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5673" r:id="rId2"/>
    <p:sldMasterId id="2147485685" r:id="rId3"/>
    <p:sldMasterId id="2147485697" r:id="rId4"/>
    <p:sldMasterId id="2147485721" r:id="rId5"/>
  </p:sldMasterIdLst>
  <p:notesMasterIdLst>
    <p:notesMasterId r:id="rId44"/>
  </p:notesMasterIdLst>
  <p:handoutMasterIdLst>
    <p:handoutMasterId r:id="rId45"/>
  </p:handoutMasterIdLst>
  <p:sldIdLst>
    <p:sldId id="258" r:id="rId6"/>
    <p:sldId id="301" r:id="rId7"/>
    <p:sldId id="340" r:id="rId8"/>
    <p:sldId id="302" r:id="rId9"/>
    <p:sldId id="303" r:id="rId10"/>
    <p:sldId id="348" r:id="rId11"/>
    <p:sldId id="305" r:id="rId12"/>
    <p:sldId id="392" r:id="rId13"/>
    <p:sldId id="393" r:id="rId14"/>
    <p:sldId id="372" r:id="rId15"/>
    <p:sldId id="394" r:id="rId16"/>
    <p:sldId id="382" r:id="rId17"/>
    <p:sldId id="374" r:id="rId18"/>
    <p:sldId id="308" r:id="rId19"/>
    <p:sldId id="309" r:id="rId20"/>
    <p:sldId id="385" r:id="rId21"/>
    <p:sldId id="310" r:id="rId22"/>
    <p:sldId id="311" r:id="rId23"/>
    <p:sldId id="349" r:id="rId24"/>
    <p:sldId id="312" r:id="rId25"/>
    <p:sldId id="315" r:id="rId26"/>
    <p:sldId id="313" r:id="rId27"/>
    <p:sldId id="314" r:id="rId28"/>
    <p:sldId id="316" r:id="rId29"/>
    <p:sldId id="318" r:id="rId30"/>
    <p:sldId id="319" r:id="rId31"/>
    <p:sldId id="386" r:id="rId32"/>
    <p:sldId id="327" r:id="rId33"/>
    <p:sldId id="375" r:id="rId34"/>
    <p:sldId id="326" r:id="rId35"/>
    <p:sldId id="387" r:id="rId36"/>
    <p:sldId id="389" r:id="rId37"/>
    <p:sldId id="352" r:id="rId38"/>
    <p:sldId id="337" r:id="rId39"/>
    <p:sldId id="325" r:id="rId40"/>
    <p:sldId id="338" r:id="rId41"/>
    <p:sldId id="335" r:id="rId42"/>
    <p:sldId id="333" r:id="rId43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C4C4C4"/>
    <a:srgbClr val="FF9933"/>
    <a:srgbClr val="00FFFF"/>
    <a:srgbClr val="FFFF00"/>
    <a:srgbClr val="FF6600"/>
    <a:srgbClr val="C0C0C0"/>
    <a:srgbClr val="BCBC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08" autoAdjust="0"/>
    <p:restoredTop sz="93096" autoAdjust="0"/>
  </p:normalViewPr>
  <p:slideViewPr>
    <p:cSldViewPr showGuides="1">
      <p:cViewPr varScale="1">
        <p:scale>
          <a:sx n="105" d="100"/>
          <a:sy n="105" d="100"/>
        </p:scale>
        <p:origin x="193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>
        <p:scale>
          <a:sx n="130" d="100"/>
          <a:sy n="130" d="100"/>
        </p:scale>
        <p:origin x="2838" y="-19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02985564304462"/>
          <c:y val="5.0925925925925923E-2"/>
          <c:w val="0.84199999999999997"/>
          <c:h val="0.82455731198148052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Tabelle1!$R$4</c:f>
              <c:strCache>
                <c:ptCount val="1"/>
                <c:pt idx="0">
                  <c:v>PA_Fläche  ≤ 5 %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  <a:ln>
              <a:solidFill>
                <a:sysClr val="windowText" lastClr="000000"/>
              </a:solidFill>
            </a:ln>
          </c:spPr>
          <c:invertIfNegative val="0"/>
          <c:dPt>
            <c:idx val="0"/>
            <c:invertIfNegative val="0"/>
            <c:bubble3D val="0"/>
          </c:dPt>
          <c:errBars>
            <c:errBarType val="both"/>
            <c:errValType val="cust"/>
            <c:noEndCap val="0"/>
            <c:plus>
              <c:numRef>
                <c:f>Tabelle1!$K$11:$M$11</c:f>
                <c:numCache>
                  <c:formatCode>General</c:formatCode>
                  <c:ptCount val="3"/>
                  <c:pt idx="0">
                    <c:v>36.712485763085574</c:v>
                  </c:pt>
                  <c:pt idx="1">
                    <c:v>27.859378880478666</c:v>
                  </c:pt>
                  <c:pt idx="2">
                    <c:v>65.399731073258707</c:v>
                  </c:pt>
                </c:numCache>
              </c:numRef>
            </c:plus>
            <c:minus>
              <c:numRef>
                <c:f>Tabelle1!$K$11:$M$11</c:f>
                <c:numCache>
                  <c:formatCode>General</c:formatCode>
                  <c:ptCount val="3"/>
                  <c:pt idx="0">
                    <c:v>36.712485763085574</c:v>
                  </c:pt>
                  <c:pt idx="1">
                    <c:v>27.859378880478666</c:v>
                  </c:pt>
                  <c:pt idx="2">
                    <c:v>65.399731073258707</c:v>
                  </c:pt>
                </c:numCache>
              </c:numRef>
            </c:minus>
            <c:spPr>
              <a:ln>
                <a:solidFill>
                  <a:sysClr val="windowText" lastClr="000000"/>
                </a:solidFill>
              </a:ln>
            </c:spPr>
          </c:errBars>
          <c:cat>
            <c:strRef>
              <c:f>(Tabelle1!$K$1,Tabelle1!$L$1,Tabelle1!$M$1)</c:f>
              <c:strCache>
                <c:ptCount val="3"/>
                <c:pt idx="0">
                  <c:v>0</c:v>
                </c:pt>
                <c:pt idx="1">
                  <c:v>500</c:v>
                </c:pt>
                <c:pt idx="2">
                  <c:v>1.000</c:v>
                </c:pt>
              </c:strCache>
            </c:strRef>
          </c:cat>
          <c:val>
            <c:numRef>
              <c:f>(Tabelle1!$K$4,Tabelle1!$L$4,Tabelle1!$M$4)</c:f>
              <c:numCache>
                <c:formatCode>General</c:formatCode>
                <c:ptCount val="3"/>
                <c:pt idx="0">
                  <c:v>361.8312857142858</c:v>
                </c:pt>
                <c:pt idx="1">
                  <c:v>316.55916666666673</c:v>
                </c:pt>
                <c:pt idx="2">
                  <c:v>214.68163636363633</c:v>
                </c:pt>
              </c:numCache>
            </c:numRef>
          </c:val>
        </c:ser>
        <c:ser>
          <c:idx val="2"/>
          <c:order val="2"/>
          <c:tx>
            <c:strRef>
              <c:f>Tabelle1!$R$5</c:f>
              <c:strCache>
                <c:ptCount val="1"/>
                <c:pt idx="0">
                  <c:v>5 % &lt; PA_Fläche  ≤ 15 %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  <a:ln>
              <a:solidFill>
                <a:sysClr val="windowText" lastClr="000000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Tabelle1!$K$12:$M$12</c:f>
                <c:numCache>
                  <c:formatCode>General</c:formatCode>
                  <c:ptCount val="3"/>
                  <c:pt idx="0">
                    <c:v>33.309215653729616</c:v>
                  </c:pt>
                  <c:pt idx="1">
                    <c:v>50.076770944887144</c:v>
                  </c:pt>
                  <c:pt idx="2">
                    <c:v>83.736296181633136</c:v>
                  </c:pt>
                </c:numCache>
              </c:numRef>
            </c:plus>
            <c:minus>
              <c:numRef>
                <c:f>Tabelle1!$K$12:$M$12</c:f>
                <c:numCache>
                  <c:formatCode>General</c:formatCode>
                  <c:ptCount val="3"/>
                  <c:pt idx="0">
                    <c:v>33.309215653729616</c:v>
                  </c:pt>
                  <c:pt idx="1">
                    <c:v>50.076770944887144</c:v>
                  </c:pt>
                  <c:pt idx="2">
                    <c:v>83.736296181633136</c:v>
                  </c:pt>
                </c:numCache>
              </c:numRef>
            </c:minus>
            <c:spPr>
              <a:ln>
                <a:solidFill>
                  <a:sysClr val="windowText" lastClr="000000"/>
                </a:solidFill>
              </a:ln>
            </c:spPr>
          </c:errBars>
          <c:cat>
            <c:strRef>
              <c:f>(Tabelle1!$K$1,Tabelle1!$L$1,Tabelle1!$M$1)</c:f>
              <c:strCache>
                <c:ptCount val="3"/>
                <c:pt idx="0">
                  <c:v>0</c:v>
                </c:pt>
                <c:pt idx="1">
                  <c:v>500</c:v>
                </c:pt>
                <c:pt idx="2">
                  <c:v>1.000</c:v>
                </c:pt>
              </c:strCache>
            </c:strRef>
          </c:cat>
          <c:val>
            <c:numRef>
              <c:f>(Tabelle1!$K$5,Tabelle1!$L$5,Tabelle1!$M$5)</c:f>
              <c:numCache>
                <c:formatCode>General</c:formatCode>
                <c:ptCount val="3"/>
                <c:pt idx="0">
                  <c:v>326.53133333333329</c:v>
                </c:pt>
                <c:pt idx="1">
                  <c:v>268.85159999999996</c:v>
                </c:pt>
                <c:pt idx="2">
                  <c:v>182.66272727272724</c:v>
                </c:pt>
              </c:numCache>
            </c:numRef>
          </c:val>
        </c:ser>
        <c:ser>
          <c:idx val="3"/>
          <c:order val="3"/>
          <c:tx>
            <c:strRef>
              <c:f>Tabelle1!$R$6</c:f>
              <c:strCache>
                <c:ptCount val="1"/>
                <c:pt idx="0">
                  <c:v>PA_Fläche  &gt; 15 %</c:v>
                </c:pt>
              </c:strCache>
            </c:strRef>
          </c:tx>
          <c:spPr>
            <a:solidFill>
              <a:sysClr val="windowText" lastClr="000000">
                <a:lumMod val="65000"/>
                <a:lumOff val="35000"/>
              </a:sysClr>
            </a:solidFill>
            <a:ln>
              <a:solidFill>
                <a:sysClr val="windowText" lastClr="000000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Tabelle1!$K$13:$M$13</c:f>
                <c:numCache>
                  <c:formatCode>General</c:formatCode>
                  <c:ptCount val="3"/>
                  <c:pt idx="0">
                    <c:v>21.773306195762842</c:v>
                  </c:pt>
                  <c:pt idx="1">
                    <c:v>21.289757290131735</c:v>
                  </c:pt>
                  <c:pt idx="2">
                    <c:v>20.489707422700242</c:v>
                  </c:pt>
                </c:numCache>
              </c:numRef>
            </c:plus>
            <c:minus>
              <c:numRef>
                <c:f>Tabelle1!$K$13:$M$13</c:f>
                <c:numCache>
                  <c:formatCode>General</c:formatCode>
                  <c:ptCount val="3"/>
                  <c:pt idx="0">
                    <c:v>21.773306195762842</c:v>
                  </c:pt>
                  <c:pt idx="1">
                    <c:v>21.289757290131735</c:v>
                  </c:pt>
                  <c:pt idx="2">
                    <c:v>20.489707422700242</c:v>
                  </c:pt>
                </c:numCache>
              </c:numRef>
            </c:minus>
            <c:spPr>
              <a:ln>
                <a:solidFill>
                  <a:sysClr val="windowText" lastClr="000000"/>
                </a:solidFill>
              </a:ln>
            </c:spPr>
          </c:errBars>
          <c:cat>
            <c:strRef>
              <c:f>(Tabelle1!$K$1,Tabelle1!$L$1,Tabelle1!$M$1)</c:f>
              <c:strCache>
                <c:ptCount val="3"/>
                <c:pt idx="0">
                  <c:v>0</c:v>
                </c:pt>
                <c:pt idx="1">
                  <c:v>500</c:v>
                </c:pt>
                <c:pt idx="2">
                  <c:v>1.000</c:v>
                </c:pt>
              </c:strCache>
            </c:strRef>
          </c:cat>
          <c:val>
            <c:numRef>
              <c:f>(Tabelle1!$K$6,Tabelle1!$L$6,Tabelle1!$M$6)</c:f>
              <c:numCache>
                <c:formatCode>General</c:formatCode>
                <c:ptCount val="3"/>
                <c:pt idx="0">
                  <c:v>258.00622222222222</c:v>
                </c:pt>
                <c:pt idx="1">
                  <c:v>200.34745454545455</c:v>
                </c:pt>
                <c:pt idx="2">
                  <c:v>211.74237500000001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283757344"/>
        <c:axId val="282281056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Tabelle1!$J$3</c15:sqref>
                        </c15:formulaRef>
                      </c:ext>
                    </c:extLst>
                    <c:strCache>
                      <c:ptCount val="1"/>
                      <c:pt idx="0">
                        <c:v>OV ≤ 1,5%</c:v>
                      </c:pt>
                    </c:strCache>
                  </c:strRef>
                </c:tx>
                <c:spPr>
                  <a:solidFill>
                    <a:schemeClr val="bg1">
                      <a:lumMod val="65000"/>
                    </a:schemeClr>
                  </a:solidFill>
                  <a:ln>
                    <a:solidFill>
                      <a:sysClr val="windowText" lastClr="000000"/>
                    </a:solidFill>
                  </a:ln>
                </c:spPr>
                <c:invertIfNegative val="0"/>
                <c:errBars>
                  <c:errBarType val="both"/>
                  <c:errValType val="cust"/>
                  <c:noEndCap val="0"/>
                  <c:plus>
                    <c:numRef>
                      <c:extLst>
                        <c:ext uri="{02D57815-91ED-43cb-92C2-25804820EDAC}">
                          <c15:formulaRef>
                            <c15:sqref>Tabelle1!$K$10:$M$10</c15:sqref>
                          </c15:formulaRef>
                        </c:ext>
                      </c:extLst>
                      <c:numCache>
                        <c:formatCode>General</c:formatCode>
                        <c:ptCount val="3"/>
                        <c:pt idx="0">
                          <c:v>21.050283909407639</c:v>
                        </c:pt>
                        <c:pt idx="1">
                          <c:v>34.871034842688573</c:v>
                        </c:pt>
                        <c:pt idx="2">
                          <c:v>34.16155933697015</c:v>
                        </c:pt>
                      </c:numCache>
                    </c:numRef>
                  </c:plus>
                  <c:minus>
                    <c:numRef>
                      <c:extLst>
                        <c:ext uri="{02D57815-91ED-43cb-92C2-25804820EDAC}">
                          <c15:formulaRef>
                            <c15:sqref>Tabelle1!$K$10:$M$10</c15:sqref>
                          </c15:formulaRef>
                        </c:ext>
                      </c:extLst>
                      <c:numCache>
                        <c:formatCode>General</c:formatCode>
                        <c:ptCount val="3"/>
                        <c:pt idx="0">
                          <c:v>21.050283909407639</c:v>
                        </c:pt>
                        <c:pt idx="1">
                          <c:v>34.871034842688573</c:v>
                        </c:pt>
                        <c:pt idx="2">
                          <c:v>34.16155933697015</c:v>
                        </c:pt>
                      </c:numCache>
                    </c:numRef>
                  </c:minus>
                </c:errBars>
                <c:cat>
                  <c:strRef>
                    <c:extLst>
                      <c:ext uri="{02D57815-91ED-43cb-92C2-25804820EDAC}">
                        <c15:formulaRef>
                          <c15:sqref>(Tabelle1!$K$1,Tabelle1!$L$1,Tabelle1!$M$1)</c15:sqref>
                        </c15:formulaRef>
                      </c:ext>
                    </c:extLst>
                    <c:strCache>
                      <c:ptCount val="3"/>
                      <c:pt idx="0">
                        <c:v>0</c:v>
                      </c:pt>
                      <c:pt idx="1">
                        <c:v>500</c:v>
                      </c:pt>
                      <c:pt idx="2">
                        <c:v>1.000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(Tabelle1!$K$3,Tabelle1!$L$3,Tabelle1!$M$3)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360.41266666666667</c:v>
                      </c:pt>
                      <c:pt idx="1">
                        <c:v>301.8245</c:v>
                      </c:pt>
                      <c:pt idx="2">
                        <c:v>280.50833333333338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2837573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de-DE"/>
                  <a:t>Lastwechsel</a:t>
                </a:r>
              </a:p>
            </c:rich>
          </c:tx>
          <c:layout>
            <c:manualLayout>
              <c:xMode val="edge"/>
              <c:yMode val="edge"/>
              <c:x val="0.79147256665856225"/>
              <c:y val="0.9442815371762740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282281056"/>
        <c:crosses val="autoZero"/>
        <c:auto val="1"/>
        <c:lblAlgn val="ctr"/>
        <c:lblOffset val="100"/>
        <c:noMultiLvlLbl val="0"/>
      </c:catAx>
      <c:valAx>
        <c:axId val="28228105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defRPr>
                </a:pPr>
                <a:r>
                  <a:rPr lang="en-US" sz="1200" b="0" i="0" baseline="0">
                    <a:effectLst/>
                  </a:rPr>
                  <a:t>mittlere Scherkraft </a:t>
                </a:r>
                <a:r>
                  <a:rPr lang="en-US" sz="1200" b="0" i="1" baseline="0">
                    <a:effectLst/>
                  </a:rPr>
                  <a:t>F</a:t>
                </a:r>
                <a:r>
                  <a:rPr lang="en-US" sz="1200" b="0" i="1" baseline="-25000">
                    <a:effectLst/>
                  </a:rPr>
                  <a:t>S</a:t>
                </a:r>
                <a:r>
                  <a:rPr lang="en-US" sz="1200" b="0" i="0" baseline="0">
                    <a:effectLst/>
                  </a:rPr>
                  <a:t> / N</a:t>
                </a:r>
                <a:endParaRPr lang="de-DE" sz="1200">
                  <a:effectLst/>
                </a:endParaRPr>
              </a:p>
            </c:rich>
          </c:tx>
          <c:layout>
            <c:manualLayout>
              <c:xMode val="edge"/>
              <c:yMode val="edge"/>
              <c:x val="3.0752589820560644E-2"/>
              <c:y val="0.2495890795522335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2837573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7768477996596157"/>
          <c:y val="5.3489191729323309E-2"/>
          <c:w val="0.39711402868952106"/>
          <c:h val="0.23561351706036746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spPr>
    <a:ln>
      <a:solidFill>
        <a:sysClr val="windowText" lastClr="000000"/>
      </a:solidFill>
    </a:ln>
  </c:spPr>
  <c:txPr>
    <a:bodyPr/>
    <a:lstStyle/>
    <a:p>
      <a:pPr>
        <a:defRPr sz="1200" b="0"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pPr>
      <a:endParaRPr lang="de-DE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27A3BBF-2BD4-4E05-94F8-151DF24C3554}" type="datetimeFigureOut">
              <a:rPr lang="de-DE"/>
              <a:pPr>
                <a:defRPr/>
              </a:pPr>
              <a:t>15.11.2016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8FF7D4B-B4C5-41DB-B8B8-26E2210C77DC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39097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5B0802A-347E-498C-A877-A4BFE0EEC717}" type="datetimeFigureOut">
              <a:rPr lang="de-DE"/>
              <a:pPr>
                <a:defRPr/>
              </a:pPr>
              <a:t>15.11.2016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F4B1F0B-932C-403A-AF63-C0A0254446AA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27912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de-DE" smtClean="0"/>
          </a:p>
        </p:txBody>
      </p:sp>
      <p:sp>
        <p:nvSpPr>
          <p:cNvPr id="3277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9301EBD-A09C-45F7-A53A-A97F6DC5CA51}" type="slidenum">
              <a:rPr lang="de-DE" altLang="de-DE" smtClean="0"/>
              <a:pPr>
                <a:spcBef>
                  <a:spcPct val="0"/>
                </a:spcBef>
              </a:pPr>
              <a:t>1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4916857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izenplatzhalt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de-DE" altLang="de-DE" dirty="0" smtClean="0"/>
              <a:t>6mV #9 3</a:t>
            </a:r>
          </a:p>
          <a:p>
            <a:pPr eaLnBrk="1" hangingPunct="1">
              <a:defRPr/>
            </a:pPr>
            <a:endParaRPr lang="de-DE" altLang="de-DE" dirty="0" smtClean="0"/>
          </a:p>
        </p:txBody>
      </p:sp>
      <p:sp>
        <p:nvSpPr>
          <p:cNvPr id="4710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7B7540A-1452-471D-9DCA-1F080BAF520B}" type="slidenum">
              <a:rPr lang="de-DE" altLang="de-D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10</a:t>
            </a:fld>
            <a:endParaRPr lang="de-DE" altLang="de-DE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234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izenplatzhalt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de-DE" altLang="de-DE" dirty="0" smtClean="0"/>
              <a:t>6mV #9 3</a:t>
            </a:r>
          </a:p>
          <a:p>
            <a:pPr eaLnBrk="1" hangingPunct="1">
              <a:defRPr/>
            </a:pPr>
            <a:endParaRPr lang="de-DE" altLang="de-DE" dirty="0" smtClean="0"/>
          </a:p>
        </p:txBody>
      </p:sp>
      <p:sp>
        <p:nvSpPr>
          <p:cNvPr id="4915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8A1174D-DB0D-419D-8DE7-1571FD37C754}" type="slidenum">
              <a:rPr lang="de-DE" altLang="de-D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11</a:t>
            </a:fld>
            <a:endParaRPr lang="de-DE" altLang="de-DE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953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altLang="de-DE" sz="1100" smtClean="0"/>
              <a:t>1_17</a:t>
            </a:r>
          </a:p>
        </p:txBody>
      </p:sp>
      <p:sp>
        <p:nvSpPr>
          <p:cNvPr id="4710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5699079-6FD2-463E-B919-1351986E2F3E}" type="slidenum">
              <a:rPr lang="de-DE" altLang="de-D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12</a:t>
            </a:fld>
            <a:endParaRPr lang="de-DE" altLang="de-DE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8964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izenplatzhalt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de-DE" altLang="de-DE" dirty="0" smtClean="0"/>
              <a:t>6mV #3 10</a:t>
            </a:r>
          </a:p>
          <a:p>
            <a:pPr eaLnBrk="1" hangingPunct="1">
              <a:defRPr/>
            </a:pPr>
            <a:endParaRPr lang="de-DE" altLang="de-DE" dirty="0" smtClean="0"/>
          </a:p>
          <a:p>
            <a:pPr marL="171450" indent="-171450" eaLnBrk="1" hangingPunct="1">
              <a:buFont typeface="Arial" panose="020B0604020202020204" pitchFamily="34" charset="0"/>
              <a:buChar char="•"/>
              <a:defRPr/>
            </a:pPr>
            <a:endParaRPr lang="de-DE" altLang="de-DE" dirty="0" smtClean="0"/>
          </a:p>
        </p:txBody>
      </p:sp>
      <p:sp>
        <p:nvSpPr>
          <p:cNvPr id="5120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A0F7098-2166-4339-9530-85893819BD21}" type="slidenum">
              <a:rPr lang="de-DE" altLang="de-D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13</a:t>
            </a:fld>
            <a:endParaRPr lang="de-DE" altLang="de-DE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038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izenplatzhalt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de-DE" altLang="de-DE" dirty="0" smtClean="0"/>
              <a:t>6mV #9 10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  <a:defRPr/>
            </a:pPr>
            <a:endParaRPr lang="de-DE" altLang="de-DE" dirty="0" smtClean="0"/>
          </a:p>
        </p:txBody>
      </p:sp>
      <p:sp>
        <p:nvSpPr>
          <p:cNvPr id="4915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536A5FB-5841-4DBA-97E1-ECD096F53155}" type="slidenum">
              <a:rPr lang="de-DE" altLang="de-DE" smtClean="0"/>
              <a:pPr>
                <a:spcBef>
                  <a:spcPct val="0"/>
                </a:spcBef>
              </a:pPr>
              <a:t>14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4029813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de-DE" altLang="de-DE" sz="900" dirty="0" smtClean="0"/>
          </a:p>
        </p:txBody>
      </p:sp>
      <p:sp>
        <p:nvSpPr>
          <p:cNvPr id="5120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D24D248-EDF6-4B5D-8D84-8088A2DA976F}" type="slidenum">
              <a:rPr lang="de-DE" altLang="de-DE" smtClean="0"/>
              <a:pPr>
                <a:spcBef>
                  <a:spcPct val="0"/>
                </a:spcBef>
              </a:pPr>
              <a:t>15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533963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de-DE" altLang="de-DE" sz="900" dirty="0" smtClean="0"/>
          </a:p>
        </p:txBody>
      </p:sp>
      <p:sp>
        <p:nvSpPr>
          <p:cNvPr id="5120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D24D248-EDF6-4B5D-8D84-8088A2DA976F}" type="slidenum">
              <a:rPr lang="de-DE" altLang="de-DE" smtClean="0"/>
              <a:pPr>
                <a:spcBef>
                  <a:spcPct val="0"/>
                </a:spcBef>
              </a:pPr>
              <a:t>16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4056098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r>
              <a:rPr lang="de-DE" altLang="de-DE" sz="900" smtClean="0"/>
              <a:t>1mV #3 2</a:t>
            </a:r>
          </a:p>
          <a:p>
            <a:pPr marL="171450" indent="-171450" eaLnBrk="1" hangingPunct="1">
              <a:buFontTx/>
              <a:buChar char="•"/>
            </a:pPr>
            <a:endParaRPr lang="de-DE" altLang="de-DE" sz="900" smtClean="0"/>
          </a:p>
        </p:txBody>
      </p:sp>
      <p:sp>
        <p:nvSpPr>
          <p:cNvPr id="5530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A6110F5-3921-43AB-B87F-08E8A8333A1E}" type="slidenum">
              <a:rPr lang="de-DE" altLang="de-DE" smtClean="0"/>
              <a:pPr>
                <a:spcBef>
                  <a:spcPct val="0"/>
                </a:spcBef>
              </a:pPr>
              <a:t>17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2860064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r>
              <a:rPr lang="de-DE" altLang="de-DE" sz="900" smtClean="0"/>
              <a:t>1mV #3 2</a:t>
            </a:r>
          </a:p>
          <a:p>
            <a:pPr marL="171450" indent="-171450" eaLnBrk="1" hangingPunct="1">
              <a:buFontTx/>
              <a:buChar char="•"/>
            </a:pPr>
            <a:endParaRPr lang="de-DE" altLang="de-DE" sz="900" smtClean="0"/>
          </a:p>
        </p:txBody>
      </p:sp>
      <p:sp>
        <p:nvSpPr>
          <p:cNvPr id="5734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C443F3A-A472-4BA4-95D2-70DBB6316A10}" type="slidenum">
              <a:rPr lang="de-DE" altLang="de-DE" smtClean="0"/>
              <a:pPr>
                <a:spcBef>
                  <a:spcPct val="0"/>
                </a:spcBef>
              </a:pPr>
              <a:t>18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4757030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r>
              <a:rPr lang="de-DE" altLang="de-DE" sz="900" smtClean="0"/>
              <a:t>1mV #3 2</a:t>
            </a:r>
          </a:p>
          <a:p>
            <a:pPr marL="171450" indent="-171450" eaLnBrk="1" hangingPunct="1">
              <a:buFontTx/>
              <a:buChar char="•"/>
            </a:pPr>
            <a:endParaRPr lang="de-DE" altLang="de-DE" sz="900" smtClean="0"/>
          </a:p>
        </p:txBody>
      </p:sp>
      <p:sp>
        <p:nvSpPr>
          <p:cNvPr id="5530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A6110F5-3921-43AB-B87F-08E8A8333A1E}" type="slidenum">
              <a:rPr lang="de-DE" altLang="de-DE" smtClean="0"/>
              <a:pPr>
                <a:spcBef>
                  <a:spcPct val="0"/>
                </a:spcBef>
              </a:pPr>
              <a:t>19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806605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de-DE" smtClean="0"/>
          </a:p>
        </p:txBody>
      </p:sp>
      <p:sp>
        <p:nvSpPr>
          <p:cNvPr id="3482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488FA3-685A-4F46-A41F-140C5FB815D5}" type="slidenum">
              <a:rPr lang="de-DE" altLang="de-DE" smtClean="0"/>
              <a:pPr>
                <a:spcBef>
                  <a:spcPct val="0"/>
                </a:spcBef>
              </a:pPr>
              <a:t>2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5087315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smtClean="0"/>
              <a:t>1mV #3 2</a:t>
            </a:r>
          </a:p>
          <a:p>
            <a:endParaRPr lang="de-DE" altLang="de-DE" smtClean="0"/>
          </a:p>
        </p:txBody>
      </p:sp>
      <p:sp>
        <p:nvSpPr>
          <p:cNvPr id="5939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4A03F71-1BDE-4C94-8B58-330F994F02C7}" type="slidenum">
              <a:rPr lang="de-DE" altLang="de-DE" smtClean="0"/>
              <a:pPr>
                <a:spcBef>
                  <a:spcPct val="0"/>
                </a:spcBef>
              </a:pPr>
              <a:t>20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5741521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smtClean="0"/>
              <a:t>1mV #3 2</a:t>
            </a:r>
          </a:p>
          <a:p>
            <a:endParaRPr lang="de-DE" altLang="de-DE" smtClean="0"/>
          </a:p>
        </p:txBody>
      </p:sp>
      <p:sp>
        <p:nvSpPr>
          <p:cNvPr id="6144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93257CE-D9DC-447A-A959-B4646058C8C4}" type="slidenum">
              <a:rPr lang="de-DE" altLang="de-DE" smtClean="0"/>
              <a:pPr>
                <a:spcBef>
                  <a:spcPct val="0"/>
                </a:spcBef>
              </a:pPr>
              <a:t>21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6013373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smtClean="0"/>
              <a:t>1mV #3 2</a:t>
            </a:r>
          </a:p>
          <a:p>
            <a:endParaRPr lang="de-DE" altLang="de-DE" smtClean="0"/>
          </a:p>
        </p:txBody>
      </p:sp>
      <p:sp>
        <p:nvSpPr>
          <p:cNvPr id="6349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362C749-1858-4F88-9311-594D42D4F330}" type="slidenum">
              <a:rPr lang="de-DE" altLang="de-DE" smtClean="0"/>
              <a:pPr>
                <a:spcBef>
                  <a:spcPct val="0"/>
                </a:spcBef>
              </a:pPr>
              <a:t>22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5158138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smtClean="0"/>
              <a:t>1mV #3 2</a:t>
            </a:r>
          </a:p>
          <a:p>
            <a:endParaRPr lang="de-DE" altLang="de-DE" smtClean="0"/>
          </a:p>
        </p:txBody>
      </p:sp>
      <p:sp>
        <p:nvSpPr>
          <p:cNvPr id="655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6476F0E-9DC9-4D06-B640-491614EA6F8C}" type="slidenum">
              <a:rPr lang="de-DE" altLang="de-DE" smtClean="0"/>
              <a:pPr>
                <a:spcBef>
                  <a:spcPct val="0"/>
                </a:spcBef>
              </a:pPr>
              <a:t>23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9192016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smtClean="0"/>
              <a:t>1mV #3 2</a:t>
            </a:r>
          </a:p>
          <a:p>
            <a:endParaRPr lang="de-DE" altLang="de-DE" smtClean="0"/>
          </a:p>
        </p:txBody>
      </p:sp>
      <p:sp>
        <p:nvSpPr>
          <p:cNvPr id="6758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C39A165-F9A8-49DF-81F7-B98CCD9F9E44}" type="slidenum">
              <a:rPr lang="de-DE" altLang="de-DE" smtClean="0"/>
              <a:pPr>
                <a:spcBef>
                  <a:spcPct val="0"/>
                </a:spcBef>
              </a:pPr>
              <a:t>24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6339917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r>
              <a:rPr lang="de-DE" altLang="de-DE" sz="900" dirty="0" smtClean="0"/>
              <a:t>2oV #5</a:t>
            </a:r>
            <a:r>
              <a:rPr lang="de-DE" altLang="de-DE" sz="900" baseline="0" dirty="0" smtClean="0"/>
              <a:t> 7</a:t>
            </a:r>
            <a:endParaRPr lang="de-DE" altLang="de-DE" sz="900" dirty="0" smtClean="0"/>
          </a:p>
          <a:p>
            <a:pPr marL="171450" indent="-171450" eaLnBrk="1" hangingPunct="1">
              <a:buFontTx/>
              <a:buChar char="•"/>
            </a:pPr>
            <a:endParaRPr lang="de-DE" altLang="de-DE" sz="900" dirty="0" smtClean="0"/>
          </a:p>
        </p:txBody>
      </p:sp>
      <p:sp>
        <p:nvSpPr>
          <p:cNvPr id="6963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02CCAFA-E1AB-4A6B-8637-C11ECC529802}" type="slidenum">
              <a:rPr lang="de-DE" altLang="de-DE" smtClean="0"/>
              <a:pPr>
                <a:spcBef>
                  <a:spcPct val="0"/>
                </a:spcBef>
              </a:pPr>
              <a:t>25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094218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r>
              <a:rPr lang="de-DE" altLang="de-DE" sz="900" dirty="0" smtClean="0"/>
              <a:t>2oV #5</a:t>
            </a:r>
            <a:r>
              <a:rPr lang="de-DE" altLang="de-DE" sz="900" baseline="0" dirty="0" smtClean="0"/>
              <a:t> 7</a:t>
            </a:r>
            <a:endParaRPr lang="de-DE" altLang="de-DE" sz="900" dirty="0" smtClean="0"/>
          </a:p>
          <a:p>
            <a:pPr marL="171450" indent="-171450" eaLnBrk="1" hangingPunct="1">
              <a:buFontTx/>
              <a:buChar char="•"/>
            </a:pPr>
            <a:endParaRPr lang="de-DE" altLang="de-DE" sz="900" dirty="0" smtClean="0"/>
          </a:p>
        </p:txBody>
      </p:sp>
      <p:sp>
        <p:nvSpPr>
          <p:cNvPr id="7168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ACC687C-1055-4AA4-8EFA-1267A6DB14F5}" type="slidenum">
              <a:rPr lang="de-DE" altLang="de-DE" smtClean="0"/>
              <a:pPr>
                <a:spcBef>
                  <a:spcPct val="0"/>
                </a:spcBef>
              </a:pPr>
              <a:t>26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40981690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r>
              <a:rPr lang="de-DE" altLang="de-DE" sz="900" dirty="0" smtClean="0"/>
              <a:t>2oV #8</a:t>
            </a:r>
            <a:r>
              <a:rPr lang="de-DE" altLang="de-DE" sz="900" baseline="0" dirty="0" smtClean="0"/>
              <a:t> 7</a:t>
            </a:r>
          </a:p>
          <a:p>
            <a:pPr marL="171450" indent="-171450" eaLnBrk="1" hangingPunct="1">
              <a:buFontTx/>
              <a:buChar char="•"/>
            </a:pPr>
            <a:r>
              <a:rPr lang="de-DE" altLang="de-DE" sz="900" baseline="0" dirty="0" smtClean="0"/>
              <a:t>80 / 70 µm</a:t>
            </a:r>
            <a:endParaRPr lang="de-DE" altLang="de-DE" sz="900" dirty="0" smtClean="0"/>
          </a:p>
          <a:p>
            <a:pPr marL="171450" indent="-171450" eaLnBrk="1" hangingPunct="1">
              <a:buFontTx/>
              <a:buChar char="•"/>
            </a:pPr>
            <a:endParaRPr lang="de-DE" altLang="de-DE" sz="900" dirty="0" smtClean="0"/>
          </a:p>
        </p:txBody>
      </p:sp>
      <p:sp>
        <p:nvSpPr>
          <p:cNvPr id="7168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ACC687C-1055-4AA4-8EFA-1267A6DB14F5}" type="slidenum">
              <a:rPr lang="de-DE" altLang="de-DE" smtClean="0"/>
              <a:pPr>
                <a:spcBef>
                  <a:spcPct val="0"/>
                </a:spcBef>
              </a:pPr>
              <a:t>27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1278639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izenplatzhalt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de-DE" sz="900" dirty="0" smtClean="0"/>
              <a:t>FAPS DP #6 9</a:t>
            </a:r>
          </a:p>
          <a:p>
            <a:pPr marL="171450" indent="-171450" eaLnBrk="1" hangingPunct="1">
              <a:buFontTx/>
              <a:buChar char="•"/>
              <a:defRPr/>
            </a:pPr>
            <a:endParaRPr lang="de-DE" altLang="de-DE" sz="900" dirty="0" smtClean="0"/>
          </a:p>
        </p:txBody>
      </p:sp>
      <p:sp>
        <p:nvSpPr>
          <p:cNvPr id="7373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4C1B09E-1BBB-4148-A7C2-182A8F7F697C}" type="slidenum">
              <a:rPr lang="de-DE" altLang="de-DE" smtClean="0"/>
              <a:pPr>
                <a:spcBef>
                  <a:spcPct val="0"/>
                </a:spcBef>
              </a:pPr>
              <a:t>28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9465271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en-US" altLang="de-DE" dirty="0" smtClean="0"/>
          </a:p>
        </p:txBody>
      </p:sp>
      <p:sp>
        <p:nvSpPr>
          <p:cNvPr id="10240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D66121E-E8A5-4BC5-9A93-3042F3B16A6B}" type="slidenum">
              <a:rPr lang="de-DE" altLang="de-D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29</a:t>
            </a:fld>
            <a:endParaRPr lang="de-DE" altLang="de-DE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252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de-DE" altLang="de-DE" sz="1100" dirty="0" smtClean="0"/>
          </a:p>
        </p:txBody>
      </p:sp>
      <p:sp>
        <p:nvSpPr>
          <p:cNvPr id="3686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033DC32-2A0A-488A-82BE-B2369AFA2E60}" type="slidenum">
              <a:rPr lang="de-DE" altLang="de-DE" smtClean="0"/>
              <a:pPr>
                <a:spcBef>
                  <a:spcPct val="0"/>
                </a:spcBef>
              </a:pPr>
              <a:t>3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747933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de-DE" altLang="de-DE" sz="900" dirty="0" smtClean="0"/>
          </a:p>
        </p:txBody>
      </p:sp>
      <p:sp>
        <p:nvSpPr>
          <p:cNvPr id="7578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F5E3AF3-993B-4185-BF8E-393A93F73981}" type="slidenum">
              <a:rPr lang="de-DE" altLang="de-DE" smtClean="0"/>
              <a:pPr>
                <a:spcBef>
                  <a:spcPct val="0"/>
                </a:spcBef>
              </a:pPr>
              <a:t>30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2302752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 smtClean="0"/>
          </a:p>
        </p:txBody>
      </p:sp>
      <p:sp>
        <p:nvSpPr>
          <p:cNvPr id="7782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E0A499B-EA28-4C14-AF5C-696E951C0442}" type="slidenum">
              <a:rPr lang="de-DE" altLang="de-DE" smtClean="0"/>
              <a:pPr>
                <a:spcBef>
                  <a:spcPct val="0"/>
                </a:spcBef>
              </a:pPr>
              <a:t>31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5574312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lvl="1" indent="-171450" eaLnBrk="1" hangingPunct="1">
              <a:buFontTx/>
              <a:buChar char="•"/>
            </a:pPr>
            <a:r>
              <a:rPr lang="de-DE" altLang="zh-CN" smtClean="0"/>
              <a:t>beim Einschalten der LED (5min): Wärmeübergangskoeffizient</a:t>
            </a:r>
            <a:r>
              <a:rPr lang="en-US" altLang="zh-CN" smtClean="0"/>
              <a:t>=</a:t>
            </a:r>
            <a:r>
              <a:rPr lang="de-DE" altLang="zh-CN" smtClean="0"/>
              <a:t>15 W/(m</a:t>
            </a:r>
            <a:r>
              <a:rPr lang="de-DE" altLang="zh-CN" smtClean="0">
                <a:sym typeface="Symbol" panose="05050102010706020507" pitchFamily="18" charset="2"/>
              </a:rPr>
              <a:t></a:t>
            </a:r>
            <a:r>
              <a:rPr lang="de-DE" altLang="zh-CN" smtClean="0"/>
              <a:t>K) </a:t>
            </a:r>
            <a:br>
              <a:rPr lang="de-DE" altLang="zh-CN" smtClean="0"/>
            </a:br>
            <a:r>
              <a:rPr lang="de-DE" altLang="zh-CN" smtClean="0"/>
              <a:t>beim Ausschalten der LED (5min): 50 W/(m</a:t>
            </a:r>
            <a:r>
              <a:rPr lang="de-DE" altLang="zh-CN" smtClean="0">
                <a:sym typeface="Symbol" panose="05050102010706020507" pitchFamily="18" charset="2"/>
              </a:rPr>
              <a:t></a:t>
            </a:r>
            <a:r>
              <a:rPr lang="de-DE" altLang="zh-CN" smtClean="0"/>
              <a:t>K) </a:t>
            </a:r>
            <a:br>
              <a:rPr lang="de-DE" altLang="zh-CN" smtClean="0"/>
            </a:br>
            <a:r>
              <a:rPr lang="de-DE" altLang="zh-CN" smtClean="0"/>
              <a:t>mit einer Raumtemperatur von 20°C </a:t>
            </a:r>
            <a:r>
              <a:rPr lang="en-US" altLang="zh-CN" smtClean="0"/>
              <a:t>an </a:t>
            </a:r>
            <a:r>
              <a:rPr lang="de-DE" altLang="zh-CN" smtClean="0"/>
              <a:t>allen äußeren Flächen</a:t>
            </a:r>
          </a:p>
          <a:p>
            <a:pPr marL="171450" indent="-171450" eaLnBrk="1" hangingPunct="1">
              <a:buFontTx/>
              <a:buChar char="•"/>
            </a:pPr>
            <a:endParaRPr lang="de-DE" altLang="de-DE" sz="900" smtClean="0"/>
          </a:p>
          <a:p>
            <a:pPr marL="171450" lvl="2" indent="-171450" eaLnBrk="1" hangingPunct="1">
              <a:buFontTx/>
              <a:buChar char="•"/>
            </a:pPr>
            <a:r>
              <a:rPr lang="de-DE" altLang="zh-CN" sz="1100" smtClean="0"/>
              <a:t>beim Einschalten der LED: 2,987e10 W/</a:t>
            </a:r>
            <a:r>
              <a:rPr lang="en-US" altLang="zh-CN" sz="1100" smtClean="0"/>
              <a:t> </a:t>
            </a:r>
            <a:r>
              <a:rPr lang="de-DE" altLang="zh-CN" sz="1100" smtClean="0">
                <a:latin typeface="Cambria Math" panose="02040503050406030204" pitchFamily="18" charset="0"/>
              </a:rPr>
              <a:t>𝑚</a:t>
            </a:r>
            <a:r>
              <a:rPr lang="en-US" altLang="zh-CN" sz="1100" smtClean="0">
                <a:latin typeface="Cambria Math" panose="02040503050406030204" pitchFamily="18" charset="0"/>
              </a:rPr>
              <a:t>^</a:t>
            </a:r>
            <a:r>
              <a:rPr lang="de-DE" altLang="zh-CN" sz="1100" smtClean="0">
                <a:latin typeface="Cambria Math" panose="02040503050406030204" pitchFamily="18" charset="0"/>
              </a:rPr>
              <a:t>3</a:t>
            </a:r>
            <a:r>
              <a:rPr lang="de-DE" altLang="zh-CN" sz="1100" smtClean="0"/>
              <a:t/>
            </a:r>
            <a:br>
              <a:rPr lang="de-DE" altLang="zh-CN" sz="1100" smtClean="0"/>
            </a:br>
            <a:r>
              <a:rPr lang="de-DE" altLang="zh-CN" sz="1100" smtClean="0"/>
              <a:t>beim Ausschalten der LED: 0</a:t>
            </a:r>
          </a:p>
          <a:p>
            <a:pPr marL="171450" lvl="2" indent="-171450" eaLnBrk="1" hangingPunct="1">
              <a:buFontTx/>
              <a:buChar char="•"/>
            </a:pPr>
            <a:endParaRPr lang="de-DE" altLang="zh-CN" sz="1100" smtClean="0"/>
          </a:p>
          <a:p>
            <a:pPr marL="171450" indent="-171450">
              <a:buFontTx/>
              <a:buChar char="•"/>
            </a:pPr>
            <a:r>
              <a:rPr lang="de-DE" altLang="de-DE" smtClean="0"/>
              <a:t>Vernetzung: Insgesamt 49803 Elemente, 75543 Knoten </a:t>
            </a:r>
            <a:endParaRPr lang="de-DE" altLang="zh-CN" sz="900" smtClean="0"/>
          </a:p>
          <a:p>
            <a:pPr marL="171450" indent="-171450" eaLnBrk="1" hangingPunct="1">
              <a:buFontTx/>
              <a:buChar char="•"/>
            </a:pPr>
            <a:endParaRPr lang="de-DE" altLang="de-DE" sz="900" smtClean="0"/>
          </a:p>
        </p:txBody>
      </p:sp>
      <p:sp>
        <p:nvSpPr>
          <p:cNvPr id="5325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2DE5BA3-7F9B-486A-98FA-9C6947899C1D}" type="slidenum">
              <a:rPr lang="de-DE" altLang="de-DE" smtClean="0"/>
              <a:pPr>
                <a:spcBef>
                  <a:spcPct val="0"/>
                </a:spcBef>
              </a:pPr>
              <a:t>32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0325056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 smtClean="0"/>
          </a:p>
        </p:txBody>
      </p:sp>
      <p:sp>
        <p:nvSpPr>
          <p:cNvPr id="7782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E0A499B-EA28-4C14-AF5C-696E951C0442}" type="slidenum">
              <a:rPr lang="de-DE" altLang="de-DE" smtClean="0"/>
              <a:pPr>
                <a:spcBef>
                  <a:spcPct val="0"/>
                </a:spcBef>
              </a:pPr>
              <a:t>33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1018502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 dirty="0" smtClean="0"/>
          </a:p>
        </p:txBody>
      </p:sp>
      <p:sp>
        <p:nvSpPr>
          <p:cNvPr id="3584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16D7A28-8304-4C37-8E66-283524C74D1A}" type="slidenum">
              <a:rPr lang="de-DE" altLang="de-DE"/>
              <a:pPr/>
              <a:t>34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024251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7950" eaLnBrk="1" hangingPunct="1">
              <a:spcBef>
                <a:spcPct val="0"/>
              </a:spcBef>
              <a:buFont typeface="Symbol" panose="05050102010706020507" pitchFamily="18" charset="2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sz="2000" dirty="0" smtClean="0"/>
          </a:p>
        </p:txBody>
      </p:sp>
      <p:sp>
        <p:nvSpPr>
          <p:cNvPr id="8602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6BEB4EE-727D-4AB1-B96E-547F2551BAB5}" type="slidenum">
              <a:rPr lang="de-DE" altLang="de-DE" smtClean="0"/>
              <a:pPr>
                <a:spcBef>
                  <a:spcPct val="0"/>
                </a:spcBef>
              </a:pPr>
              <a:t>35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59144930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 dirty="0" smtClean="0"/>
          </a:p>
          <a:p>
            <a:endParaRPr lang="de-DE" altLang="de-DE" dirty="0" smtClean="0"/>
          </a:p>
          <a:p>
            <a:endParaRPr lang="de-DE" altLang="de-DE" dirty="0" smtClean="0"/>
          </a:p>
        </p:txBody>
      </p:sp>
      <p:sp>
        <p:nvSpPr>
          <p:cNvPr id="3686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977274E-7C55-49E8-9D1A-72D315F65E79}" type="slidenum">
              <a:rPr lang="de-DE" altLang="de-DE"/>
              <a:pPr/>
              <a:t>36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047072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de-DE" altLang="de-DE" sz="900" smtClean="0"/>
          </a:p>
        </p:txBody>
      </p:sp>
      <p:sp>
        <p:nvSpPr>
          <p:cNvPr id="9216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2C3DC2-FB36-4B3F-9F55-C36A70458F87}" type="slidenum">
              <a:rPr lang="de-DE" altLang="de-DE" smtClean="0"/>
              <a:pPr>
                <a:spcBef>
                  <a:spcPct val="0"/>
                </a:spcBef>
              </a:pPr>
              <a:t>37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7087760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 smtClean="0"/>
          </a:p>
        </p:txBody>
      </p:sp>
      <p:sp>
        <p:nvSpPr>
          <p:cNvPr id="9421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0FE0A5B-29E4-425B-9E97-CFFAA36D5A30}" type="slidenum">
              <a:rPr lang="de-DE" altLang="de-DE" smtClean="0"/>
              <a:pPr>
                <a:spcBef>
                  <a:spcPct val="0"/>
                </a:spcBef>
              </a:pPr>
              <a:t>38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61674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de-DE" altLang="de-DE" sz="1100" dirty="0" smtClean="0"/>
          </a:p>
        </p:txBody>
      </p:sp>
      <p:sp>
        <p:nvSpPr>
          <p:cNvPr id="3686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033DC32-2A0A-488A-82BE-B2369AFA2E60}" type="slidenum">
              <a:rPr lang="de-DE" altLang="de-DE" smtClean="0"/>
              <a:pPr>
                <a:spcBef>
                  <a:spcPct val="0"/>
                </a:spcBef>
              </a:pPr>
              <a:t>4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095453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de-DE" altLang="de-DE" sz="1000" dirty="0" smtClean="0"/>
          </a:p>
        </p:txBody>
      </p:sp>
      <p:sp>
        <p:nvSpPr>
          <p:cNvPr id="3891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FC0CF07-278D-4518-9400-9D6CBBC11742}" type="slidenum">
              <a:rPr lang="de-DE" altLang="de-DE" smtClean="0"/>
              <a:pPr>
                <a:spcBef>
                  <a:spcPct val="0"/>
                </a:spcBef>
              </a:pPr>
              <a:t>5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921597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en-US" altLang="de-DE" smtClean="0"/>
          </a:p>
        </p:txBody>
      </p:sp>
      <p:sp>
        <p:nvSpPr>
          <p:cNvPr id="4096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7217F8-A049-4131-A88E-01B48E519309}" type="slidenum">
              <a:rPr lang="de-DE" altLang="de-DE" smtClean="0"/>
              <a:pPr>
                <a:spcBef>
                  <a:spcPct val="0"/>
                </a:spcBef>
              </a:pPr>
              <a:t>6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6793859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de-DE" altLang="de-DE" dirty="0" smtClean="0"/>
          </a:p>
        </p:txBody>
      </p:sp>
      <p:sp>
        <p:nvSpPr>
          <p:cNvPr id="4301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8B7E99A-04A5-43CB-97ED-859EDB51B8ED}" type="slidenum">
              <a:rPr lang="de-DE" altLang="de-DE" smtClean="0"/>
              <a:pPr>
                <a:spcBef>
                  <a:spcPct val="0"/>
                </a:spcBef>
              </a:pPr>
              <a:t>7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982205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de-DE" altLang="de-DE" dirty="0" smtClean="0"/>
          </a:p>
        </p:txBody>
      </p:sp>
      <p:sp>
        <p:nvSpPr>
          <p:cNvPr id="4301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8B7E99A-04A5-43CB-97ED-859EDB51B8ED}" type="slidenum">
              <a:rPr lang="de-DE" altLang="de-DE" smtClean="0"/>
              <a:pPr>
                <a:spcBef>
                  <a:spcPct val="0"/>
                </a:spcBef>
              </a:pPr>
              <a:t>8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73912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de-DE" altLang="de-DE" smtClean="0"/>
          </a:p>
        </p:txBody>
      </p:sp>
      <p:sp>
        <p:nvSpPr>
          <p:cNvPr id="4506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46A2865-141A-4941-8D42-51E829CDCB10}" type="slidenum">
              <a:rPr lang="de-DE" altLang="de-DE" smtClean="0"/>
              <a:pPr/>
              <a:t>9</a:t>
            </a:fld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558222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w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w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wmf"/><Relationship Id="rId4" Type="http://schemas.openxmlformats.org/officeDocument/2006/relationships/image" Target="../media/image6.jpe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wmf"/><Relationship Id="rId4" Type="http://schemas.openxmlformats.org/officeDocument/2006/relationships/image" Target="../media/image6.jpe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image" Target="../media/image9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.wmf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w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w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w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2.w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2.w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image" Target="../media/image9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image" Target="../media/image9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52"/>
          <a:stretch>
            <a:fillRect/>
          </a:stretch>
        </p:blipFill>
        <p:spPr bwMode="auto">
          <a:xfrm>
            <a:off x="-14288" y="0"/>
            <a:ext cx="9158288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1027" y="908720"/>
            <a:ext cx="8928992" cy="2664296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26088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8"/>
          <p:cNvSpPr>
            <a:spLocks noGrp="1"/>
          </p:cNvSpPr>
          <p:nvPr>
            <p:ph type="dt" sz="half" idx="10"/>
          </p:nvPr>
        </p:nvSpPr>
        <p:spPr>
          <a:xfrm>
            <a:off x="457198" y="6548863"/>
            <a:ext cx="3600000" cy="309137"/>
          </a:xfrm>
          <a:prstGeom prst="rect">
            <a:avLst/>
          </a:prstGeom>
        </p:spPr>
        <p:txBody>
          <a:bodyPr/>
          <a:lstStyle>
            <a:lvl1pPr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8" name="Fußzeilenplatzhalter 9"/>
          <p:cNvSpPr>
            <a:spLocks noGrp="1"/>
          </p:cNvSpPr>
          <p:nvPr>
            <p:ph type="ftr" sz="quarter" idx="11"/>
          </p:nvPr>
        </p:nvSpPr>
        <p:spPr>
          <a:xfrm>
            <a:off x="5084138" y="6548863"/>
            <a:ext cx="3600000" cy="309137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9" name="Foliennummernplatzhalter 10"/>
          <p:cNvSpPr>
            <a:spLocks noGrp="1"/>
          </p:cNvSpPr>
          <p:nvPr>
            <p:ph type="sldNum" sz="quarter" idx="12"/>
          </p:nvPr>
        </p:nvSpPr>
        <p:spPr>
          <a:xfrm>
            <a:off x="4120668" y="6548863"/>
            <a:ext cx="900000" cy="309137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63E36E5-C621-4252-961E-9825D2A28F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3641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8"/>
          <p:cNvSpPr>
            <a:spLocks noGrp="1"/>
          </p:cNvSpPr>
          <p:nvPr>
            <p:ph type="dt" sz="half" idx="10"/>
          </p:nvPr>
        </p:nvSpPr>
        <p:spPr>
          <a:xfrm>
            <a:off x="457198" y="6548863"/>
            <a:ext cx="3600000" cy="309137"/>
          </a:xfrm>
          <a:prstGeom prst="rect">
            <a:avLst/>
          </a:prstGeom>
        </p:spPr>
        <p:txBody>
          <a:bodyPr/>
          <a:lstStyle>
            <a:lvl1pPr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8" name="Fußzeilenplatzhalter 9"/>
          <p:cNvSpPr>
            <a:spLocks noGrp="1"/>
          </p:cNvSpPr>
          <p:nvPr>
            <p:ph type="ftr" sz="quarter" idx="11"/>
          </p:nvPr>
        </p:nvSpPr>
        <p:spPr>
          <a:xfrm>
            <a:off x="5084138" y="6548863"/>
            <a:ext cx="3600000" cy="309137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9" name="Foliennummernplatzhalter 10"/>
          <p:cNvSpPr>
            <a:spLocks noGrp="1"/>
          </p:cNvSpPr>
          <p:nvPr>
            <p:ph type="sldNum" sz="quarter" idx="12"/>
          </p:nvPr>
        </p:nvSpPr>
        <p:spPr>
          <a:xfrm>
            <a:off x="4120668" y="6548863"/>
            <a:ext cx="900000" cy="309137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63E36E5-C621-4252-961E-9825D2A28F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0426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52"/>
          <a:stretch>
            <a:fillRect/>
          </a:stretch>
        </p:blipFill>
        <p:spPr bwMode="auto">
          <a:xfrm>
            <a:off x="-14288" y="0"/>
            <a:ext cx="9158288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1027" y="908720"/>
            <a:ext cx="8928992" cy="2664296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97916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0"/>
            <a:ext cx="9144000" cy="1125538"/>
          </a:xfrm>
          <a:prstGeom prst="rect">
            <a:avLst/>
          </a:prstGeom>
          <a:solidFill>
            <a:srgbClr val="00A1E3"/>
          </a:solidFill>
          <a:ln>
            <a:solidFill>
              <a:srgbClr val="00A1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4400" dirty="0">
              <a:solidFill>
                <a:prstClr val="white"/>
              </a:solidFill>
              <a:latin typeface="cmss10" pitchFamily="34" charset="0"/>
            </a:endParaRPr>
          </a:p>
        </p:txBody>
      </p:sp>
      <p:cxnSp>
        <p:nvCxnSpPr>
          <p:cNvPr id="5" name="Gerade Verbindung 7"/>
          <p:cNvCxnSpPr/>
          <p:nvPr userDrawn="1"/>
        </p:nvCxnSpPr>
        <p:spPr>
          <a:xfrm>
            <a:off x="468313" y="6524625"/>
            <a:ext cx="8229600" cy="0"/>
          </a:xfrm>
          <a:prstGeom prst="line">
            <a:avLst/>
          </a:prstGeom>
          <a:ln w="19050"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/>
          <a:lstStyle>
            <a:lvl1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>
          <a:xfrm>
            <a:off x="468313" y="6519863"/>
            <a:ext cx="2133600" cy="365125"/>
          </a:xfrm>
        </p:spPr>
        <p:txBody>
          <a:bodyPr/>
          <a:lstStyle>
            <a:lvl1pPr>
              <a:defRPr sz="105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/>
                </a:solidFill>
              </a:rPr>
              <a:t>Sebastian Amrhein</a:t>
            </a:r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492500" y="6519863"/>
            <a:ext cx="1447800" cy="36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D5A26679-CD79-41C6-BC8B-ABB1E04497F5}" type="slidenum">
              <a:rPr lang="de-DE" alt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prstClr val="black"/>
              </a:solidFill>
            </a:endParaRPr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5580063" y="6519863"/>
            <a:ext cx="3095625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/>
                </a:solidFill>
              </a:rPr>
              <a:t>Labor für Aufbau- und Verbindungstechnik</a:t>
            </a:r>
          </a:p>
        </p:txBody>
      </p:sp>
    </p:spTree>
    <p:extLst>
      <p:ext uri="{BB962C8B-B14F-4D97-AF65-F5344CB8AC3E}">
        <p14:creationId xmlns:p14="http://schemas.microsoft.com/office/powerpoint/2010/main" val="414882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955583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F38DB-1B2F-47B7-958B-DD05620187E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84629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50072-9DA8-4A02-8CEF-7316E0B5AEAE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86165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0F0AC-8FE8-45B6-AE1C-C914DA5387D7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52109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5D7BE-22D2-47A0-9C5C-6CC2136766A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251475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181C1-09E2-4742-95CE-3BDB74DB5DA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24704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0"/>
            <a:ext cx="9144000" cy="1125538"/>
          </a:xfrm>
          <a:prstGeom prst="rect">
            <a:avLst/>
          </a:prstGeom>
          <a:solidFill>
            <a:srgbClr val="00A1E3"/>
          </a:solidFill>
          <a:ln>
            <a:solidFill>
              <a:srgbClr val="00A1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4400" dirty="0">
              <a:solidFill>
                <a:schemeClr val="bg1"/>
              </a:solidFill>
              <a:latin typeface="cmss10" pitchFamily="34" charset="0"/>
            </a:endParaRPr>
          </a:p>
        </p:txBody>
      </p:sp>
      <p:cxnSp>
        <p:nvCxnSpPr>
          <p:cNvPr id="5" name="Gerade Verbindung 7"/>
          <p:cNvCxnSpPr/>
          <p:nvPr userDrawn="1"/>
        </p:nvCxnSpPr>
        <p:spPr>
          <a:xfrm>
            <a:off x="468313" y="6524625"/>
            <a:ext cx="8229600" cy="0"/>
          </a:xfrm>
          <a:prstGeom prst="line">
            <a:avLst/>
          </a:prstGeom>
          <a:ln w="19050"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/>
          <a:lstStyle>
            <a:lvl1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>
          <a:xfrm>
            <a:off x="457198" y="6548863"/>
            <a:ext cx="3600000" cy="309137"/>
          </a:xfrm>
          <a:prstGeom prst="rect">
            <a:avLst/>
          </a:prstGeom>
        </p:spPr>
        <p:txBody>
          <a:bodyPr/>
          <a:lstStyle>
            <a:lvl1pPr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>
          <a:xfrm>
            <a:off x="5084138" y="6548863"/>
            <a:ext cx="3600000" cy="309137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>
          <a:xfrm>
            <a:off x="4120668" y="6548863"/>
            <a:ext cx="900000" cy="309137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63E36E5-C621-4252-961E-9825D2A28F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0389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F39A8-75A8-4B9A-B699-95BE72BD940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01372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01BFC-7BDE-48F2-88B4-5E25D9D2331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838533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77075-8B2C-404A-9AD4-2F6491943CE4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062789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52"/>
          <a:stretch>
            <a:fillRect/>
          </a:stretch>
        </p:blipFill>
        <p:spPr bwMode="auto">
          <a:xfrm>
            <a:off x="-14288" y="0"/>
            <a:ext cx="9158288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1027" y="908720"/>
            <a:ext cx="8928992" cy="2664296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73177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0"/>
            <a:ext cx="9144000" cy="1125538"/>
          </a:xfrm>
          <a:prstGeom prst="rect">
            <a:avLst/>
          </a:prstGeom>
          <a:solidFill>
            <a:srgbClr val="00A1E3"/>
          </a:solidFill>
          <a:ln>
            <a:solidFill>
              <a:srgbClr val="00A1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4400" dirty="0">
              <a:solidFill>
                <a:prstClr val="white"/>
              </a:solidFill>
              <a:latin typeface="cmss10" pitchFamily="34" charset="0"/>
            </a:endParaRPr>
          </a:p>
        </p:txBody>
      </p:sp>
      <p:cxnSp>
        <p:nvCxnSpPr>
          <p:cNvPr id="5" name="Gerade Verbindung 7"/>
          <p:cNvCxnSpPr/>
          <p:nvPr userDrawn="1"/>
        </p:nvCxnSpPr>
        <p:spPr>
          <a:xfrm>
            <a:off x="468313" y="6524625"/>
            <a:ext cx="8229600" cy="0"/>
          </a:xfrm>
          <a:prstGeom prst="line">
            <a:avLst/>
          </a:prstGeom>
          <a:ln w="19050"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/>
          <a:lstStyle>
            <a:lvl1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>
          <a:xfrm>
            <a:off x="468313" y="6519863"/>
            <a:ext cx="2133600" cy="365125"/>
          </a:xfrm>
        </p:spPr>
        <p:txBody>
          <a:bodyPr/>
          <a:lstStyle>
            <a:lvl1pPr>
              <a:defRPr sz="105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/>
                </a:solidFill>
              </a:rPr>
              <a:t>Sebastian Amrhein</a:t>
            </a:r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492500" y="6519863"/>
            <a:ext cx="1447800" cy="36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D5A26679-CD79-41C6-BC8B-ABB1E04497F5}" type="slidenum">
              <a:rPr lang="de-DE" alt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prstClr val="black"/>
              </a:solidFill>
            </a:endParaRPr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5580063" y="6519863"/>
            <a:ext cx="3095625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/>
                </a:solidFill>
              </a:rPr>
              <a:t>Labor für Aufbau- und Verbindungstechnik</a:t>
            </a:r>
          </a:p>
        </p:txBody>
      </p:sp>
    </p:spTree>
    <p:extLst>
      <p:ext uri="{BB962C8B-B14F-4D97-AF65-F5344CB8AC3E}">
        <p14:creationId xmlns:p14="http://schemas.microsoft.com/office/powerpoint/2010/main" val="3464801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854356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F38DB-1B2F-47B7-958B-DD05620187E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7891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50072-9DA8-4A02-8CEF-7316E0B5AEAE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456606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0F0AC-8FE8-45B6-AE1C-C914DA5387D7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258409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5D7BE-22D2-47A0-9C5C-6CC2136766A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32999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71649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181C1-09E2-4742-95CE-3BDB74DB5DA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615785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F39A8-75A8-4B9A-B699-95BE72BD940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599729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01BFC-7BDE-48F2-88B4-5E25D9D2331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90058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77075-8B2C-404A-9AD4-2F6491943CE4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30480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Biomechatron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altLang="zh-CN"/>
              <a:t>Formatvorlage des Untertitelmasters durch Klicken bearbeiten</a:t>
            </a:r>
            <a:endParaRPr lang="de-DE" dirty="0"/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und Produktionssystematik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pic>
        <p:nvPicPr>
          <p:cNvPr id="33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24192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gl. Titelfolie Biomechatron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altLang="zh-CN"/>
              <a:t>Formatvorlage des Untertitelmasters durch Klicken bearbeiten</a:t>
            </a:r>
            <a:endParaRPr lang="de-DE" dirty="0"/>
          </a:p>
        </p:txBody>
      </p:sp>
      <p:sp>
        <p:nvSpPr>
          <p:cNvPr id="14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Institute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for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Factory Automation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and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Production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Systems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pic>
        <p:nvPicPr>
          <p:cNvPr id="8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79351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System Engin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rrowheads="1"/>
          </p:cNvPicPr>
          <p:nvPr userDrawn="1"/>
        </p:nvPicPr>
        <p:blipFill rotWithShape="1">
          <a:blip r:embed="rId2" cstate="print"/>
          <a:srcRect l="351" t="909" r="182" b="489"/>
          <a:stretch/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altLang="zh-CN"/>
              <a:t>Formatvorlage des Untertitelmasters durch Klicken bearbeiten</a:t>
            </a:r>
            <a:endParaRPr lang="de-DE" dirty="0"/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und Produktionssystematik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pic>
        <p:nvPicPr>
          <p:cNvPr id="11" name="Picture 2" descr="\\fapsroot.faps.uni-erlangen.de\FAPS\ORGA\Mediathek\Fotos\Fotos Mühlhäußer ERLANGEN_06_2012\03_UCM_Zelle\2012_06_21_FAPS_0349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2" b="24703"/>
          <a:stretch/>
        </p:blipFill>
        <p:spPr bwMode="auto">
          <a:xfrm>
            <a:off x="-7938" y="3176"/>
            <a:ext cx="9151938" cy="40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0" descr="LOGO_FA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2918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gl. Titelfolie System Engin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altLang="zh-CN"/>
              <a:t>Formatvorlage des Untertitelmasters durch Klicken bearbeiten</a:t>
            </a:r>
            <a:endParaRPr lang="de-DE" dirty="0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Institute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for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Factory Automation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and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Production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Systems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7" name="Picture 2"/>
          <p:cNvPicPr>
            <a:picLocks noChangeArrowheads="1"/>
          </p:cNvPicPr>
          <p:nvPr userDrawn="1"/>
        </p:nvPicPr>
        <p:blipFill rotWithShape="1">
          <a:blip r:embed="rId3" cstate="print"/>
          <a:srcRect l="351" t="909" r="182" b="489"/>
          <a:stretch/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 descr="\\fapsroot.faps.uni-erlangen.de\FAPS\ORGA\Mediathek\Fotos\Fotos Mühlhäußer ERLANGEN_06_2012\03_UCM_Zelle\2012_06_21_FAPS_0349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2" b="24703"/>
          <a:stretch/>
        </p:blipFill>
        <p:spPr bwMode="auto">
          <a:xfrm>
            <a:off x="-7938" y="3176"/>
            <a:ext cx="9151938" cy="40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0" descr="LOGO_FA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63746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Elektronikproduk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4" descr="Z:\Bilder\Leistungselektronik\DSC_0671_PPT-Version2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0"/>
            <a:ext cx="9144000" cy="407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altLang="zh-CN"/>
              <a:t>Formatvorlage des Untertitelmasters durch Klicken bearbeiten</a:t>
            </a:r>
            <a:endParaRPr lang="de-DE" dirty="0"/>
          </a:p>
        </p:txBody>
      </p:sp>
      <p:pic>
        <p:nvPicPr>
          <p:cNvPr id="8" name="Picture 30" descr="LOGO_FA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und Produktionssystematik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8760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gl. Titelfolie Elektronikproduk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altLang="zh-CN"/>
              <a:t>Formatvorlage des Untertitelmasters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Institute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for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Factory Automation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and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Production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Systems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5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 descr="Z:\Bilder\Leistungselektronik\DSC_0671_PPT-Version2.jp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0"/>
            <a:ext cx="9144000" cy="407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30" descr="LOGO_FAP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8897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11" name="Datumsplatzhalter 8"/>
          <p:cNvSpPr>
            <a:spLocks noGrp="1"/>
          </p:cNvSpPr>
          <p:nvPr>
            <p:ph type="dt" sz="half" idx="10"/>
          </p:nvPr>
        </p:nvSpPr>
        <p:spPr>
          <a:xfrm>
            <a:off x="457198" y="6548863"/>
            <a:ext cx="3600000" cy="309137"/>
          </a:xfrm>
          <a:prstGeom prst="rect">
            <a:avLst/>
          </a:prstGeom>
        </p:spPr>
        <p:txBody>
          <a:bodyPr/>
          <a:lstStyle>
            <a:lvl1pPr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12" name="Fußzeilenplatzhalter 9"/>
          <p:cNvSpPr>
            <a:spLocks noGrp="1"/>
          </p:cNvSpPr>
          <p:nvPr>
            <p:ph type="ftr" sz="quarter" idx="11"/>
          </p:nvPr>
        </p:nvSpPr>
        <p:spPr>
          <a:xfrm>
            <a:off x="5084138" y="6548863"/>
            <a:ext cx="3600000" cy="309137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13" name="Foliennummernplatzhalter 10"/>
          <p:cNvSpPr>
            <a:spLocks noGrp="1"/>
          </p:cNvSpPr>
          <p:nvPr>
            <p:ph type="sldNum" sz="quarter" idx="12"/>
          </p:nvPr>
        </p:nvSpPr>
        <p:spPr>
          <a:xfrm>
            <a:off x="4120668" y="6548863"/>
            <a:ext cx="900000" cy="309137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63E36E5-C621-4252-961E-9825D2A28F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7198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Elektromaschinenb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altLang="zh-CN"/>
              <a:t>Formatvorlage des Untertitelmasters durch Klicken bearbeiten</a:t>
            </a:r>
            <a:endParaRPr lang="de-DE" dirty="0"/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und Produktionssystematik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pic>
        <p:nvPicPr>
          <p:cNvPr id="37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72782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gl. Titelfolie Elektromaschinenb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altLang="zh-CN"/>
              <a:t>Formatvorlage des Untertitelmasters durch Klicken bearbeiten</a:t>
            </a:r>
            <a:endParaRPr lang="de-DE" dirty="0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Institute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for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Factory Automation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and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Production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Systems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46398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bschluss-Folie Biomechatron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>
                <a:solidFill>
                  <a:srgbClr val="000000"/>
                </a:solidFill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>
                <a:solidFill>
                  <a:srgbClr val="000000"/>
                </a:solidFill>
                <a:latin typeface="Arial" pitchFamily="34" charset="0"/>
                <a:cs typeface="+mn-cs"/>
              </a:rPr>
              <a:t>und Produktionssystematik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5652120" y="4809926"/>
            <a:ext cx="273792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>
                <a:solidFill>
                  <a:srgbClr val="000000"/>
                </a:solidFill>
                <a:latin typeface="Arial"/>
                <a:cs typeface="+mn-cs"/>
              </a:rPr>
              <a:t>DANKE</a:t>
            </a:r>
          </a:p>
        </p:txBody>
      </p:sp>
      <p:pic>
        <p:nvPicPr>
          <p:cNvPr id="37" name="Picture 30" descr="LOGO_FA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Grafik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fld id="{0B542383-3BDE-4D39-9936-43A693511AC3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4035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gl. Abschluss-Folie Biomechatron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Institute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for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Factory Automation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and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Production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Systems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4542819" y="4809926"/>
            <a:ext cx="3845605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err="1">
                <a:solidFill>
                  <a:srgbClr val="000000"/>
                </a:solidFill>
                <a:latin typeface="Arial"/>
                <a:cs typeface="+mn-cs"/>
              </a:rPr>
              <a:t>Thank</a:t>
            </a:r>
            <a:r>
              <a:rPr lang="de-DE" sz="6000" b="1" dirty="0">
                <a:solidFill>
                  <a:srgbClr val="000000"/>
                </a:solidFill>
                <a:latin typeface="Arial"/>
                <a:cs typeface="+mn-cs"/>
              </a:rPr>
              <a:t> </a:t>
            </a:r>
            <a:r>
              <a:rPr lang="de-DE" sz="6000" b="1" dirty="0" err="1">
                <a:solidFill>
                  <a:srgbClr val="000000"/>
                </a:solidFill>
                <a:latin typeface="Arial"/>
                <a:cs typeface="+mn-cs"/>
              </a:rPr>
              <a:t>you</a:t>
            </a:r>
            <a:endParaRPr lang="de-DE" sz="6000" b="1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pic>
        <p:nvPicPr>
          <p:cNvPr id="37" name="Grafik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pic>
        <p:nvPicPr>
          <p:cNvPr id="7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fld id="{A339CF55-544A-4A88-9B09-0B34BA96E4D1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278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bschluss-Folie System Engin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rrowheads="1"/>
          </p:cNvPicPr>
          <p:nvPr/>
        </p:nvPicPr>
        <p:blipFill rotWithShape="1">
          <a:blip r:embed="rId2" cstate="print"/>
          <a:srcRect l="351" t="909" r="182" b="489"/>
          <a:stretch/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 descr="\\fapsroot.faps.uni-erlangen.de\FAPS\ORGA\Mediathek\Fotos\Fotos Mühlhäußer ERLANGEN_06_2012\03_UCM_Zelle\2012_06_21_FAPS_0349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2" b="24703"/>
          <a:stretch/>
        </p:blipFill>
        <p:spPr bwMode="auto">
          <a:xfrm>
            <a:off x="-7938" y="3176"/>
            <a:ext cx="9151938" cy="40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und Produktionssystematik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8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feld 38"/>
          <p:cNvSpPr txBox="1"/>
          <p:nvPr/>
        </p:nvSpPr>
        <p:spPr>
          <a:xfrm>
            <a:off x="5652120" y="4809926"/>
            <a:ext cx="273792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>
                <a:solidFill>
                  <a:srgbClr val="000000"/>
                </a:solidFill>
                <a:latin typeface="Arial"/>
                <a:cs typeface="+mn-cs"/>
              </a:rPr>
              <a:t>DANKE</a:t>
            </a:r>
          </a:p>
        </p:txBody>
      </p:sp>
      <p:pic>
        <p:nvPicPr>
          <p:cNvPr id="40" name="Grafik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fld id="{27BE2881-1905-4B16-BEAA-BA90650746E1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660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gl. Abschluss-Folie System Engin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rrowheads="1"/>
          </p:cNvPicPr>
          <p:nvPr/>
        </p:nvPicPr>
        <p:blipFill rotWithShape="1">
          <a:blip r:embed="rId2" cstate="print"/>
          <a:srcRect l="351" t="909" r="182" b="489"/>
          <a:stretch/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\\fapsroot.faps.uni-erlangen.de\FAPS\ORGA\Mediathek\Fotos\Fotos Mühlhäußer ERLANGEN_06_2012\03_UCM_Zelle\2012_06_21_FAPS_0349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2" b="24703"/>
          <a:stretch/>
        </p:blipFill>
        <p:spPr bwMode="auto">
          <a:xfrm>
            <a:off x="-7938" y="3176"/>
            <a:ext cx="9151938" cy="40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Institute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for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Factory Automation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and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Production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Systems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5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feld 35"/>
          <p:cNvSpPr txBox="1"/>
          <p:nvPr/>
        </p:nvSpPr>
        <p:spPr>
          <a:xfrm>
            <a:off x="4542819" y="4809926"/>
            <a:ext cx="3845605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err="1">
                <a:solidFill>
                  <a:srgbClr val="000000"/>
                </a:solidFill>
                <a:latin typeface="Arial"/>
                <a:cs typeface="+mn-cs"/>
              </a:rPr>
              <a:t>Thank</a:t>
            </a:r>
            <a:r>
              <a:rPr lang="de-DE" sz="6000" b="1" dirty="0">
                <a:solidFill>
                  <a:srgbClr val="000000"/>
                </a:solidFill>
                <a:latin typeface="Arial"/>
                <a:cs typeface="+mn-cs"/>
              </a:rPr>
              <a:t> </a:t>
            </a:r>
            <a:r>
              <a:rPr lang="de-DE" sz="6000" b="1" dirty="0" err="1">
                <a:solidFill>
                  <a:srgbClr val="000000"/>
                </a:solidFill>
                <a:latin typeface="Arial"/>
                <a:cs typeface="+mn-cs"/>
              </a:rPr>
              <a:t>you</a:t>
            </a:r>
            <a:endParaRPr lang="de-DE" sz="6000" b="1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pic>
        <p:nvPicPr>
          <p:cNvPr id="37" name="Grafik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fld id="{46186D0A-2C82-491A-81D3-EC5A500F0214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7388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bschluss-Folie Elektronikproduk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>
                <a:solidFill>
                  <a:srgbClr val="000000"/>
                </a:solidFill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>
                <a:solidFill>
                  <a:srgbClr val="000000"/>
                </a:solidFill>
                <a:latin typeface="Arial" pitchFamily="34" charset="0"/>
                <a:cs typeface="+mn-cs"/>
              </a:rPr>
              <a:t>und Produktionssystematik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5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 descr="Z:\Bilder\Leistungselektronik\DSC_0671_PPT-Version2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0"/>
            <a:ext cx="9144000" cy="407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0" descr="LOGO_FA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feld 39"/>
          <p:cNvSpPr txBox="1"/>
          <p:nvPr/>
        </p:nvSpPr>
        <p:spPr>
          <a:xfrm>
            <a:off x="5652120" y="4809926"/>
            <a:ext cx="273792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>
                <a:solidFill>
                  <a:srgbClr val="000000"/>
                </a:solidFill>
                <a:latin typeface="Arial"/>
                <a:cs typeface="+mn-cs"/>
              </a:rPr>
              <a:t>DANKE</a:t>
            </a:r>
          </a:p>
        </p:txBody>
      </p:sp>
      <p:pic>
        <p:nvPicPr>
          <p:cNvPr id="41" name="Grafik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9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fld id="{81F90910-4502-48CB-BEAD-894E8DF65828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3153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gl. Abschluss-Folie Elektronikproduk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Institute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for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Factory Automation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and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Production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Systems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4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4" descr="Z:\Bilder\Leistungselektronik\DSC_0671_PPT-Version2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0"/>
            <a:ext cx="9144000" cy="407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30" descr="LOGO_FA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feld 37"/>
          <p:cNvSpPr txBox="1"/>
          <p:nvPr/>
        </p:nvSpPr>
        <p:spPr>
          <a:xfrm>
            <a:off x="4542819" y="4809926"/>
            <a:ext cx="3845605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err="1">
                <a:solidFill>
                  <a:srgbClr val="000000"/>
                </a:solidFill>
                <a:latin typeface="Arial"/>
                <a:cs typeface="+mn-cs"/>
              </a:rPr>
              <a:t>Thank</a:t>
            </a:r>
            <a:r>
              <a:rPr lang="de-DE" sz="6000" b="1" dirty="0">
                <a:solidFill>
                  <a:srgbClr val="000000"/>
                </a:solidFill>
                <a:latin typeface="Arial"/>
                <a:cs typeface="+mn-cs"/>
              </a:rPr>
              <a:t> </a:t>
            </a:r>
            <a:r>
              <a:rPr lang="de-DE" sz="6000" b="1" dirty="0" err="1">
                <a:solidFill>
                  <a:srgbClr val="000000"/>
                </a:solidFill>
                <a:latin typeface="Arial"/>
                <a:cs typeface="+mn-cs"/>
              </a:rPr>
              <a:t>you</a:t>
            </a:r>
            <a:endParaRPr lang="de-DE" sz="6000" b="1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pic>
        <p:nvPicPr>
          <p:cNvPr id="39" name="Grafik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9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fld id="{8BDB82FB-7D5F-43FF-82CB-994F7895123B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84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bschluss-Folie Elektromaschinenb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>
                <a:solidFill>
                  <a:srgbClr val="000000"/>
                </a:solidFill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>
                <a:solidFill>
                  <a:srgbClr val="000000"/>
                </a:solidFill>
                <a:latin typeface="Arial" pitchFamily="34" charset="0"/>
                <a:cs typeface="+mn-cs"/>
              </a:rPr>
              <a:t>und Produktionssystematik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6" name="Picture 30" descr="LOGO_FA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feld 38"/>
          <p:cNvSpPr txBox="1"/>
          <p:nvPr/>
        </p:nvSpPr>
        <p:spPr>
          <a:xfrm>
            <a:off x="5652120" y="4809926"/>
            <a:ext cx="273792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>
                <a:solidFill>
                  <a:srgbClr val="000000"/>
                </a:solidFill>
                <a:latin typeface="Arial"/>
                <a:cs typeface="+mn-cs"/>
              </a:rPr>
              <a:t>DANKE</a:t>
            </a:r>
          </a:p>
        </p:txBody>
      </p:sp>
      <p:pic>
        <p:nvPicPr>
          <p:cNvPr id="40" name="Grafik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fld id="{24C387E2-01BD-41FE-BF44-48284C5471A9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2095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gl. Abschluss-Folie Elektromaschinenb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Prof. Dr.-Ing. Jörg Franke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Institute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for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Factory Automation</a:t>
            </a:r>
            <a:b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</a:b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and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</a:t>
            </a:r>
            <a:r>
              <a:rPr lang="de-DE" sz="1000" b="1" dirty="0" err="1">
                <a:solidFill>
                  <a:srgbClr val="000000"/>
                </a:solidFill>
                <a:latin typeface="Arial" pitchFamily="34" charset="0"/>
                <a:cs typeface="+mn-cs"/>
              </a:rPr>
              <a:t>Production</a:t>
            </a:r>
            <a:r>
              <a:rPr lang="de-DE" sz="1000" b="1" dirty="0">
                <a:solidFill>
                  <a:srgbClr val="000000"/>
                </a:solidFill>
                <a:latin typeface="Arial" pitchFamily="34" charset="0"/>
                <a:cs typeface="+mn-cs"/>
              </a:rPr>
              <a:t> Systems</a:t>
            </a:r>
          </a:p>
          <a:p>
            <a:pPr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solidFill>
                  <a:srgbClr val="000000"/>
                </a:solidFill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0" descr="LOGO_FA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feld 38"/>
          <p:cNvSpPr txBox="1"/>
          <p:nvPr/>
        </p:nvSpPr>
        <p:spPr>
          <a:xfrm>
            <a:off x="4542819" y="4809926"/>
            <a:ext cx="3845605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err="1">
                <a:solidFill>
                  <a:srgbClr val="000000"/>
                </a:solidFill>
                <a:latin typeface="Arial"/>
                <a:cs typeface="+mn-cs"/>
              </a:rPr>
              <a:t>Thank</a:t>
            </a:r>
            <a:r>
              <a:rPr lang="de-DE" sz="6000" b="1" dirty="0">
                <a:solidFill>
                  <a:srgbClr val="000000"/>
                </a:solidFill>
                <a:latin typeface="Arial"/>
                <a:cs typeface="+mn-cs"/>
              </a:rPr>
              <a:t> </a:t>
            </a:r>
            <a:r>
              <a:rPr lang="de-DE" sz="6000" b="1" dirty="0" err="1">
                <a:solidFill>
                  <a:srgbClr val="000000"/>
                </a:solidFill>
                <a:latin typeface="Arial"/>
                <a:cs typeface="+mn-cs"/>
              </a:rPr>
              <a:t>you</a:t>
            </a:r>
            <a:endParaRPr lang="de-DE" sz="6000" b="1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pic>
        <p:nvPicPr>
          <p:cNvPr id="40" name="Grafik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fld id="{A63A0D1E-B1AF-4835-A129-2E81EDB7F043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756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10" name="Datumsplatzhalter 8"/>
          <p:cNvSpPr>
            <a:spLocks noGrp="1"/>
          </p:cNvSpPr>
          <p:nvPr>
            <p:ph type="dt" sz="half" idx="10"/>
          </p:nvPr>
        </p:nvSpPr>
        <p:spPr>
          <a:xfrm>
            <a:off x="457198" y="6548863"/>
            <a:ext cx="3600000" cy="309137"/>
          </a:xfrm>
          <a:prstGeom prst="rect">
            <a:avLst/>
          </a:prstGeom>
        </p:spPr>
        <p:txBody>
          <a:bodyPr/>
          <a:lstStyle>
            <a:lvl1pPr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11" name="Fußzeilenplatzhalter 9"/>
          <p:cNvSpPr>
            <a:spLocks noGrp="1"/>
          </p:cNvSpPr>
          <p:nvPr>
            <p:ph type="ftr" sz="quarter" idx="11"/>
          </p:nvPr>
        </p:nvSpPr>
        <p:spPr>
          <a:xfrm>
            <a:off x="5084138" y="6548863"/>
            <a:ext cx="3600000" cy="309137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12" name="Foliennummernplatzhalter 10"/>
          <p:cNvSpPr>
            <a:spLocks noGrp="1"/>
          </p:cNvSpPr>
          <p:nvPr>
            <p:ph type="sldNum" sz="quarter" idx="12"/>
          </p:nvPr>
        </p:nvSpPr>
        <p:spPr>
          <a:xfrm>
            <a:off x="4120668" y="6548863"/>
            <a:ext cx="900000" cy="309137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63E36E5-C621-4252-961E-9825D2A28F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0310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17C17-23DD-475C-888B-3B74E8F1716C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611188" y="331199"/>
            <a:ext cx="7777162" cy="424801"/>
          </a:xfrm>
        </p:spPr>
        <p:txBody>
          <a:bodyPr/>
          <a:lstStyle/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91875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1"/>
          <p:cNvSpPr>
            <a:spLocks noGrp="1"/>
          </p:cNvSpPr>
          <p:nvPr>
            <p:ph type="pic" sz="quarter" idx="14"/>
          </p:nvPr>
        </p:nvSpPr>
        <p:spPr>
          <a:xfrm>
            <a:off x="6948489" y="1700809"/>
            <a:ext cx="2195512" cy="1728192"/>
          </a:xfrm>
          <a:prstGeom prst="rect">
            <a:avLst/>
          </a:prstGeom>
        </p:spPr>
        <p:txBody>
          <a:bodyPr/>
          <a:lstStyle/>
          <a:p>
            <a:r>
              <a:rPr lang="de-DE" altLang="zh-CN"/>
              <a:t>Bild durch Klicken auf Symbol hinzufügen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7B67-FAD0-4F65-B63A-7EE0DF493AAC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611188" y="1268413"/>
            <a:ext cx="6337300" cy="5040312"/>
          </a:xfrm>
        </p:spPr>
        <p:txBody>
          <a:bodyPr/>
          <a:lstStyle/>
          <a:p>
            <a:pPr lvl="0"/>
            <a:r>
              <a:rPr lang="de-DE" altLang="zh-CN"/>
              <a:t>Formatvorlagen des Textmasters bearbeiten</a:t>
            </a:r>
          </a:p>
          <a:p>
            <a:pPr lvl="1"/>
            <a:r>
              <a:rPr lang="de-DE" altLang="zh-CN"/>
              <a:t>Zweite Ebene</a:t>
            </a:r>
          </a:p>
          <a:p>
            <a:pPr lvl="2"/>
            <a:r>
              <a:rPr lang="de-DE" altLang="zh-CN"/>
              <a:t>Dritte Ebene</a:t>
            </a:r>
          </a:p>
          <a:p>
            <a:pPr lvl="3"/>
            <a:r>
              <a:rPr lang="de-DE" altLang="zh-CN"/>
              <a:t>Vierte Ebene</a:t>
            </a:r>
          </a:p>
          <a:p>
            <a:pPr lvl="4"/>
            <a:r>
              <a:rPr lang="de-DE" altLang="zh-CN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57629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6C082-8621-43BC-8A8C-0BBCAA713DF2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de-DE" altLang="zh-CN"/>
              <a:t>Formatvorlagen des Textmasters bearbeiten</a:t>
            </a:r>
          </a:p>
          <a:p>
            <a:pPr lvl="1"/>
            <a:r>
              <a:rPr lang="de-DE" altLang="zh-CN"/>
              <a:t>Zweite Ebene</a:t>
            </a:r>
          </a:p>
          <a:p>
            <a:pPr lvl="2"/>
            <a:r>
              <a:rPr lang="de-DE" altLang="zh-CN"/>
              <a:t>Dritte Ebene</a:t>
            </a:r>
          </a:p>
          <a:p>
            <a:pPr lvl="3"/>
            <a:r>
              <a:rPr lang="de-DE" altLang="zh-CN"/>
              <a:t>Vierte Ebene</a:t>
            </a:r>
          </a:p>
          <a:p>
            <a:pPr lvl="4"/>
            <a:r>
              <a:rPr lang="de-DE" altLang="zh-CN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654855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zh-CN"/>
              <a:t>Titelmasterformat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BFF67-C908-460C-91C5-B42E2B20BB4F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de-DE" altLang="zh-CN"/>
              <a:t>Formatvorlagen des Textmasters bearbeiten</a:t>
            </a:r>
          </a:p>
          <a:p>
            <a:pPr lvl="1"/>
            <a:r>
              <a:rPr lang="de-DE" altLang="zh-CN"/>
              <a:t>Zweite Ebene</a:t>
            </a:r>
          </a:p>
          <a:p>
            <a:pPr lvl="2"/>
            <a:r>
              <a:rPr lang="de-DE" altLang="zh-CN"/>
              <a:t>Dritte Ebene</a:t>
            </a:r>
          </a:p>
          <a:p>
            <a:pPr lvl="3"/>
            <a:r>
              <a:rPr lang="de-DE" altLang="zh-CN"/>
              <a:t>Vierte Ebene</a:t>
            </a:r>
          </a:p>
          <a:p>
            <a:pPr lvl="4"/>
            <a:r>
              <a:rPr lang="de-DE" altLang="zh-CN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25367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Text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zh-CN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6360C-1F45-43CA-BA21-9B22648E6FB6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>
          <a:xfrm>
            <a:off x="611188" y="1268413"/>
            <a:ext cx="3816350" cy="5040312"/>
          </a:xfrm>
        </p:spPr>
        <p:txBody>
          <a:bodyPr/>
          <a:lstStyle/>
          <a:p>
            <a:pPr lvl="0"/>
            <a:r>
              <a:rPr lang="de-DE" altLang="zh-CN"/>
              <a:t>Formatvorlagen des Textmasters bearbeiten</a:t>
            </a:r>
          </a:p>
          <a:p>
            <a:pPr lvl="1"/>
            <a:r>
              <a:rPr lang="de-DE" altLang="zh-CN"/>
              <a:t>Zweite Ebene</a:t>
            </a:r>
          </a:p>
          <a:p>
            <a:pPr lvl="2"/>
            <a:r>
              <a:rPr lang="de-DE" altLang="zh-CN"/>
              <a:t>Dritte Ebene</a:t>
            </a:r>
          </a:p>
          <a:p>
            <a:pPr lvl="3"/>
            <a:r>
              <a:rPr lang="de-DE" altLang="zh-CN"/>
              <a:t>Vierte Ebene</a:t>
            </a:r>
          </a:p>
          <a:p>
            <a:pPr lvl="4"/>
            <a:r>
              <a:rPr lang="de-DE" altLang="zh-CN"/>
              <a:t>Fünfte Ebene</a:t>
            </a:r>
            <a:endParaRPr lang="de-DE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4572000" y="1268413"/>
            <a:ext cx="3816350" cy="5040312"/>
          </a:xfrm>
        </p:spPr>
        <p:txBody>
          <a:bodyPr/>
          <a:lstStyle/>
          <a:p>
            <a:pPr lvl="0"/>
            <a:r>
              <a:rPr lang="de-DE" altLang="zh-CN"/>
              <a:t>Formatvorlagen des Textmasters bearbeiten</a:t>
            </a:r>
          </a:p>
          <a:p>
            <a:pPr lvl="1"/>
            <a:r>
              <a:rPr lang="de-DE" altLang="zh-CN"/>
              <a:t>Zweite Ebene</a:t>
            </a:r>
          </a:p>
          <a:p>
            <a:pPr lvl="2"/>
            <a:r>
              <a:rPr lang="de-DE" altLang="zh-CN"/>
              <a:t>Dritte Ebene</a:t>
            </a:r>
          </a:p>
          <a:p>
            <a:pPr lvl="3"/>
            <a:r>
              <a:rPr lang="de-DE" altLang="zh-CN"/>
              <a:t>Vierte Ebene</a:t>
            </a:r>
          </a:p>
          <a:p>
            <a:pPr lvl="4"/>
            <a:r>
              <a:rPr lang="de-DE" altLang="zh-CN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1249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Inhalts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zh-CN"/>
              <a:t>Titelmasterformat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FA05B-9C0A-4B48-B601-1E0A2B0E2AC7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sz="quarter" idx="15"/>
          </p:nvPr>
        </p:nvSpPr>
        <p:spPr>
          <a:xfrm>
            <a:off x="611188" y="1268413"/>
            <a:ext cx="3816350" cy="5040312"/>
          </a:xfrm>
        </p:spPr>
        <p:txBody>
          <a:bodyPr/>
          <a:lstStyle/>
          <a:p>
            <a:pPr lvl="0"/>
            <a:r>
              <a:rPr lang="de-DE" altLang="zh-CN"/>
              <a:t>Formatvorlagen des Textmasters bearbeiten</a:t>
            </a:r>
          </a:p>
          <a:p>
            <a:pPr lvl="1"/>
            <a:r>
              <a:rPr lang="de-DE" altLang="zh-CN"/>
              <a:t>Zweite Ebene</a:t>
            </a:r>
          </a:p>
          <a:p>
            <a:pPr lvl="2"/>
            <a:r>
              <a:rPr lang="de-DE" altLang="zh-CN"/>
              <a:t>Dritte Ebene</a:t>
            </a:r>
          </a:p>
          <a:p>
            <a:pPr lvl="3"/>
            <a:r>
              <a:rPr lang="de-DE" altLang="zh-CN"/>
              <a:t>Vierte Ebene</a:t>
            </a:r>
          </a:p>
          <a:p>
            <a:pPr lvl="4"/>
            <a:r>
              <a:rPr lang="de-DE" altLang="zh-CN"/>
              <a:t>Fünfte Ebene</a:t>
            </a:r>
            <a:endParaRPr lang="de-DE"/>
          </a:p>
        </p:txBody>
      </p:sp>
      <p:sp>
        <p:nvSpPr>
          <p:cNvPr id="9" name="Inhaltsplatzhalter 8"/>
          <p:cNvSpPr>
            <a:spLocks noGrp="1"/>
          </p:cNvSpPr>
          <p:nvPr>
            <p:ph sz="quarter" idx="16"/>
          </p:nvPr>
        </p:nvSpPr>
        <p:spPr>
          <a:xfrm>
            <a:off x="4572000" y="1268413"/>
            <a:ext cx="3816350" cy="5040312"/>
          </a:xfrm>
        </p:spPr>
        <p:txBody>
          <a:bodyPr/>
          <a:lstStyle/>
          <a:p>
            <a:pPr lvl="0"/>
            <a:r>
              <a:rPr lang="de-DE" altLang="zh-CN"/>
              <a:t>Formatvorlagen des Textmasters bearbeiten</a:t>
            </a:r>
          </a:p>
          <a:p>
            <a:pPr lvl="1"/>
            <a:r>
              <a:rPr lang="de-DE" altLang="zh-CN"/>
              <a:t>Zweite Ebene</a:t>
            </a:r>
          </a:p>
          <a:p>
            <a:pPr lvl="2"/>
            <a:r>
              <a:rPr lang="de-DE" altLang="zh-CN"/>
              <a:t>Dritte Ebene</a:t>
            </a:r>
          </a:p>
          <a:p>
            <a:pPr lvl="3"/>
            <a:r>
              <a:rPr lang="de-DE" altLang="zh-CN"/>
              <a:t>Vierte Ebene</a:t>
            </a:r>
          </a:p>
          <a:p>
            <a:pPr lvl="4"/>
            <a:r>
              <a:rPr lang="de-DE" altLang="zh-CN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4058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GB_und_Hilfs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zh-CN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5E220-A118-48B3-9EE9-6CA9DE0A296F}" type="datetime1">
              <a:rPr lang="de-DE" smtClean="0">
                <a:solidFill>
                  <a:srgbClr val="000000"/>
                </a:solidFill>
              </a:rPr>
              <a:pPr/>
              <a:t>15.11.2016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6" name="Textfeld 5"/>
          <p:cNvSpPr txBox="1"/>
          <p:nvPr userDrawn="1"/>
        </p:nvSpPr>
        <p:spPr>
          <a:xfrm flipH="1">
            <a:off x="-380935" y="224066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8,6</a:t>
            </a:r>
          </a:p>
        </p:txBody>
      </p:sp>
      <p:sp>
        <p:nvSpPr>
          <p:cNvPr id="7" name="Textfeld 6"/>
          <p:cNvSpPr txBox="1"/>
          <p:nvPr userDrawn="1"/>
        </p:nvSpPr>
        <p:spPr>
          <a:xfrm flipH="1">
            <a:off x="-380935" y="655866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7,4</a:t>
            </a:r>
          </a:p>
        </p:txBody>
      </p:sp>
      <p:sp>
        <p:nvSpPr>
          <p:cNvPr id="8" name="Textfeld 7"/>
          <p:cNvSpPr txBox="1"/>
          <p:nvPr userDrawn="1"/>
        </p:nvSpPr>
        <p:spPr>
          <a:xfrm flipH="1">
            <a:off x="-380935" y="1160691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6,0</a:t>
            </a:r>
          </a:p>
        </p:txBody>
      </p:sp>
      <p:sp>
        <p:nvSpPr>
          <p:cNvPr id="10" name="Textfeld 9"/>
          <p:cNvSpPr txBox="1"/>
          <p:nvPr/>
        </p:nvSpPr>
        <p:spPr>
          <a:xfrm flipH="1">
            <a:off x="-380935" y="6201003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8,0</a:t>
            </a:r>
          </a:p>
        </p:txBody>
      </p:sp>
      <p:sp>
        <p:nvSpPr>
          <p:cNvPr id="11" name="Textfeld 10"/>
          <p:cNvSpPr txBox="1"/>
          <p:nvPr userDrawn="1"/>
        </p:nvSpPr>
        <p:spPr>
          <a:xfrm flipH="1">
            <a:off x="427693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11,0</a:t>
            </a:r>
          </a:p>
        </p:txBody>
      </p:sp>
      <p:sp>
        <p:nvSpPr>
          <p:cNvPr id="12" name="Textfeld 11"/>
          <p:cNvSpPr txBox="1"/>
          <p:nvPr userDrawn="1"/>
        </p:nvSpPr>
        <p:spPr>
          <a:xfrm flipH="1">
            <a:off x="3523318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2,4</a:t>
            </a:r>
          </a:p>
        </p:txBody>
      </p:sp>
      <p:sp>
        <p:nvSpPr>
          <p:cNvPr id="13" name="Textfeld 12"/>
          <p:cNvSpPr txBox="1"/>
          <p:nvPr userDrawn="1"/>
        </p:nvSpPr>
        <p:spPr>
          <a:xfrm flipH="1">
            <a:off x="6190318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5,0</a:t>
            </a:r>
          </a:p>
        </p:txBody>
      </p:sp>
      <p:sp>
        <p:nvSpPr>
          <p:cNvPr id="15" name="Textfeld 14"/>
          <p:cNvSpPr txBox="1"/>
          <p:nvPr userDrawn="1"/>
        </p:nvSpPr>
        <p:spPr>
          <a:xfrm flipH="1">
            <a:off x="8204855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10,6</a:t>
            </a:r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</a:rPr>
              <a:t>P. Xu, M. Rauer, R. Ke    |    Projekt VoReSo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4381559" y="1844675"/>
            <a:ext cx="1980000" cy="44640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0" tIns="0" rIns="0" bIns="0" rtlCol="0">
            <a:normAutofit/>
          </a:bodyPr>
          <a:lstStyle/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FAPS-Grün hell: 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205, G 226, B 158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Dunkelgrün hell: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180, G 219, B 187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Gelb hell: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255, G 234, B 147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Orange hell: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255, G 209, B 163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Rot hell: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255, G 201, B 219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Blau hell: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180, G 208, B 234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Grau2: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178, G 178, B 178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Grau5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 R 51, G 51, B 51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595523" y="1844674"/>
            <a:ext cx="360363" cy="360362"/>
          </a:xfrm>
          <a:prstGeom prst="rect">
            <a:avLst/>
          </a:prstGeom>
          <a:solidFill>
            <a:srgbClr val="97C1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95523" y="2314574"/>
            <a:ext cx="360363" cy="360362"/>
          </a:xfrm>
          <a:prstGeom prst="rect">
            <a:avLst/>
          </a:pr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595523" y="3257549"/>
            <a:ext cx="360363" cy="360362"/>
          </a:xfrm>
          <a:prstGeom prst="rect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595523" y="3733799"/>
            <a:ext cx="360363" cy="360362"/>
          </a:xfrm>
          <a:prstGeom prst="rect">
            <a:avLst/>
          </a:prstGeom>
          <a:solidFill>
            <a:srgbClr val="990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95523" y="2782886"/>
            <a:ext cx="360363" cy="360363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95523" y="4679949"/>
            <a:ext cx="360363" cy="36036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595523" y="5156199"/>
            <a:ext cx="360363" cy="360362"/>
          </a:xfrm>
          <a:prstGeom prst="rect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595523" y="4197349"/>
            <a:ext cx="360363" cy="360362"/>
          </a:xfrm>
          <a:prstGeom prst="rect">
            <a:avLst/>
          </a:prstGeom>
          <a:solidFill>
            <a:srgbClr val="296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1103523" y="1844674"/>
            <a:ext cx="360363" cy="360362"/>
          </a:xfrm>
          <a:prstGeom prst="rect">
            <a:avLst/>
          </a:prstGeom>
          <a:solidFill>
            <a:srgbClr val="CDE2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1103523" y="2314574"/>
            <a:ext cx="360363" cy="360362"/>
          </a:xfrm>
          <a:prstGeom prst="rect">
            <a:avLst/>
          </a:prstGeom>
          <a:solidFill>
            <a:srgbClr val="B4D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29" name="Rectangle 15"/>
          <p:cNvSpPr>
            <a:spLocks noChangeArrowheads="1"/>
          </p:cNvSpPr>
          <p:nvPr/>
        </p:nvSpPr>
        <p:spPr bwMode="auto">
          <a:xfrm>
            <a:off x="1103523" y="3257549"/>
            <a:ext cx="360363" cy="360362"/>
          </a:xfrm>
          <a:prstGeom prst="rect">
            <a:avLst/>
          </a:prstGeom>
          <a:solidFill>
            <a:srgbClr val="FFD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1103523" y="3733799"/>
            <a:ext cx="360363" cy="360362"/>
          </a:xfrm>
          <a:prstGeom prst="rect">
            <a:avLst/>
          </a:prstGeom>
          <a:solidFill>
            <a:srgbClr val="FFC9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1103523" y="2782886"/>
            <a:ext cx="360363" cy="360363"/>
          </a:xfrm>
          <a:prstGeom prst="rect">
            <a:avLst/>
          </a:prstGeom>
          <a:solidFill>
            <a:srgbClr val="FFEA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1103523" y="4679949"/>
            <a:ext cx="360363" cy="360362"/>
          </a:xfrm>
          <a:prstGeom prst="rect">
            <a:avLst/>
          </a:pr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33" name="Rectangle 19"/>
          <p:cNvSpPr>
            <a:spLocks noChangeArrowheads="1"/>
          </p:cNvSpPr>
          <p:nvPr/>
        </p:nvSpPr>
        <p:spPr bwMode="auto">
          <a:xfrm>
            <a:off x="1103523" y="5156199"/>
            <a:ext cx="360363" cy="360362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1103523" y="4197349"/>
            <a:ext cx="360363" cy="360362"/>
          </a:xfrm>
          <a:prstGeom prst="rect">
            <a:avLst/>
          </a:prstGeom>
          <a:solidFill>
            <a:srgbClr val="B4D0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1578186" y="1844674"/>
            <a:ext cx="360362" cy="360362"/>
          </a:xfrm>
          <a:prstGeom prst="rect">
            <a:avLst/>
          </a:prstGeom>
          <a:solidFill>
            <a:srgbClr val="5D77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 dirty="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36" name="Rectangle 25"/>
          <p:cNvSpPr>
            <a:spLocks noChangeArrowheads="1"/>
          </p:cNvSpPr>
          <p:nvPr/>
        </p:nvSpPr>
        <p:spPr bwMode="auto">
          <a:xfrm>
            <a:off x="1578186" y="2314574"/>
            <a:ext cx="360362" cy="360362"/>
          </a:xfrm>
          <a:prstGeom prst="rect">
            <a:avLst/>
          </a:prstGeom>
          <a:solidFill>
            <a:srgbClr val="003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37" name="Rectangle 26"/>
          <p:cNvSpPr>
            <a:spLocks noChangeArrowheads="1"/>
          </p:cNvSpPr>
          <p:nvPr/>
        </p:nvSpPr>
        <p:spPr bwMode="auto">
          <a:xfrm>
            <a:off x="1578186" y="3257549"/>
            <a:ext cx="360362" cy="360362"/>
          </a:xfrm>
          <a:prstGeom prst="rect">
            <a:avLst/>
          </a:prstGeom>
          <a:solidFill>
            <a:srgbClr val="C8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38" name="Rectangle 27"/>
          <p:cNvSpPr>
            <a:spLocks noChangeArrowheads="1"/>
          </p:cNvSpPr>
          <p:nvPr/>
        </p:nvSpPr>
        <p:spPr bwMode="auto">
          <a:xfrm>
            <a:off x="1578186" y="3733799"/>
            <a:ext cx="360362" cy="360362"/>
          </a:xfrm>
          <a:prstGeom prst="rect">
            <a:avLst/>
          </a:prstGeom>
          <a:solidFill>
            <a:srgbClr val="6400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39" name="Rectangle 28"/>
          <p:cNvSpPr>
            <a:spLocks noChangeArrowheads="1"/>
          </p:cNvSpPr>
          <p:nvPr/>
        </p:nvSpPr>
        <p:spPr bwMode="auto">
          <a:xfrm>
            <a:off x="1578186" y="2782886"/>
            <a:ext cx="360362" cy="360363"/>
          </a:xfrm>
          <a:prstGeom prst="rect">
            <a:avLst/>
          </a:prstGeom>
          <a:solidFill>
            <a:srgbClr val="C8A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40" name="Rectangle 29"/>
          <p:cNvSpPr>
            <a:spLocks noChangeArrowheads="1"/>
          </p:cNvSpPr>
          <p:nvPr/>
        </p:nvSpPr>
        <p:spPr bwMode="auto">
          <a:xfrm>
            <a:off x="1578186" y="4679949"/>
            <a:ext cx="360362" cy="36036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1578186" y="5165724"/>
            <a:ext cx="360362" cy="3603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42" name="Rectangle 31"/>
          <p:cNvSpPr>
            <a:spLocks noChangeArrowheads="1"/>
          </p:cNvSpPr>
          <p:nvPr/>
        </p:nvSpPr>
        <p:spPr bwMode="auto">
          <a:xfrm>
            <a:off x="1578186" y="4197349"/>
            <a:ext cx="360362" cy="360362"/>
          </a:xfrm>
          <a:prstGeom prst="rect">
            <a:avLst/>
          </a:prstGeom>
          <a:solidFill>
            <a:srgbClr val="1E47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43" name="Rectangle 32"/>
          <p:cNvSpPr>
            <a:spLocks noChangeArrowheads="1"/>
          </p:cNvSpPr>
          <p:nvPr/>
        </p:nvSpPr>
        <p:spPr bwMode="auto">
          <a:xfrm>
            <a:off x="6788954" y="1844673"/>
            <a:ext cx="1980000" cy="446405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0" tIns="0" rIns="0" bIns="0" rtlCol="0">
            <a:normAutofit/>
          </a:bodyPr>
          <a:lstStyle/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FAPS-Grün dunkel: 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93, G 119, B 35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Dunkelgrün dunkel: 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0, G 62, B 0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Gelb dunkel: 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200, G 162, B 0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Orange dunkel: 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200, G 100, B 0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Rot dunkel: 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100, G 0, B 33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Blau dunkel: 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30, G 71, B 108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Grau 3: 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128, G 128, B 128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Schwarz: 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0, G 0, B 0</a:t>
            </a:r>
          </a:p>
        </p:txBody>
      </p:sp>
      <p:sp>
        <p:nvSpPr>
          <p:cNvPr id="45" name="Textfeld 44"/>
          <p:cNvSpPr txBox="1"/>
          <p:nvPr userDrawn="1"/>
        </p:nvSpPr>
        <p:spPr>
          <a:xfrm flipH="1">
            <a:off x="-380935" y="224066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8,6</a:t>
            </a:r>
          </a:p>
        </p:txBody>
      </p:sp>
      <p:sp>
        <p:nvSpPr>
          <p:cNvPr id="46" name="Textfeld 45"/>
          <p:cNvSpPr txBox="1"/>
          <p:nvPr userDrawn="1"/>
        </p:nvSpPr>
        <p:spPr>
          <a:xfrm flipH="1">
            <a:off x="-380935" y="655866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7,4</a:t>
            </a:r>
          </a:p>
        </p:txBody>
      </p:sp>
      <p:sp>
        <p:nvSpPr>
          <p:cNvPr id="47" name="Textfeld 46"/>
          <p:cNvSpPr txBox="1"/>
          <p:nvPr userDrawn="1"/>
        </p:nvSpPr>
        <p:spPr>
          <a:xfrm flipH="1">
            <a:off x="-380935" y="1160691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6,0</a:t>
            </a:r>
          </a:p>
        </p:txBody>
      </p:sp>
      <p:sp>
        <p:nvSpPr>
          <p:cNvPr id="48" name="Textfeld 47"/>
          <p:cNvSpPr txBox="1"/>
          <p:nvPr userDrawn="1"/>
        </p:nvSpPr>
        <p:spPr>
          <a:xfrm flipH="1">
            <a:off x="-380936" y="3321278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0,0</a:t>
            </a:r>
          </a:p>
        </p:txBody>
      </p:sp>
      <p:sp>
        <p:nvSpPr>
          <p:cNvPr id="50" name="Textfeld 49"/>
          <p:cNvSpPr txBox="1"/>
          <p:nvPr userDrawn="1"/>
        </p:nvSpPr>
        <p:spPr>
          <a:xfrm flipH="1">
            <a:off x="427693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11,0</a:t>
            </a:r>
          </a:p>
        </p:txBody>
      </p:sp>
      <p:sp>
        <p:nvSpPr>
          <p:cNvPr id="51" name="Textfeld 50"/>
          <p:cNvSpPr txBox="1"/>
          <p:nvPr userDrawn="1"/>
        </p:nvSpPr>
        <p:spPr>
          <a:xfrm flipH="1">
            <a:off x="3523318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2,4</a:t>
            </a:r>
          </a:p>
        </p:txBody>
      </p:sp>
      <p:sp>
        <p:nvSpPr>
          <p:cNvPr id="52" name="Textfeld 51"/>
          <p:cNvSpPr txBox="1"/>
          <p:nvPr userDrawn="1"/>
        </p:nvSpPr>
        <p:spPr>
          <a:xfrm flipH="1">
            <a:off x="6190318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5,0</a:t>
            </a:r>
          </a:p>
        </p:txBody>
      </p:sp>
      <p:sp>
        <p:nvSpPr>
          <p:cNvPr id="53" name="Textfeld 52"/>
          <p:cNvSpPr txBox="1"/>
          <p:nvPr userDrawn="1"/>
        </p:nvSpPr>
        <p:spPr>
          <a:xfrm flipH="1">
            <a:off x="6796916" y="-357694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6,6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595523" y="1844674"/>
            <a:ext cx="360363" cy="360362"/>
          </a:xfrm>
          <a:prstGeom prst="rect">
            <a:avLst/>
          </a:prstGeom>
          <a:solidFill>
            <a:srgbClr val="97C1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57" name="Rectangle 5"/>
          <p:cNvSpPr>
            <a:spLocks noChangeArrowheads="1"/>
          </p:cNvSpPr>
          <p:nvPr/>
        </p:nvSpPr>
        <p:spPr bwMode="auto">
          <a:xfrm>
            <a:off x="595523" y="2314574"/>
            <a:ext cx="360363" cy="360362"/>
          </a:xfrm>
          <a:prstGeom prst="rect">
            <a:avLst/>
          </a:pr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595523" y="3257549"/>
            <a:ext cx="360363" cy="360362"/>
          </a:xfrm>
          <a:prstGeom prst="rect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595523" y="3733799"/>
            <a:ext cx="360363" cy="360362"/>
          </a:xfrm>
          <a:prstGeom prst="rect">
            <a:avLst/>
          </a:prstGeom>
          <a:solidFill>
            <a:srgbClr val="990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 dirty="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60" name="Rectangle 8"/>
          <p:cNvSpPr>
            <a:spLocks noChangeArrowheads="1"/>
          </p:cNvSpPr>
          <p:nvPr/>
        </p:nvSpPr>
        <p:spPr bwMode="auto">
          <a:xfrm>
            <a:off x="595523" y="2782886"/>
            <a:ext cx="360363" cy="360363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61" name="Rectangle 9"/>
          <p:cNvSpPr>
            <a:spLocks noChangeArrowheads="1"/>
          </p:cNvSpPr>
          <p:nvPr/>
        </p:nvSpPr>
        <p:spPr bwMode="auto">
          <a:xfrm>
            <a:off x="595523" y="4679949"/>
            <a:ext cx="360363" cy="36036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62" name="Rectangle 10"/>
          <p:cNvSpPr>
            <a:spLocks noChangeArrowheads="1"/>
          </p:cNvSpPr>
          <p:nvPr/>
        </p:nvSpPr>
        <p:spPr bwMode="auto">
          <a:xfrm>
            <a:off x="595523" y="5156199"/>
            <a:ext cx="360363" cy="360362"/>
          </a:xfrm>
          <a:prstGeom prst="rect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63" name="Rectangle 12"/>
          <p:cNvSpPr>
            <a:spLocks noChangeArrowheads="1"/>
          </p:cNvSpPr>
          <p:nvPr/>
        </p:nvSpPr>
        <p:spPr bwMode="auto">
          <a:xfrm>
            <a:off x="595523" y="4197349"/>
            <a:ext cx="360363" cy="360362"/>
          </a:xfrm>
          <a:prstGeom prst="rect">
            <a:avLst/>
          </a:prstGeom>
          <a:solidFill>
            <a:srgbClr val="296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64" name="Rectangle 13"/>
          <p:cNvSpPr>
            <a:spLocks noChangeArrowheads="1"/>
          </p:cNvSpPr>
          <p:nvPr/>
        </p:nvSpPr>
        <p:spPr bwMode="auto">
          <a:xfrm>
            <a:off x="1103523" y="1844674"/>
            <a:ext cx="360363" cy="360362"/>
          </a:xfrm>
          <a:prstGeom prst="rect">
            <a:avLst/>
          </a:prstGeom>
          <a:solidFill>
            <a:srgbClr val="CDE2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65" name="Rectangle 14"/>
          <p:cNvSpPr>
            <a:spLocks noChangeArrowheads="1"/>
          </p:cNvSpPr>
          <p:nvPr/>
        </p:nvSpPr>
        <p:spPr bwMode="auto">
          <a:xfrm>
            <a:off x="1103523" y="2314574"/>
            <a:ext cx="360363" cy="360362"/>
          </a:xfrm>
          <a:prstGeom prst="rect">
            <a:avLst/>
          </a:prstGeom>
          <a:solidFill>
            <a:srgbClr val="B4D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66" name="Rectangle 15"/>
          <p:cNvSpPr>
            <a:spLocks noChangeArrowheads="1"/>
          </p:cNvSpPr>
          <p:nvPr/>
        </p:nvSpPr>
        <p:spPr bwMode="auto">
          <a:xfrm>
            <a:off x="1103523" y="3257549"/>
            <a:ext cx="360363" cy="360362"/>
          </a:xfrm>
          <a:prstGeom prst="rect">
            <a:avLst/>
          </a:prstGeom>
          <a:solidFill>
            <a:srgbClr val="FFD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67" name="Rectangle 16"/>
          <p:cNvSpPr>
            <a:spLocks noChangeArrowheads="1"/>
          </p:cNvSpPr>
          <p:nvPr/>
        </p:nvSpPr>
        <p:spPr bwMode="auto">
          <a:xfrm>
            <a:off x="1103523" y="3733799"/>
            <a:ext cx="360363" cy="360362"/>
          </a:xfrm>
          <a:prstGeom prst="rect">
            <a:avLst/>
          </a:prstGeom>
          <a:solidFill>
            <a:srgbClr val="FFC9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68" name="Rectangle 17"/>
          <p:cNvSpPr>
            <a:spLocks noChangeArrowheads="1"/>
          </p:cNvSpPr>
          <p:nvPr/>
        </p:nvSpPr>
        <p:spPr bwMode="auto">
          <a:xfrm>
            <a:off x="1103523" y="2782886"/>
            <a:ext cx="360363" cy="360363"/>
          </a:xfrm>
          <a:prstGeom prst="rect">
            <a:avLst/>
          </a:prstGeom>
          <a:solidFill>
            <a:srgbClr val="FFEA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69" name="Rectangle 18"/>
          <p:cNvSpPr>
            <a:spLocks noChangeArrowheads="1"/>
          </p:cNvSpPr>
          <p:nvPr/>
        </p:nvSpPr>
        <p:spPr bwMode="auto">
          <a:xfrm>
            <a:off x="1103523" y="4679949"/>
            <a:ext cx="360363" cy="360362"/>
          </a:xfrm>
          <a:prstGeom prst="rect">
            <a:avLst/>
          </a:pr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70" name="Rectangle 19"/>
          <p:cNvSpPr>
            <a:spLocks noChangeArrowheads="1"/>
          </p:cNvSpPr>
          <p:nvPr/>
        </p:nvSpPr>
        <p:spPr bwMode="auto">
          <a:xfrm>
            <a:off x="1103523" y="5156199"/>
            <a:ext cx="360363" cy="360362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71" name="Rectangle 20"/>
          <p:cNvSpPr>
            <a:spLocks noChangeArrowheads="1"/>
          </p:cNvSpPr>
          <p:nvPr/>
        </p:nvSpPr>
        <p:spPr bwMode="auto">
          <a:xfrm>
            <a:off x="1103523" y="4197349"/>
            <a:ext cx="360363" cy="360362"/>
          </a:xfrm>
          <a:prstGeom prst="rect">
            <a:avLst/>
          </a:prstGeom>
          <a:solidFill>
            <a:srgbClr val="B4D0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000000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72" name="Rectangle 24"/>
          <p:cNvSpPr>
            <a:spLocks noChangeArrowheads="1"/>
          </p:cNvSpPr>
          <p:nvPr/>
        </p:nvSpPr>
        <p:spPr bwMode="auto">
          <a:xfrm>
            <a:off x="1578186" y="1844674"/>
            <a:ext cx="360362" cy="360362"/>
          </a:xfrm>
          <a:prstGeom prst="rect">
            <a:avLst/>
          </a:prstGeom>
          <a:solidFill>
            <a:srgbClr val="5D77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 dirty="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73" name="Rectangle 25"/>
          <p:cNvSpPr>
            <a:spLocks noChangeArrowheads="1"/>
          </p:cNvSpPr>
          <p:nvPr/>
        </p:nvSpPr>
        <p:spPr bwMode="auto">
          <a:xfrm>
            <a:off x="1578186" y="2314574"/>
            <a:ext cx="360362" cy="360362"/>
          </a:xfrm>
          <a:prstGeom prst="rect">
            <a:avLst/>
          </a:prstGeom>
          <a:solidFill>
            <a:srgbClr val="003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74" name="Rectangle 26"/>
          <p:cNvSpPr>
            <a:spLocks noChangeArrowheads="1"/>
          </p:cNvSpPr>
          <p:nvPr/>
        </p:nvSpPr>
        <p:spPr bwMode="auto">
          <a:xfrm>
            <a:off x="1578186" y="3257549"/>
            <a:ext cx="360362" cy="360362"/>
          </a:xfrm>
          <a:prstGeom prst="rect">
            <a:avLst/>
          </a:prstGeom>
          <a:solidFill>
            <a:srgbClr val="C8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75" name="Rectangle 27"/>
          <p:cNvSpPr>
            <a:spLocks noChangeArrowheads="1"/>
          </p:cNvSpPr>
          <p:nvPr/>
        </p:nvSpPr>
        <p:spPr bwMode="auto">
          <a:xfrm>
            <a:off x="1578186" y="3733799"/>
            <a:ext cx="360362" cy="360362"/>
          </a:xfrm>
          <a:prstGeom prst="rect">
            <a:avLst/>
          </a:prstGeom>
          <a:solidFill>
            <a:srgbClr val="6400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76" name="Rectangle 28"/>
          <p:cNvSpPr>
            <a:spLocks noChangeArrowheads="1"/>
          </p:cNvSpPr>
          <p:nvPr/>
        </p:nvSpPr>
        <p:spPr bwMode="auto">
          <a:xfrm>
            <a:off x="1578186" y="2782886"/>
            <a:ext cx="360362" cy="360363"/>
          </a:xfrm>
          <a:prstGeom prst="rect">
            <a:avLst/>
          </a:prstGeom>
          <a:solidFill>
            <a:srgbClr val="C8A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77" name="Rectangle 29"/>
          <p:cNvSpPr>
            <a:spLocks noChangeArrowheads="1"/>
          </p:cNvSpPr>
          <p:nvPr/>
        </p:nvSpPr>
        <p:spPr bwMode="auto">
          <a:xfrm>
            <a:off x="1578186" y="4679949"/>
            <a:ext cx="360362" cy="36036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78" name="Rectangle 30"/>
          <p:cNvSpPr>
            <a:spLocks noChangeArrowheads="1"/>
          </p:cNvSpPr>
          <p:nvPr/>
        </p:nvSpPr>
        <p:spPr bwMode="auto">
          <a:xfrm>
            <a:off x="1578186" y="5165724"/>
            <a:ext cx="360362" cy="3603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79" name="Rectangle 31"/>
          <p:cNvSpPr>
            <a:spLocks noChangeArrowheads="1"/>
          </p:cNvSpPr>
          <p:nvPr/>
        </p:nvSpPr>
        <p:spPr bwMode="auto">
          <a:xfrm>
            <a:off x="1578186" y="4197349"/>
            <a:ext cx="360362" cy="360362"/>
          </a:xfrm>
          <a:prstGeom prst="rect">
            <a:avLst/>
          </a:prstGeom>
          <a:solidFill>
            <a:srgbClr val="1E47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/>
            <a:r>
              <a:rPr lang="de-DE" sz="1400">
                <a:solidFill>
                  <a:srgbClr val="FFFFFF"/>
                </a:solidFill>
                <a:latin typeface="Arial"/>
                <a:cs typeface="+mn-cs"/>
              </a:rPr>
              <a:t>a</a:t>
            </a:r>
          </a:p>
        </p:txBody>
      </p:sp>
      <p:sp>
        <p:nvSpPr>
          <p:cNvPr id="82" name="Rectangle 22"/>
          <p:cNvSpPr>
            <a:spLocks noChangeArrowheads="1"/>
          </p:cNvSpPr>
          <p:nvPr/>
        </p:nvSpPr>
        <p:spPr bwMode="auto">
          <a:xfrm>
            <a:off x="2339752" y="1844673"/>
            <a:ext cx="1980000" cy="44640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0" tIns="0" rIns="0" bIns="0" rtlCol="0">
            <a:normAutofit/>
          </a:bodyPr>
          <a:lstStyle/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FAPS-Grün: 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151, G 193, B 57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Dunkelgrün: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0, G 102, B 0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Gelb: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255, G 204, B 0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Orange: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255, G 153, B 51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Rot: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153, G 0, B 51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Blau: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41, G 97, B 147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Grau1: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R 221, G 221, B 221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rgbClr val="97C139"/>
              </a:buClr>
              <a:buFont typeface="Wingdings" pitchFamily="2" charset="2"/>
              <a:buChar char="§"/>
            </a:pP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Grau4</a:t>
            </a:r>
            <a:b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de-DE" sz="1200" dirty="0">
                <a:solidFill>
                  <a:srgbClr val="000000"/>
                </a:solidFill>
                <a:latin typeface="Arial"/>
                <a:cs typeface="+mn-cs"/>
              </a:rPr>
              <a:t> R 95, G 95, B 95</a:t>
            </a:r>
          </a:p>
        </p:txBody>
      </p:sp>
      <p:sp>
        <p:nvSpPr>
          <p:cNvPr id="80" name="Textfeld 79"/>
          <p:cNvSpPr txBox="1"/>
          <p:nvPr userDrawn="1"/>
        </p:nvSpPr>
        <p:spPr>
          <a:xfrm flipH="1">
            <a:off x="4419632" y="-359822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Arial"/>
                <a:cs typeface="+mn-cs"/>
              </a:rPr>
              <a:t>0,0</a:t>
            </a:r>
          </a:p>
        </p:txBody>
      </p:sp>
    </p:spTree>
    <p:extLst>
      <p:ext uri="{BB962C8B-B14F-4D97-AF65-F5344CB8AC3E}">
        <p14:creationId xmlns:p14="http://schemas.microsoft.com/office/powerpoint/2010/main" val="42700765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52"/>
          <a:stretch>
            <a:fillRect/>
          </a:stretch>
        </p:blipFill>
        <p:spPr bwMode="auto">
          <a:xfrm>
            <a:off x="-14288" y="0"/>
            <a:ext cx="9158288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1027" y="908720"/>
            <a:ext cx="8928992" cy="2664296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16417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0"/>
            <a:ext cx="9144000" cy="1125538"/>
          </a:xfrm>
          <a:prstGeom prst="rect">
            <a:avLst/>
          </a:prstGeom>
          <a:solidFill>
            <a:srgbClr val="00A1E3"/>
          </a:solidFill>
          <a:ln>
            <a:solidFill>
              <a:srgbClr val="00A1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4400" dirty="0">
              <a:solidFill>
                <a:prstClr val="white"/>
              </a:solidFill>
              <a:latin typeface="cmss10" pitchFamily="34" charset="0"/>
            </a:endParaRPr>
          </a:p>
        </p:txBody>
      </p:sp>
      <p:cxnSp>
        <p:nvCxnSpPr>
          <p:cNvPr id="5" name="Gerade Verbindung 7"/>
          <p:cNvCxnSpPr/>
          <p:nvPr userDrawn="1"/>
        </p:nvCxnSpPr>
        <p:spPr>
          <a:xfrm>
            <a:off x="468313" y="6524625"/>
            <a:ext cx="8229600" cy="0"/>
          </a:xfrm>
          <a:prstGeom prst="line">
            <a:avLst/>
          </a:prstGeom>
          <a:ln w="19050"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/>
          <a:lstStyle>
            <a:lvl1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>
          <a:xfrm>
            <a:off x="468313" y="6519863"/>
            <a:ext cx="2133600" cy="365125"/>
          </a:xfrm>
        </p:spPr>
        <p:txBody>
          <a:bodyPr/>
          <a:lstStyle>
            <a:lvl1pPr>
              <a:defRPr sz="105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/>
                </a:solidFill>
              </a:rPr>
              <a:t>Sebastian Amrhein</a:t>
            </a:r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492500" y="6519863"/>
            <a:ext cx="1447800" cy="36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27720635-4786-4E6C-9349-8D98CFFA1322}" type="slidenum">
              <a:rPr lang="de-DE" alt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prstClr val="black"/>
              </a:solidFill>
            </a:endParaRPr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5580063" y="6519863"/>
            <a:ext cx="3095625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/>
                </a:solidFill>
              </a:rPr>
              <a:t>Labor für Aufbau- und Verbindungstechnik</a:t>
            </a:r>
          </a:p>
        </p:txBody>
      </p:sp>
    </p:spTree>
    <p:extLst>
      <p:ext uri="{BB962C8B-B14F-4D97-AF65-F5344CB8AC3E}">
        <p14:creationId xmlns:p14="http://schemas.microsoft.com/office/powerpoint/2010/main" val="6195589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12603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6" name="Datumsplatzhalter 8"/>
          <p:cNvSpPr>
            <a:spLocks noGrp="1"/>
          </p:cNvSpPr>
          <p:nvPr>
            <p:ph type="dt" sz="half" idx="10"/>
          </p:nvPr>
        </p:nvSpPr>
        <p:spPr>
          <a:xfrm>
            <a:off x="457198" y="6548863"/>
            <a:ext cx="3600000" cy="309137"/>
          </a:xfrm>
          <a:prstGeom prst="rect">
            <a:avLst/>
          </a:prstGeom>
        </p:spPr>
        <p:txBody>
          <a:bodyPr/>
          <a:lstStyle>
            <a:lvl1pPr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7" name="Fußzeilenplatzhalter 9"/>
          <p:cNvSpPr>
            <a:spLocks noGrp="1"/>
          </p:cNvSpPr>
          <p:nvPr>
            <p:ph type="ftr" sz="quarter" idx="11"/>
          </p:nvPr>
        </p:nvSpPr>
        <p:spPr>
          <a:xfrm>
            <a:off x="5084138" y="6548863"/>
            <a:ext cx="3600000" cy="309137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8" name="Foliennummernplatzhalter 10"/>
          <p:cNvSpPr>
            <a:spLocks noGrp="1"/>
          </p:cNvSpPr>
          <p:nvPr>
            <p:ph type="sldNum" sz="quarter" idx="12"/>
          </p:nvPr>
        </p:nvSpPr>
        <p:spPr>
          <a:xfrm>
            <a:off x="4120668" y="6548863"/>
            <a:ext cx="900000" cy="309137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63E36E5-C621-4252-961E-9825D2A28F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9410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B0F30-ECC4-4130-81EE-BC112F5B0AC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3777113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A707D-C8C5-41AD-92C2-A175F71357C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025827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E5B67-91A8-41E6-9BBA-C9CB40581617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442235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01A92-37DA-46B2-9530-D388A6FCD090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037420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6DE46-BB6A-4D83-84AC-A784E2EFC2C2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4417828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8D0FD-B7E3-4679-A879-E79813B6762F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7477003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4BAC9-35ED-486D-9726-CF0F679E1C8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219185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D8900-D984-4E88-BFA8-8B6E50DEA9E4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482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8"/>
          <p:cNvSpPr>
            <a:spLocks noGrp="1"/>
          </p:cNvSpPr>
          <p:nvPr>
            <p:ph type="dt" sz="half" idx="10"/>
          </p:nvPr>
        </p:nvSpPr>
        <p:spPr>
          <a:xfrm>
            <a:off x="457198" y="6548863"/>
            <a:ext cx="3600000" cy="309137"/>
          </a:xfrm>
          <a:prstGeom prst="rect">
            <a:avLst/>
          </a:prstGeom>
        </p:spPr>
        <p:txBody>
          <a:bodyPr/>
          <a:lstStyle>
            <a:lvl1pPr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6" name="Fußzeilenplatzhalter 9"/>
          <p:cNvSpPr>
            <a:spLocks noGrp="1"/>
          </p:cNvSpPr>
          <p:nvPr>
            <p:ph type="ftr" sz="quarter" idx="11"/>
          </p:nvPr>
        </p:nvSpPr>
        <p:spPr>
          <a:xfrm>
            <a:off x="5084138" y="6548863"/>
            <a:ext cx="3600000" cy="309137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7" name="Foliennummernplatzhalter 10"/>
          <p:cNvSpPr>
            <a:spLocks noGrp="1"/>
          </p:cNvSpPr>
          <p:nvPr>
            <p:ph type="sldNum" sz="quarter" idx="12"/>
          </p:nvPr>
        </p:nvSpPr>
        <p:spPr>
          <a:xfrm>
            <a:off x="4120668" y="6548863"/>
            <a:ext cx="900000" cy="309137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63E36E5-C621-4252-961E-9825D2A28F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6479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Datumsplatzhalter 8"/>
          <p:cNvSpPr>
            <a:spLocks noGrp="1"/>
          </p:cNvSpPr>
          <p:nvPr>
            <p:ph type="dt" sz="half" idx="10"/>
          </p:nvPr>
        </p:nvSpPr>
        <p:spPr>
          <a:xfrm>
            <a:off x="457198" y="6548863"/>
            <a:ext cx="3600000" cy="309137"/>
          </a:xfrm>
          <a:prstGeom prst="rect">
            <a:avLst/>
          </a:prstGeom>
        </p:spPr>
        <p:txBody>
          <a:bodyPr/>
          <a:lstStyle>
            <a:lvl1pPr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9" name="Fußzeilenplatzhalter 9"/>
          <p:cNvSpPr>
            <a:spLocks noGrp="1"/>
          </p:cNvSpPr>
          <p:nvPr>
            <p:ph type="ftr" sz="quarter" idx="11"/>
          </p:nvPr>
        </p:nvSpPr>
        <p:spPr>
          <a:xfrm>
            <a:off x="5084138" y="6548863"/>
            <a:ext cx="3600000" cy="309137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10" name="Foliennummernplatzhalter 10"/>
          <p:cNvSpPr>
            <a:spLocks noGrp="1"/>
          </p:cNvSpPr>
          <p:nvPr>
            <p:ph type="sldNum" sz="quarter" idx="12"/>
          </p:nvPr>
        </p:nvSpPr>
        <p:spPr>
          <a:xfrm>
            <a:off x="4120668" y="6548863"/>
            <a:ext cx="900000" cy="309137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63E36E5-C621-4252-961E-9825D2A28F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754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Datumsplatzhalter 8"/>
          <p:cNvSpPr>
            <a:spLocks noGrp="1"/>
          </p:cNvSpPr>
          <p:nvPr>
            <p:ph type="dt" sz="half" idx="10"/>
          </p:nvPr>
        </p:nvSpPr>
        <p:spPr>
          <a:xfrm>
            <a:off x="457198" y="6548863"/>
            <a:ext cx="3600000" cy="309137"/>
          </a:xfrm>
          <a:prstGeom prst="rect">
            <a:avLst/>
          </a:prstGeom>
        </p:spPr>
        <p:txBody>
          <a:bodyPr/>
          <a:lstStyle>
            <a:lvl1pPr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9" name="Fußzeilenplatzhalter 9"/>
          <p:cNvSpPr>
            <a:spLocks noGrp="1"/>
          </p:cNvSpPr>
          <p:nvPr>
            <p:ph type="ftr" sz="quarter" idx="11"/>
          </p:nvPr>
        </p:nvSpPr>
        <p:spPr>
          <a:xfrm>
            <a:off x="5084138" y="6548863"/>
            <a:ext cx="3600000" cy="309137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10" name="Foliennummernplatzhalter 10"/>
          <p:cNvSpPr>
            <a:spLocks noGrp="1"/>
          </p:cNvSpPr>
          <p:nvPr>
            <p:ph type="sldNum" sz="quarter" idx="12"/>
          </p:nvPr>
        </p:nvSpPr>
        <p:spPr>
          <a:xfrm>
            <a:off x="4120668" y="6548863"/>
            <a:ext cx="900000" cy="309137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63E36E5-C621-4252-961E-9825D2A28F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7275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5" Type="http://schemas.openxmlformats.org/officeDocument/2006/relationships/image" Target="../media/image2.wmf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0" name="Datumsplatzhalter 8"/>
          <p:cNvSpPr>
            <a:spLocks noGrp="1"/>
          </p:cNvSpPr>
          <p:nvPr>
            <p:ph type="dt" sz="half" idx="2"/>
          </p:nvPr>
        </p:nvSpPr>
        <p:spPr>
          <a:xfrm>
            <a:off x="457198" y="6548863"/>
            <a:ext cx="3600000" cy="309137"/>
          </a:xfrm>
          <a:prstGeom prst="rect">
            <a:avLst/>
          </a:prstGeom>
        </p:spPr>
        <p:txBody>
          <a:bodyPr/>
          <a:lstStyle>
            <a:lvl1pPr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11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5084138" y="6548863"/>
            <a:ext cx="3600000" cy="309137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12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4120668" y="6548863"/>
            <a:ext cx="900000" cy="309137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63E36E5-C621-4252-961E-9825D2A28FF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58" r:id="rId1"/>
    <p:sldLayoutId id="2147485659" r:id="rId2"/>
    <p:sldLayoutId id="2147485660" r:id="rId3"/>
    <p:sldLayoutId id="2147485650" r:id="rId4"/>
    <p:sldLayoutId id="2147485651" r:id="rId5"/>
    <p:sldLayoutId id="2147485652" r:id="rId6"/>
    <p:sldLayoutId id="2147485653" r:id="rId7"/>
    <p:sldLayoutId id="2147485654" r:id="rId8"/>
    <p:sldLayoutId id="2147485655" r:id="rId9"/>
    <p:sldLayoutId id="2147485656" r:id="rId10"/>
    <p:sldLayoutId id="2147485657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9A03B76-5820-4942-A346-1CA0A18DC2CA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17854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74" r:id="rId1"/>
    <p:sldLayoutId id="2147485675" r:id="rId2"/>
    <p:sldLayoutId id="2147485676" r:id="rId3"/>
    <p:sldLayoutId id="2147485677" r:id="rId4"/>
    <p:sldLayoutId id="2147485678" r:id="rId5"/>
    <p:sldLayoutId id="2147485679" r:id="rId6"/>
    <p:sldLayoutId id="2147485680" r:id="rId7"/>
    <p:sldLayoutId id="2147485681" r:id="rId8"/>
    <p:sldLayoutId id="2147485682" r:id="rId9"/>
    <p:sldLayoutId id="2147485683" r:id="rId10"/>
    <p:sldLayoutId id="2147485684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9A03B76-5820-4942-A346-1CA0A18DC2CA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83524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86" r:id="rId1"/>
    <p:sldLayoutId id="2147485687" r:id="rId2"/>
    <p:sldLayoutId id="2147485688" r:id="rId3"/>
    <p:sldLayoutId id="2147485689" r:id="rId4"/>
    <p:sldLayoutId id="2147485690" r:id="rId5"/>
    <p:sldLayoutId id="2147485691" r:id="rId6"/>
    <p:sldLayoutId id="2147485692" r:id="rId7"/>
    <p:sldLayoutId id="2147485693" r:id="rId8"/>
    <p:sldLayoutId id="2147485694" r:id="rId9"/>
    <p:sldLayoutId id="2147485695" r:id="rId10"/>
    <p:sldLayoutId id="2147485696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idx="1"/>
          </p:nvPr>
        </p:nvSpPr>
        <p:spPr>
          <a:xfrm>
            <a:off x="611188" y="1268413"/>
            <a:ext cx="7776813" cy="504031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Textebene</a:t>
            </a:r>
          </a:p>
          <a:p>
            <a:pPr lvl="4"/>
            <a:r>
              <a:rPr lang="de-DE" dirty="0"/>
              <a:t>Textebene</a:t>
            </a:r>
          </a:p>
        </p:txBody>
      </p:sp>
      <p:sp>
        <p:nvSpPr>
          <p:cNvPr id="13" name="Rechteck 12"/>
          <p:cNvSpPr/>
          <p:nvPr/>
        </p:nvSpPr>
        <p:spPr bwMode="auto">
          <a:xfrm>
            <a:off x="0" y="385200"/>
            <a:ext cx="476248" cy="116683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356400" rIns="0" bIns="0" numCol="1" rtlCol="0" anchor="t" anchorCtr="0" compatLnSpc="1">
            <a:prstTxWarp prst="textNoShape">
              <a:avLst/>
            </a:prstTxWarp>
          </a:bodyPr>
          <a:lstStyle/>
          <a:p>
            <a:endParaRPr lang="de-DE" sz="15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1188" y="331199"/>
            <a:ext cx="7777162" cy="4248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307107" y="6564724"/>
            <a:ext cx="1081243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034B6B98-B685-4F97-9A62-489D5BF80EF1}" type="datetime1">
              <a:rPr lang="de-DE" smtClean="0">
                <a:solidFill>
                  <a:srgbClr val="000000"/>
                </a:solidFill>
                <a:cs typeface="+mn-cs"/>
              </a:rPr>
              <a:pPr/>
              <a:t>15.11.2016</a:t>
            </a:fld>
            <a:endParaRPr lang="en-US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>
                <a:solidFill>
                  <a:srgbClr val="000000"/>
                </a:solidFill>
                <a:cs typeface="+mn-cs"/>
              </a:rPr>
              <a:t>P. Xu, M. Rauer, R. Ke    |    Projekt VoReSo</a:t>
            </a:r>
            <a:endParaRPr lang="de-DE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351838" y="6564724"/>
            <a:ext cx="792162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ctr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fld id="{FE11F066-C7D3-4B2D-BC7E-EC0D86AF6BBF}" type="slidenum">
              <a:rPr lang="de-DE" smtClean="0">
                <a:solidFill>
                  <a:srgbClr val="000000"/>
                </a:solidFill>
                <a:cs typeface="+mn-cs"/>
              </a:rPr>
              <a:pPr/>
              <a:t>‹Nr.›</a:t>
            </a:fld>
            <a:endParaRPr lang="de-DE" dirty="0">
              <a:solidFill>
                <a:srgbClr val="000000"/>
              </a:solidFill>
              <a:cs typeface="+mn-cs"/>
            </a:endParaRPr>
          </a:p>
        </p:txBody>
      </p:sp>
      <p:pic>
        <p:nvPicPr>
          <p:cNvPr id="7" name="Picture 120" descr="LOGO_FAPS"/>
          <p:cNvPicPr>
            <a:picLocks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8388001" y="-1"/>
            <a:ext cx="756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6507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98" r:id="rId1"/>
    <p:sldLayoutId id="2147485699" r:id="rId2"/>
    <p:sldLayoutId id="2147485700" r:id="rId3"/>
    <p:sldLayoutId id="2147485701" r:id="rId4"/>
    <p:sldLayoutId id="2147485702" r:id="rId5"/>
    <p:sldLayoutId id="2147485703" r:id="rId6"/>
    <p:sldLayoutId id="2147485704" r:id="rId7"/>
    <p:sldLayoutId id="2147485705" r:id="rId8"/>
    <p:sldLayoutId id="2147485706" r:id="rId9"/>
    <p:sldLayoutId id="2147485707" r:id="rId10"/>
    <p:sldLayoutId id="2147485708" r:id="rId11"/>
    <p:sldLayoutId id="2147485709" r:id="rId12"/>
    <p:sldLayoutId id="2147485710" r:id="rId13"/>
    <p:sldLayoutId id="2147485711" r:id="rId14"/>
    <p:sldLayoutId id="2147485712" r:id="rId15"/>
    <p:sldLayoutId id="2147485713" r:id="rId16"/>
    <p:sldLayoutId id="2147485714" r:id="rId17"/>
    <p:sldLayoutId id="2147485715" r:id="rId18"/>
    <p:sldLayoutId id="2147485716" r:id="rId19"/>
    <p:sldLayoutId id="2147485717" r:id="rId20"/>
    <p:sldLayoutId id="2147485718" r:id="rId21"/>
    <p:sldLayoutId id="2147485719" r:id="rId22"/>
    <p:sldLayoutId id="2147485720" r:id="rId23"/>
  </p:sldLayoutIdLst>
  <p:hf hdr="0"/>
  <p:txStyles>
    <p:titleStyle>
      <a:lvl1pPr marL="0" algn="l" defTabSz="914400" rtl="0" eaLnBrk="1" latinLnBrk="0" hangingPunct="1">
        <a:spcBef>
          <a:spcPct val="0"/>
        </a:spcBef>
        <a:buNone/>
        <a:defRPr sz="1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914400" rtl="0" eaLnBrk="1" latinLnBrk="0" hangingPunct="1">
        <a:spcBef>
          <a:spcPts val="800"/>
        </a:spcBef>
        <a:spcAft>
          <a:spcPts val="0"/>
        </a:spcAft>
        <a:buClr>
          <a:schemeClr val="bg2"/>
        </a:buClr>
        <a:buSzPct val="100000"/>
        <a:buFont typeface="Arial" panose="020B0604020202020204" pitchFamily="34" charset="0"/>
        <a:buChar char=" "/>
        <a:defRPr sz="1400" b="1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09563" indent="-223838" algn="l" defTabSz="914400" rtl="0" eaLnBrk="1" latinLnBrk="0" hangingPunct="1">
        <a:spcBef>
          <a:spcPts val="800"/>
        </a:spcBef>
        <a:buClr>
          <a:schemeClr val="bg2"/>
        </a:buClr>
        <a:buFont typeface="Wingdings" pitchFamily="2" charset="2"/>
        <a:buChar char="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47675" indent="-138113" algn="l" defTabSz="914400" rtl="0" eaLnBrk="1" latinLnBrk="0" hangingPunct="1">
        <a:spcBef>
          <a:spcPts val="800"/>
        </a:spcBef>
        <a:buClr>
          <a:schemeClr val="bg2"/>
        </a:buClr>
        <a:buSzPct val="100000"/>
        <a:buFont typeface="Symbol" panose="05050102010706020507" pitchFamily="18" charset="2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" indent="-86400" algn="l" defTabSz="914400" rtl="0" eaLnBrk="1" latinLnBrk="0" hangingPunct="1">
        <a:spcBef>
          <a:spcPts val="800"/>
        </a:spcBef>
        <a:buClr>
          <a:schemeClr val="bg2"/>
        </a:buClr>
        <a:buSzPct val="65000"/>
        <a:buFont typeface="Arial" panose="020B0604020202020204" pitchFamily="34" charset="0"/>
        <a:buChar char=" "/>
        <a:tabLst>
          <a:tab pos="85725" algn="l"/>
          <a:tab pos="266700" algn="l"/>
          <a:tab pos="449263" algn="l"/>
          <a:tab pos="625475" algn="l"/>
          <a:tab pos="808038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309563" indent="-42863" algn="l" defTabSz="914400" rtl="0" eaLnBrk="1" latinLnBrk="0" hangingPunct="1">
        <a:spcBef>
          <a:spcPts val="800"/>
        </a:spcBef>
        <a:buClr>
          <a:schemeClr val="bg2"/>
        </a:buClr>
        <a:buSzPct val="55000"/>
        <a:buFont typeface="Arial" panose="020B0604020202020204" pitchFamily="34" charset="0"/>
        <a:buChar char=" 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spcBef>
          <a:spcPts val="800"/>
        </a:spcBef>
        <a:buClr>
          <a:schemeClr val="tx2"/>
        </a:buClr>
        <a:buFont typeface="Wingdings" panose="05000000000000000000" pitchFamily="2" charset="2"/>
        <a:buNone/>
        <a:tabLst>
          <a:tab pos="266700" algn="l"/>
          <a:tab pos="447675" algn="l"/>
          <a:tab pos="628650" algn="l"/>
          <a:tab pos="808038" algn="l"/>
        </a:tabLst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Sebastian Amrhein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‹Nr.›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FD6C50-C2F3-4233-95A3-AECAE3F085F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24437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22" r:id="rId1"/>
    <p:sldLayoutId id="2147485723" r:id="rId2"/>
    <p:sldLayoutId id="2147485724" r:id="rId3"/>
    <p:sldLayoutId id="2147485725" r:id="rId4"/>
    <p:sldLayoutId id="2147485726" r:id="rId5"/>
    <p:sldLayoutId id="2147485727" r:id="rId6"/>
    <p:sldLayoutId id="2147485728" r:id="rId7"/>
    <p:sldLayoutId id="2147485729" r:id="rId8"/>
    <p:sldLayoutId id="2147485730" r:id="rId9"/>
    <p:sldLayoutId id="2147485731" r:id="rId10"/>
    <p:sldLayoutId id="2147485732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5.wdp"/><Relationship Id="rId3" Type="http://schemas.openxmlformats.org/officeDocument/2006/relationships/image" Target="../media/image49.png"/><Relationship Id="rId7" Type="http://schemas.openxmlformats.org/officeDocument/2006/relationships/image" Target="../media/image51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53.jpeg"/><Relationship Id="rId5" Type="http://schemas.openxmlformats.org/officeDocument/2006/relationships/image" Target="../media/image50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18" Type="http://schemas.openxmlformats.org/officeDocument/2006/relationships/image" Target="../media/image74.png"/><Relationship Id="rId3" Type="http://schemas.openxmlformats.org/officeDocument/2006/relationships/image" Target="../media/image59.png"/><Relationship Id="rId21" Type="http://schemas.openxmlformats.org/officeDocument/2006/relationships/image" Target="../media/image77.pn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17" Type="http://schemas.openxmlformats.org/officeDocument/2006/relationships/image" Target="../media/image73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72.png"/><Relationship Id="rId20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23" Type="http://schemas.openxmlformats.org/officeDocument/2006/relationships/image" Target="../media/image79.png"/><Relationship Id="rId10" Type="http://schemas.openxmlformats.org/officeDocument/2006/relationships/image" Target="../media/image66.png"/><Relationship Id="rId19" Type="http://schemas.openxmlformats.org/officeDocument/2006/relationships/image" Target="../media/image75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Relationship Id="rId22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26" Type="http://schemas.openxmlformats.org/officeDocument/2006/relationships/image" Target="../media/image103.png"/><Relationship Id="rId3" Type="http://schemas.openxmlformats.org/officeDocument/2006/relationships/image" Target="../media/image80.png"/><Relationship Id="rId21" Type="http://schemas.openxmlformats.org/officeDocument/2006/relationships/image" Target="../media/image98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25" Type="http://schemas.openxmlformats.org/officeDocument/2006/relationships/image" Target="../media/image102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93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24" Type="http://schemas.openxmlformats.org/officeDocument/2006/relationships/image" Target="../media/image101.pn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23" Type="http://schemas.openxmlformats.org/officeDocument/2006/relationships/image" Target="../media/image100.png"/><Relationship Id="rId10" Type="http://schemas.openxmlformats.org/officeDocument/2006/relationships/image" Target="../media/image87.png"/><Relationship Id="rId19" Type="http://schemas.openxmlformats.org/officeDocument/2006/relationships/image" Target="../media/image96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Relationship Id="rId22" Type="http://schemas.openxmlformats.org/officeDocument/2006/relationships/image" Target="../media/image99.png"/><Relationship Id="rId27" Type="http://schemas.openxmlformats.org/officeDocument/2006/relationships/image" Target="../media/image10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18" Type="http://schemas.openxmlformats.org/officeDocument/2006/relationships/image" Target="../media/image97.png"/><Relationship Id="rId3" Type="http://schemas.openxmlformats.org/officeDocument/2006/relationships/image" Target="../media/image105.png"/><Relationship Id="rId21" Type="http://schemas.openxmlformats.org/officeDocument/2006/relationships/image" Target="../media/image100.png"/><Relationship Id="rId7" Type="http://schemas.openxmlformats.org/officeDocument/2006/relationships/image" Target="../media/image106.png"/><Relationship Id="rId12" Type="http://schemas.openxmlformats.org/officeDocument/2006/relationships/image" Target="../media/image89.png"/><Relationship Id="rId17" Type="http://schemas.openxmlformats.org/officeDocument/2006/relationships/image" Target="../media/image96.png"/><Relationship Id="rId25" Type="http://schemas.openxmlformats.org/officeDocument/2006/relationships/image" Target="../media/image104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93.png"/><Relationship Id="rId20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108.png"/><Relationship Id="rId24" Type="http://schemas.openxmlformats.org/officeDocument/2006/relationships/image" Target="../media/image110.pn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23" Type="http://schemas.openxmlformats.org/officeDocument/2006/relationships/image" Target="../media/image102.png"/><Relationship Id="rId10" Type="http://schemas.openxmlformats.org/officeDocument/2006/relationships/image" Target="../media/image107.png"/><Relationship Id="rId19" Type="http://schemas.openxmlformats.org/officeDocument/2006/relationships/image" Target="../media/image98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Relationship Id="rId22" Type="http://schemas.openxmlformats.org/officeDocument/2006/relationships/image" Target="../media/image10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26" Type="http://schemas.openxmlformats.org/officeDocument/2006/relationships/image" Target="../media/image111.png"/><Relationship Id="rId3" Type="http://schemas.openxmlformats.org/officeDocument/2006/relationships/image" Target="../media/image105.png"/><Relationship Id="rId21" Type="http://schemas.openxmlformats.org/officeDocument/2006/relationships/image" Target="../media/image98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25" Type="http://schemas.openxmlformats.org/officeDocument/2006/relationships/image" Target="../media/image102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93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24" Type="http://schemas.openxmlformats.org/officeDocument/2006/relationships/image" Target="../media/image109.pn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23" Type="http://schemas.openxmlformats.org/officeDocument/2006/relationships/image" Target="../media/image100.png"/><Relationship Id="rId10" Type="http://schemas.openxmlformats.org/officeDocument/2006/relationships/image" Target="../media/image87.png"/><Relationship Id="rId19" Type="http://schemas.openxmlformats.org/officeDocument/2006/relationships/image" Target="../media/image96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Relationship Id="rId22" Type="http://schemas.openxmlformats.org/officeDocument/2006/relationships/image" Target="../media/image99.png"/><Relationship Id="rId27" Type="http://schemas.openxmlformats.org/officeDocument/2006/relationships/image" Target="../media/image11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26" Type="http://schemas.openxmlformats.org/officeDocument/2006/relationships/image" Target="../media/image113.png"/><Relationship Id="rId3" Type="http://schemas.openxmlformats.org/officeDocument/2006/relationships/image" Target="../media/image105.png"/><Relationship Id="rId21" Type="http://schemas.openxmlformats.org/officeDocument/2006/relationships/image" Target="../media/image98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25" Type="http://schemas.openxmlformats.org/officeDocument/2006/relationships/image" Target="../media/image112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93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24" Type="http://schemas.openxmlformats.org/officeDocument/2006/relationships/image" Target="../media/image109.pn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23" Type="http://schemas.openxmlformats.org/officeDocument/2006/relationships/image" Target="../media/image100.png"/><Relationship Id="rId10" Type="http://schemas.openxmlformats.org/officeDocument/2006/relationships/image" Target="../media/image87.png"/><Relationship Id="rId19" Type="http://schemas.openxmlformats.org/officeDocument/2006/relationships/image" Target="../media/image96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Relationship Id="rId22" Type="http://schemas.openxmlformats.org/officeDocument/2006/relationships/image" Target="../media/image99.png"/><Relationship Id="rId27" Type="http://schemas.openxmlformats.org/officeDocument/2006/relationships/image" Target="../media/image1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8.png"/><Relationship Id="rId5" Type="http://schemas.openxmlformats.org/officeDocument/2006/relationships/image" Target="../media/image13.jpeg"/><Relationship Id="rId10" Type="http://schemas.openxmlformats.org/officeDocument/2006/relationships/image" Target="../media/image17.jpeg"/><Relationship Id="rId4" Type="http://schemas.openxmlformats.org/officeDocument/2006/relationships/image" Target="../media/image12.jpeg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emf"/><Relationship Id="rId3" Type="http://schemas.openxmlformats.org/officeDocument/2006/relationships/image" Target="../media/image137.png"/><Relationship Id="rId7" Type="http://schemas.openxmlformats.org/officeDocument/2006/relationships/image" Target="../media/image1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3" Type="http://schemas.openxmlformats.org/officeDocument/2006/relationships/image" Target="../media/image143.png"/><Relationship Id="rId7" Type="http://schemas.openxmlformats.org/officeDocument/2006/relationships/image" Target="../media/image14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png"/><Relationship Id="rId5" Type="http://schemas.openxmlformats.org/officeDocument/2006/relationships/image" Target="../media/image145.png"/><Relationship Id="rId10" Type="http://schemas.openxmlformats.org/officeDocument/2006/relationships/image" Target="../media/image142.emf"/><Relationship Id="rId4" Type="http://schemas.openxmlformats.org/officeDocument/2006/relationships/image" Target="../media/image144.png"/><Relationship Id="rId9" Type="http://schemas.openxmlformats.org/officeDocument/2006/relationships/image" Target="../media/image1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4.png"/><Relationship Id="rId5" Type="http://schemas.openxmlformats.org/officeDocument/2006/relationships/oleObject" Target="../embeddings/Microsoft_Excel_97-2003-Arbeitsblatt1.xls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el 1"/>
          <p:cNvSpPr>
            <a:spLocks noGrp="1"/>
          </p:cNvSpPr>
          <p:nvPr>
            <p:ph type="ctrTitle"/>
          </p:nvPr>
        </p:nvSpPr>
        <p:spPr>
          <a:xfrm>
            <a:off x="120650" y="764704"/>
            <a:ext cx="8929688" cy="2446338"/>
          </a:xfrm>
        </p:spPr>
        <p:txBody>
          <a:bodyPr/>
          <a:lstStyle/>
          <a:p>
            <a:r>
              <a:rPr lang="de-DE" sz="4800" dirty="0"/>
              <a:t/>
            </a:r>
            <a:br>
              <a:rPr lang="de-DE" sz="4800" dirty="0"/>
            </a:br>
            <a:r>
              <a:rPr lang="de-DE" dirty="0"/>
              <a:t>Die Auswirkungen von Poren auf die Zuverlässigkeit von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Lötverbindungen </a:t>
            </a:r>
            <a:r>
              <a:rPr lang="de-DE" dirty="0"/>
              <a:t>von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High </a:t>
            </a:r>
            <a:r>
              <a:rPr lang="de-DE" dirty="0"/>
              <a:t>Power LEDs</a:t>
            </a:r>
          </a:p>
        </p:txBody>
      </p:sp>
      <p:sp>
        <p:nvSpPr>
          <p:cNvPr id="31747" name="Untertitel 2"/>
          <p:cNvSpPr>
            <a:spLocks noGrp="1"/>
          </p:cNvSpPr>
          <p:nvPr>
            <p:ph type="subTitle" idx="1"/>
          </p:nvPr>
        </p:nvSpPr>
        <p:spPr>
          <a:xfrm>
            <a:off x="0" y="260350"/>
            <a:ext cx="9144000" cy="720725"/>
          </a:xfrm>
        </p:spPr>
        <p:txBody>
          <a:bodyPr/>
          <a:lstStyle/>
          <a:p>
            <a:r>
              <a:rPr lang="de-DE" sz="2800" dirty="0" err="1">
                <a:solidFill>
                  <a:srgbClr val="00B0F0"/>
                </a:solidFill>
              </a:rPr>
              <a:t>Erfa</a:t>
            </a:r>
            <a:r>
              <a:rPr lang="de-DE" sz="2800" dirty="0">
                <a:solidFill>
                  <a:srgbClr val="00B0F0"/>
                </a:solidFill>
              </a:rPr>
              <a:t>-Kreis-Treffen</a:t>
            </a:r>
            <a:endParaRPr lang="de-DE" altLang="de-DE" sz="2800" dirty="0">
              <a:solidFill>
                <a:srgbClr val="00B0F0"/>
              </a:solidFill>
            </a:endParaRPr>
          </a:p>
        </p:txBody>
      </p:sp>
      <p:sp>
        <p:nvSpPr>
          <p:cNvPr id="31748" name="Untertitel 2"/>
          <p:cNvSpPr txBox="1">
            <a:spLocks/>
          </p:cNvSpPr>
          <p:nvPr/>
        </p:nvSpPr>
        <p:spPr bwMode="auto">
          <a:xfrm>
            <a:off x="250825" y="4221088"/>
            <a:ext cx="6985471" cy="245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de-DE" altLang="de-DE" sz="24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Miriam </a:t>
            </a:r>
            <a:r>
              <a:rPr lang="de-DE" altLang="de-DE" sz="2400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Rauer</a:t>
            </a:r>
            <a:endParaRPr lang="de-DE" altLang="de-DE" sz="2400" baseline="30000" dirty="0" smtClean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de-DE" altLang="de-DE" sz="2400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Labor </a:t>
            </a:r>
            <a:r>
              <a:rPr lang="de-DE" altLang="de-DE" sz="24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für Aufbau- und </a:t>
            </a:r>
            <a:r>
              <a:rPr lang="de-DE" altLang="de-DE" sz="2400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Verbindungstechnik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de-DE" altLang="de-DE" sz="2400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Hochschule Aschaffenburg</a:t>
            </a:r>
          </a:p>
          <a:p>
            <a:pPr eaLnBrk="1" hangingPunct="1">
              <a:buNone/>
            </a:pPr>
            <a:endParaRPr lang="de-DE" altLang="de-DE" sz="24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de-DE" altLang="de-DE" sz="2400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15.11.2016</a:t>
            </a:r>
            <a:endParaRPr lang="de-DE" altLang="de-DE" sz="24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838" y="2128838"/>
            <a:ext cx="2867025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Inhaltsplatzhalter 1"/>
          <p:cNvSpPr>
            <a:spLocks noGrp="1"/>
          </p:cNvSpPr>
          <p:nvPr>
            <p:ph idx="1"/>
          </p:nvPr>
        </p:nvSpPr>
        <p:spPr>
          <a:xfrm>
            <a:off x="477838" y="1335088"/>
            <a:ext cx="8218487" cy="79851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/>
              <a:t>Porenanalyse</a:t>
            </a:r>
            <a:endParaRPr lang="de-DE" altLang="de-DE" dirty="0" smtClean="0"/>
          </a:p>
          <a:p>
            <a:pPr marL="165100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en-US" altLang="de-DE" sz="2400" dirty="0" smtClean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Miriam Rauer</a:t>
            </a:r>
          </a:p>
        </p:txBody>
      </p:sp>
      <p:sp>
        <p:nvSpPr>
          <p:cNvPr id="46085" name="Fußzeilenplatzhalt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F81D563-0E33-4EA3-8D02-7389E1E36ACD}" type="slidenum">
              <a:rPr lang="de-DE" altLang="de-DE" sz="1000" smtClean="0">
                <a:solidFill>
                  <a:prstClr val="black"/>
                </a:solidFill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de-DE" altLang="de-DE" sz="1000" smtClean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Labor für Aufbau- und Verbindungstechnik</a:t>
            </a:r>
          </a:p>
        </p:txBody>
      </p:sp>
      <p:sp>
        <p:nvSpPr>
          <p:cNvPr id="46087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3200" dirty="0"/>
              <a:t>Charakterisierung der Lötverbindungen</a:t>
            </a:r>
            <a:endParaRPr lang="de-DE" altLang="de-DE" sz="3200" dirty="0" smtClean="0"/>
          </a:p>
        </p:txBody>
      </p:sp>
      <p:pic>
        <p:nvPicPr>
          <p:cNvPr id="46088" name="Grafik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75" y="2530475"/>
            <a:ext cx="4459288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089" name="Gruppieren 1"/>
          <p:cNvGrpSpPr>
            <a:grpSpLocks/>
          </p:cNvGrpSpPr>
          <p:nvPr/>
        </p:nvGrpSpPr>
        <p:grpSpPr bwMode="auto">
          <a:xfrm>
            <a:off x="323850" y="2062163"/>
            <a:ext cx="2143125" cy="4238625"/>
            <a:chOff x="-1703442" y="1563319"/>
            <a:chExt cx="2144200" cy="4239943"/>
          </a:xfrm>
        </p:grpSpPr>
        <p:sp>
          <p:nvSpPr>
            <p:cNvPr id="46150" name="Textfeld 20"/>
            <p:cNvSpPr txBox="1">
              <a:spLocks noChangeArrowheads="1"/>
            </p:cNvSpPr>
            <p:nvPr/>
          </p:nvSpPr>
          <p:spPr bwMode="auto">
            <a:xfrm>
              <a:off x="-1703442" y="1832944"/>
              <a:ext cx="1016687" cy="3970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de-DE" altLang="de-DE" sz="120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36840000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endPara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de-DE" altLang="de-DE" sz="120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33156000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endPara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de-DE" altLang="de-DE" sz="120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29472000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endPara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de-DE" altLang="de-DE" sz="120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25788000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endPara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de-DE" altLang="de-DE" sz="120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22104000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endPara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de-DE" altLang="de-DE" sz="120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18420000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endPara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de-DE" altLang="de-DE" sz="120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14736000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endPara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de-DE" altLang="de-DE" sz="120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11052000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endPara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de-DE" altLang="de-DE" sz="120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7368000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endPara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de-DE" altLang="de-DE" sz="120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3684000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endPara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de-DE" altLang="de-DE" sz="120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0.00</a:t>
              </a:r>
            </a:p>
          </p:txBody>
        </p:sp>
        <p:pic>
          <p:nvPicPr>
            <p:cNvPr id="46151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37944" y="1832944"/>
              <a:ext cx="98959" cy="3892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152" name="Textfeld 53"/>
            <p:cNvSpPr txBox="1">
              <a:spLocks noChangeArrowheads="1"/>
            </p:cNvSpPr>
            <p:nvPr/>
          </p:nvSpPr>
          <p:spPr bwMode="auto">
            <a:xfrm>
              <a:off x="-1703442" y="1563319"/>
              <a:ext cx="2144200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de-DE" sz="1400" dirty="0" err="1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Defect</a:t>
              </a:r>
              <a:r>
                <a:rPr lang="de-DE" altLang="de-DE" sz="1400" dirty="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de-DE" altLang="de-DE" sz="1400" dirty="0" err="1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volume</a:t>
              </a:r>
              <a:r>
                <a:rPr lang="de-DE" altLang="de-DE" sz="1400" dirty="0" smtClean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 [µm³]</a:t>
              </a:r>
            </a:p>
          </p:txBody>
        </p:sp>
      </p:grpSp>
      <p:sp>
        <p:nvSpPr>
          <p:cNvPr id="44096" name="Textfeld 12"/>
          <p:cNvSpPr txBox="1">
            <a:spLocks noChangeArrowheads="1"/>
          </p:cNvSpPr>
          <p:nvPr/>
        </p:nvSpPr>
        <p:spPr bwMode="auto">
          <a:xfrm>
            <a:off x="3630613" y="1962150"/>
            <a:ext cx="1493837" cy="938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1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Defect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100" b="1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Vol      </a:t>
            </a:r>
            <a:r>
              <a:rPr lang="de-DE" altLang="de-DE" sz="11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[mm³]  0,04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1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Pos X   [mm]   1,09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1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Pos Y   [mm]  -0,05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1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Pos Z   [mm]  -1,00</a:t>
            </a:r>
          </a:p>
        </p:txBody>
      </p:sp>
      <p:cxnSp>
        <p:nvCxnSpPr>
          <p:cNvPr id="14" name="Gerade Verbindung 71"/>
          <p:cNvCxnSpPr/>
          <p:nvPr/>
        </p:nvCxnSpPr>
        <p:spPr bwMode="auto">
          <a:xfrm flipV="1">
            <a:off x="3889375" y="2890838"/>
            <a:ext cx="588963" cy="836612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70"/>
          <p:cNvCxnSpPr>
            <a:stCxn id="44099" idx="0"/>
          </p:cNvCxnSpPr>
          <p:nvPr/>
        </p:nvCxnSpPr>
        <p:spPr bwMode="auto">
          <a:xfrm flipV="1">
            <a:off x="2319338" y="4476750"/>
            <a:ext cx="560387" cy="958850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99" name="Textfeld 15"/>
          <p:cNvSpPr txBox="1">
            <a:spLocks noChangeArrowheads="1"/>
          </p:cNvSpPr>
          <p:nvPr/>
        </p:nvSpPr>
        <p:spPr bwMode="auto">
          <a:xfrm>
            <a:off x="1514475" y="5435600"/>
            <a:ext cx="1609725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Defect 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200" b="1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Vol </a:t>
            </a:r>
            <a:r>
              <a: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[mm³]  0,03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Pos X   [mm]   -0,97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Pos Y   [mm]   -0,24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Pos Z   [mm]   -1,01</a:t>
            </a:r>
          </a:p>
        </p:txBody>
      </p:sp>
      <p:cxnSp>
        <p:nvCxnSpPr>
          <p:cNvPr id="32" name="Gerade Verbindung 70"/>
          <p:cNvCxnSpPr>
            <a:stCxn id="44101" idx="1"/>
          </p:cNvCxnSpPr>
          <p:nvPr/>
        </p:nvCxnSpPr>
        <p:spPr bwMode="auto">
          <a:xfrm flipH="1" flipV="1">
            <a:off x="3732213" y="5053013"/>
            <a:ext cx="314325" cy="884237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101" name="Textfeld 32"/>
          <p:cNvSpPr txBox="1">
            <a:spLocks noChangeArrowheads="1"/>
          </p:cNvSpPr>
          <p:nvPr/>
        </p:nvSpPr>
        <p:spPr bwMode="auto">
          <a:xfrm>
            <a:off x="4046538" y="5429250"/>
            <a:ext cx="1576387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Defect 3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200" b="1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Vol </a:t>
            </a:r>
            <a:r>
              <a: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[mm³]  0,01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Pos X   [mm]   -0,95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Pos Y   [mm]   -1,51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200" smtClean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Pos Z   [mm]   -1,02</a:t>
            </a:r>
          </a:p>
        </p:txBody>
      </p:sp>
      <p:grpSp>
        <p:nvGrpSpPr>
          <p:cNvPr id="44041" name="Gruppieren 5"/>
          <p:cNvGrpSpPr>
            <a:grpSpLocks/>
          </p:cNvGrpSpPr>
          <p:nvPr/>
        </p:nvGrpSpPr>
        <p:grpSpPr bwMode="auto">
          <a:xfrm>
            <a:off x="5411788" y="2432050"/>
            <a:ext cx="3535362" cy="3976688"/>
            <a:chOff x="5393824" y="2431860"/>
            <a:chExt cx="3535627" cy="3977206"/>
          </a:xfrm>
        </p:grpSpPr>
        <p:grpSp>
          <p:nvGrpSpPr>
            <p:cNvPr id="46142" name="Gruppieren 23"/>
            <p:cNvGrpSpPr>
              <a:grpSpLocks/>
            </p:cNvGrpSpPr>
            <p:nvPr/>
          </p:nvGrpSpPr>
          <p:grpSpPr bwMode="auto">
            <a:xfrm>
              <a:off x="5393824" y="2655560"/>
              <a:ext cx="3535627" cy="3753506"/>
              <a:chOff x="3412658" y="2780928"/>
              <a:chExt cx="3534762" cy="3752312"/>
            </a:xfrm>
          </p:grpSpPr>
          <p:sp>
            <p:nvSpPr>
              <p:cNvPr id="46144" name="Textfeld 10"/>
              <p:cNvSpPr txBox="1">
                <a:spLocks noChangeArrowheads="1"/>
              </p:cNvSpPr>
              <p:nvPr/>
            </p:nvSpPr>
            <p:spPr bwMode="auto">
              <a:xfrm>
                <a:off x="3412658" y="4149011"/>
                <a:ext cx="530364" cy="2769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r">
                  <a:spcBef>
                    <a:spcPct val="0"/>
                  </a:spcBef>
                  <a:buFontTx/>
                  <a:buNone/>
                </a:pPr>
                <a:r>
                  <a:rPr lang="de-DE" altLang="de-DE" sz="1200" smtClean="0">
                    <a:solidFill>
                      <a:prstClr val="black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Amount</a:t>
                </a:r>
              </a:p>
            </p:txBody>
          </p:sp>
          <p:sp>
            <p:nvSpPr>
              <p:cNvPr id="46145" name="Textfeld 11"/>
              <p:cNvSpPr txBox="1">
                <a:spLocks noChangeArrowheads="1"/>
              </p:cNvSpPr>
              <p:nvPr/>
            </p:nvSpPr>
            <p:spPr bwMode="auto">
              <a:xfrm>
                <a:off x="3637775" y="4437112"/>
                <a:ext cx="263205" cy="27698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DE" altLang="de-DE" sz="1200" smtClean="0">
                    <a:solidFill>
                      <a:prstClr val="black"/>
                    </a:solidFill>
                  </a:rPr>
                  <a:t>1</a:t>
                </a:r>
              </a:p>
            </p:txBody>
          </p:sp>
          <p:sp>
            <p:nvSpPr>
              <p:cNvPr id="46146" name="Textfeld 12"/>
              <p:cNvSpPr txBox="1">
                <a:spLocks noChangeArrowheads="1"/>
              </p:cNvSpPr>
              <p:nvPr/>
            </p:nvSpPr>
            <p:spPr bwMode="auto">
              <a:xfrm>
                <a:off x="3637775" y="2780928"/>
                <a:ext cx="263205" cy="27698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DE" altLang="de-DE" sz="1200" smtClean="0">
                    <a:solidFill>
                      <a:prstClr val="black"/>
                    </a:solidFill>
                  </a:rPr>
                  <a:t>2</a:t>
                </a:r>
              </a:p>
            </p:txBody>
          </p:sp>
          <p:sp>
            <p:nvSpPr>
              <p:cNvPr id="46147" name="Textfeld 13"/>
              <p:cNvSpPr txBox="1">
                <a:spLocks noChangeArrowheads="1"/>
              </p:cNvSpPr>
              <p:nvPr/>
            </p:nvSpPr>
            <p:spPr bwMode="auto">
              <a:xfrm>
                <a:off x="5760430" y="5905232"/>
                <a:ext cx="1186990" cy="276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DE" altLang="de-DE" sz="1200" smtClean="0">
                    <a:solidFill>
                      <a:prstClr val="black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Volume [mm³]</a:t>
                </a:r>
              </a:p>
            </p:txBody>
          </p:sp>
          <p:sp>
            <p:nvSpPr>
              <p:cNvPr id="46148" name="Textfeld 14"/>
              <p:cNvSpPr txBox="1">
                <a:spLocks noChangeArrowheads="1"/>
              </p:cNvSpPr>
              <p:nvPr/>
            </p:nvSpPr>
            <p:spPr bwMode="auto">
              <a:xfrm>
                <a:off x="3803821" y="6256329"/>
                <a:ext cx="2904249" cy="2769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DE" altLang="de-DE" sz="1200" smtClean="0">
                    <a:solidFill>
                      <a:prstClr val="black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0     0, 01    0,02    0,03     0,04    0,05</a:t>
                </a:r>
              </a:p>
            </p:txBody>
          </p:sp>
          <p:sp>
            <p:nvSpPr>
              <p:cNvPr id="46149" name="Textfeld 17"/>
              <p:cNvSpPr txBox="1">
                <a:spLocks noChangeArrowheads="1"/>
              </p:cNvSpPr>
              <p:nvPr/>
            </p:nvSpPr>
            <p:spPr bwMode="auto">
              <a:xfrm>
                <a:off x="3637775" y="6021286"/>
                <a:ext cx="263205" cy="27698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DE" altLang="de-DE" sz="1200" smtClean="0">
                    <a:solidFill>
                      <a:prstClr val="black"/>
                    </a:solidFill>
                  </a:rPr>
                  <a:t>0</a:t>
                </a:r>
              </a:p>
            </p:txBody>
          </p:sp>
        </p:grpSp>
        <p:sp>
          <p:nvSpPr>
            <p:cNvPr id="19" name="Rechteck 18"/>
            <p:cNvSpPr/>
            <p:nvPr/>
          </p:nvSpPr>
          <p:spPr bwMode="auto">
            <a:xfrm>
              <a:off x="5782790" y="2431860"/>
              <a:ext cx="2887879" cy="16051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solidFill>
                  <a:prstClr val="white"/>
                </a:solidFill>
              </a:endParaRPr>
            </a:p>
          </p:txBody>
        </p:sp>
      </p:grpSp>
      <p:sp>
        <p:nvSpPr>
          <p:cNvPr id="2" name="Rechteck 1"/>
          <p:cNvSpPr/>
          <p:nvPr/>
        </p:nvSpPr>
        <p:spPr>
          <a:xfrm>
            <a:off x="5580063" y="2119313"/>
            <a:ext cx="3309937" cy="189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prstClr val="white"/>
              </a:solidFill>
            </a:endParaRP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/>
        </p:nvGraphicFramePr>
        <p:xfrm>
          <a:off x="5453063" y="1973263"/>
          <a:ext cx="3492499" cy="1760537"/>
        </p:xfrm>
        <a:graphic>
          <a:graphicData uri="http://schemas.openxmlformats.org/drawingml/2006/table">
            <a:tbl>
              <a:tblPr/>
              <a:tblGrid>
                <a:gridCol w="504072"/>
                <a:gridCol w="612088"/>
                <a:gridCol w="540077"/>
                <a:gridCol w="540077"/>
                <a:gridCol w="540077"/>
                <a:gridCol w="756108"/>
              </a:tblGrid>
              <a:tr h="517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Defect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Volume </a:t>
                      </a:r>
                      <a:r>
                        <a:rPr lang="de-DE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[mm³]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PosX</a:t>
                      </a:r>
                      <a:r>
                        <a:rPr lang="de-DE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[mm]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PosY</a:t>
                      </a:r>
                      <a:r>
                        <a:rPr lang="de-DE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de-DE" sz="12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</a:t>
                      </a:r>
                      <a:r>
                        <a:rPr lang="de-DE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mm]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PosZ [mm]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Surface</a:t>
                      </a:r>
                      <a:b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[mm²</a:t>
                      </a:r>
                      <a:r>
                        <a:rPr lang="de-DE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  <a:tr h="31078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0,04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1,09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-0,05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-1,00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1,29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31078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0,03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-0,97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-0,24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-1,01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0,99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>
                        <a:alpha val="49000"/>
                      </a:srgbClr>
                    </a:solidFill>
                  </a:tcPr>
                </a:tc>
              </a:tr>
              <a:tr h="31078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0,01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-0,95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-1,51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-1,02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0,24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>
                        <a:alpha val="54000"/>
                      </a:srgbClr>
                    </a:solidFill>
                  </a:tcPr>
                </a:tc>
              </a:tr>
              <a:tr h="31078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…</a:t>
                      </a: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63509" marT="635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958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96" grpId="0" animBg="1"/>
      <p:bldP spid="44099" grpId="0" animBg="1"/>
      <p:bldP spid="4410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Inhaltsplatzhalter 1"/>
          <p:cNvSpPr>
            <a:spLocks noGrp="1"/>
          </p:cNvSpPr>
          <p:nvPr>
            <p:ph idx="1"/>
          </p:nvPr>
        </p:nvSpPr>
        <p:spPr>
          <a:xfrm>
            <a:off x="477838" y="1335088"/>
            <a:ext cx="8218487" cy="79851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/>
              <a:t>Porenanalyse</a:t>
            </a:r>
            <a:endParaRPr lang="en-US" altLang="de-DE" sz="2400" dirty="0" smtClean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Miriam Rauer</a:t>
            </a:r>
          </a:p>
        </p:txBody>
      </p:sp>
      <p:sp>
        <p:nvSpPr>
          <p:cNvPr id="48132" name="Fußzeilenplatzhalt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55F352-26A5-434E-8471-856071AACD10}" type="slidenum">
              <a:rPr lang="de-DE" altLang="de-DE" sz="1000" smtClean="0">
                <a:solidFill>
                  <a:prstClr val="black"/>
                </a:solidFill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de-DE" altLang="de-DE" sz="1000" smtClean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Labor für Aufbau- und Verbindungstechnik</a:t>
            </a:r>
          </a:p>
        </p:txBody>
      </p:sp>
      <p:sp>
        <p:nvSpPr>
          <p:cNvPr id="48134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3200" dirty="0"/>
              <a:t>Charakterisierung der Lötverbindungen</a:t>
            </a:r>
            <a:endParaRPr lang="de-DE" altLang="de-DE" sz="3200" dirty="0" smtClean="0"/>
          </a:p>
        </p:txBody>
      </p:sp>
      <p:pic>
        <p:nvPicPr>
          <p:cNvPr id="481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887538"/>
            <a:ext cx="2468562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488" y="4562475"/>
            <a:ext cx="3881437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614613"/>
            <a:ext cx="4556125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639888"/>
            <a:ext cx="4406900" cy="514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2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971800"/>
            <a:ext cx="3933825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268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Inhaltsplatzhalter 1"/>
          <p:cNvSpPr>
            <a:spLocks noGrp="1"/>
          </p:cNvSpPr>
          <p:nvPr>
            <p:ph idx="1"/>
          </p:nvPr>
        </p:nvSpPr>
        <p:spPr>
          <a:xfrm>
            <a:off x="457199" y="1268934"/>
            <a:ext cx="8478267" cy="1223962"/>
          </a:xfrm>
        </p:spPr>
        <p:txBody>
          <a:bodyPr/>
          <a:lstStyle/>
          <a:p>
            <a:pPr marL="534988" indent="-369888" eaLnBrk="1" hangingPunct="1">
              <a:spcBef>
                <a:spcPts val="600"/>
              </a:spcBef>
              <a:spcAft>
                <a:spcPts val="600"/>
              </a:spcAft>
              <a:buSzPct val="5000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/>
              <a:t>Klassifizierung der Poren mittels Computertomographie </a:t>
            </a:r>
            <a:r>
              <a:rPr lang="de-DE" altLang="de-DE" sz="2400" dirty="0" smtClean="0"/>
              <a:t>(3D)</a:t>
            </a:r>
          </a:p>
          <a:p>
            <a:pPr marL="534988" indent="-369888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/>
              <a:t>Manuelle Selektierung der </a:t>
            </a:r>
            <a:r>
              <a:rPr lang="de-DE" altLang="de-DE" sz="2000" dirty="0" smtClean="0"/>
              <a:t/>
            </a:r>
            <a:br>
              <a:rPr lang="de-DE" altLang="de-DE" sz="2000" dirty="0" smtClean="0"/>
            </a:br>
            <a:r>
              <a:rPr lang="de-DE" altLang="de-DE" sz="2000" dirty="0" smtClean="0"/>
              <a:t>Lötpads</a:t>
            </a:r>
          </a:p>
          <a:p>
            <a:pPr marL="935038" lvl="1" indent="-369888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/>
              <a:t>Verkippung wird erfasst</a:t>
            </a:r>
          </a:p>
          <a:p>
            <a:pPr marL="534988" indent="-369888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Schwellwert (Grauwert) </a:t>
            </a:r>
          </a:p>
          <a:p>
            <a:pPr marL="935038" lvl="1" indent="-369888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898525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beeinflusst Poren- und </a:t>
            </a:r>
            <a:br>
              <a:rPr lang="de-DE" altLang="de-DE" sz="2000" dirty="0" smtClean="0"/>
            </a:br>
            <a:r>
              <a:rPr lang="de-DE" altLang="de-DE" sz="2000" dirty="0" smtClean="0"/>
              <a:t>Lotvolumina</a:t>
            </a:r>
          </a:p>
          <a:p>
            <a:pPr marL="165100" lvl="1" indent="0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00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Miriam Rauer</a:t>
            </a:r>
          </a:p>
        </p:txBody>
      </p:sp>
      <p:sp>
        <p:nvSpPr>
          <p:cNvPr id="46084" name="Fußzeilenplatzhalt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CCB269A-DBC1-4DC7-91E7-658578621487}" type="slidenum">
              <a:rPr lang="de-DE" altLang="de-DE" sz="1000" smtClean="0">
                <a:solidFill>
                  <a:prstClr val="black"/>
                </a:solidFill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de-DE" altLang="de-DE" sz="1000" smtClean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Labor für Aufbau- und Verbindungstechnik</a:t>
            </a:r>
          </a:p>
        </p:txBody>
      </p:sp>
      <p:sp>
        <p:nvSpPr>
          <p:cNvPr id="46086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6868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3200" dirty="0" smtClean="0"/>
              <a:t>Charakterisierung der Lötverbindungen</a:t>
            </a:r>
          </a:p>
        </p:txBody>
      </p:sp>
      <p:grpSp>
        <p:nvGrpSpPr>
          <p:cNvPr id="46087" name="Gruppieren 27"/>
          <p:cNvGrpSpPr>
            <a:grpSpLocks/>
          </p:cNvGrpSpPr>
          <p:nvPr/>
        </p:nvGrpSpPr>
        <p:grpSpPr bwMode="auto">
          <a:xfrm>
            <a:off x="1331913" y="5440363"/>
            <a:ext cx="6480175" cy="1008062"/>
            <a:chOff x="1043608" y="5316991"/>
            <a:chExt cx="6480720" cy="1008112"/>
          </a:xfrm>
        </p:grpSpPr>
        <p:pic>
          <p:nvPicPr>
            <p:cNvPr id="46094" name="Grafik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45" t="77299" r="13248" b="8002"/>
            <a:stretch>
              <a:fillRect/>
            </a:stretch>
          </p:blipFill>
          <p:spPr bwMode="auto">
            <a:xfrm>
              <a:off x="1043608" y="5316991"/>
              <a:ext cx="6480720" cy="10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" name="Gerader Verbinder 6"/>
            <p:cNvCxnSpPr/>
            <p:nvPr/>
          </p:nvCxnSpPr>
          <p:spPr>
            <a:xfrm>
              <a:off x="1248412" y="5717061"/>
              <a:ext cx="6183833" cy="180984"/>
            </a:xfrm>
            <a:prstGeom prst="line">
              <a:avLst/>
            </a:prstGeom>
            <a:ln w="28575">
              <a:solidFill>
                <a:srgbClr val="00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1216660" y="5939322"/>
              <a:ext cx="6202885" cy="36514"/>
            </a:xfrm>
            <a:prstGeom prst="line">
              <a:avLst/>
            </a:prstGeom>
            <a:ln w="28575">
              <a:solidFill>
                <a:srgbClr val="00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088" name="Gruppieren 23"/>
          <p:cNvGrpSpPr>
            <a:grpSpLocks/>
          </p:cNvGrpSpPr>
          <p:nvPr/>
        </p:nvGrpSpPr>
        <p:grpSpPr bwMode="auto">
          <a:xfrm>
            <a:off x="4499992" y="1857375"/>
            <a:ext cx="4435475" cy="3511550"/>
            <a:chOff x="4544049" y="1614551"/>
            <a:chExt cx="4434392" cy="3512165"/>
          </a:xfrm>
        </p:grpSpPr>
        <p:grpSp>
          <p:nvGrpSpPr>
            <p:cNvPr id="46089" name="Gruppieren 16"/>
            <p:cNvGrpSpPr>
              <a:grpSpLocks/>
            </p:cNvGrpSpPr>
            <p:nvPr/>
          </p:nvGrpSpPr>
          <p:grpSpPr bwMode="auto">
            <a:xfrm>
              <a:off x="4544049" y="1614551"/>
              <a:ext cx="4434392" cy="3512165"/>
              <a:chOff x="4587534" y="1245927"/>
              <a:chExt cx="4434392" cy="3512165"/>
            </a:xfrm>
          </p:grpSpPr>
          <p:pic>
            <p:nvPicPr>
              <p:cNvPr id="46092" name="Grafik 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100" r="13248" b="-400"/>
              <a:stretch>
                <a:fillRect/>
              </a:stretch>
            </p:blipFill>
            <p:spPr bwMode="auto">
              <a:xfrm>
                <a:off x="4587534" y="1245927"/>
                <a:ext cx="4434392" cy="3512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Freihandform 15"/>
              <p:cNvSpPr/>
              <p:nvPr/>
            </p:nvSpPr>
            <p:spPr>
              <a:xfrm>
                <a:off x="5868334" y="2293860"/>
                <a:ext cx="3034559" cy="1155902"/>
              </a:xfrm>
              <a:custGeom>
                <a:avLst/>
                <a:gdLst>
                  <a:gd name="connsiteX0" fmla="*/ 61708 w 3034911"/>
                  <a:gd name="connsiteY0" fmla="*/ 67318 h 1155622"/>
                  <a:gd name="connsiteX1" fmla="*/ 89758 w 3034911"/>
                  <a:gd name="connsiteY1" fmla="*/ 56098 h 1155622"/>
                  <a:gd name="connsiteX2" fmla="*/ 106587 w 3034911"/>
                  <a:gd name="connsiteY2" fmla="*/ 44878 h 1155622"/>
                  <a:gd name="connsiteX3" fmla="*/ 140246 w 3034911"/>
                  <a:gd name="connsiteY3" fmla="*/ 33659 h 1155622"/>
                  <a:gd name="connsiteX4" fmla="*/ 173905 w 3034911"/>
                  <a:gd name="connsiteY4" fmla="*/ 22439 h 1155622"/>
                  <a:gd name="connsiteX5" fmla="*/ 286101 w 3034911"/>
                  <a:gd name="connsiteY5" fmla="*/ 11219 h 1155622"/>
                  <a:gd name="connsiteX6" fmla="*/ 566592 w 3034911"/>
                  <a:gd name="connsiteY6" fmla="*/ 11219 h 1155622"/>
                  <a:gd name="connsiteX7" fmla="*/ 779765 w 3034911"/>
                  <a:gd name="connsiteY7" fmla="*/ 16829 h 1155622"/>
                  <a:gd name="connsiteX8" fmla="*/ 1329527 w 3034911"/>
                  <a:gd name="connsiteY8" fmla="*/ 16829 h 1155622"/>
                  <a:gd name="connsiteX9" fmla="*/ 1346356 w 3034911"/>
                  <a:gd name="connsiteY9" fmla="*/ 22439 h 1155622"/>
                  <a:gd name="connsiteX10" fmla="*/ 1368796 w 3034911"/>
                  <a:gd name="connsiteY10" fmla="*/ 28049 h 1155622"/>
                  <a:gd name="connsiteX11" fmla="*/ 1396845 w 3034911"/>
                  <a:gd name="connsiteY11" fmla="*/ 33659 h 1155622"/>
                  <a:gd name="connsiteX12" fmla="*/ 1452943 w 3034911"/>
                  <a:gd name="connsiteY12" fmla="*/ 56098 h 1155622"/>
                  <a:gd name="connsiteX13" fmla="*/ 1486602 w 3034911"/>
                  <a:gd name="connsiteY13" fmla="*/ 78537 h 1155622"/>
                  <a:gd name="connsiteX14" fmla="*/ 1542700 w 3034911"/>
                  <a:gd name="connsiteY14" fmla="*/ 84147 h 1155622"/>
                  <a:gd name="connsiteX15" fmla="*/ 1682945 w 3034911"/>
                  <a:gd name="connsiteY15" fmla="*/ 72927 h 1155622"/>
                  <a:gd name="connsiteX16" fmla="*/ 1699775 w 3034911"/>
                  <a:gd name="connsiteY16" fmla="*/ 67318 h 1155622"/>
                  <a:gd name="connsiteX17" fmla="*/ 1716604 w 3034911"/>
                  <a:gd name="connsiteY17" fmla="*/ 56098 h 1155622"/>
                  <a:gd name="connsiteX18" fmla="*/ 1750263 w 3034911"/>
                  <a:gd name="connsiteY18" fmla="*/ 44878 h 1155622"/>
                  <a:gd name="connsiteX19" fmla="*/ 1767093 w 3034911"/>
                  <a:gd name="connsiteY19" fmla="*/ 39268 h 1155622"/>
                  <a:gd name="connsiteX20" fmla="*/ 1834410 w 3034911"/>
                  <a:gd name="connsiteY20" fmla="*/ 28049 h 1155622"/>
                  <a:gd name="connsiteX21" fmla="*/ 1856850 w 3034911"/>
                  <a:gd name="connsiteY21" fmla="*/ 22439 h 1155622"/>
                  <a:gd name="connsiteX22" fmla="*/ 1873679 w 3034911"/>
                  <a:gd name="connsiteY22" fmla="*/ 16829 h 1155622"/>
                  <a:gd name="connsiteX23" fmla="*/ 2709542 w 3034911"/>
                  <a:gd name="connsiteY23" fmla="*/ 0 h 1155622"/>
                  <a:gd name="connsiteX24" fmla="*/ 2855397 w 3034911"/>
                  <a:gd name="connsiteY24" fmla="*/ 5610 h 1155622"/>
                  <a:gd name="connsiteX25" fmla="*/ 2900275 w 3034911"/>
                  <a:gd name="connsiteY25" fmla="*/ 11219 h 1155622"/>
                  <a:gd name="connsiteX26" fmla="*/ 2933934 w 3034911"/>
                  <a:gd name="connsiteY26" fmla="*/ 22439 h 1155622"/>
                  <a:gd name="connsiteX27" fmla="*/ 2945154 w 3034911"/>
                  <a:gd name="connsiteY27" fmla="*/ 39268 h 1155622"/>
                  <a:gd name="connsiteX28" fmla="*/ 2961983 w 3034911"/>
                  <a:gd name="connsiteY28" fmla="*/ 50488 h 1155622"/>
                  <a:gd name="connsiteX29" fmla="*/ 2973203 w 3034911"/>
                  <a:gd name="connsiteY29" fmla="*/ 72927 h 1155622"/>
                  <a:gd name="connsiteX30" fmla="*/ 2984423 w 3034911"/>
                  <a:gd name="connsiteY30" fmla="*/ 89757 h 1155622"/>
                  <a:gd name="connsiteX31" fmla="*/ 2990032 w 3034911"/>
                  <a:gd name="connsiteY31" fmla="*/ 106586 h 1155622"/>
                  <a:gd name="connsiteX32" fmla="*/ 2995642 w 3034911"/>
                  <a:gd name="connsiteY32" fmla="*/ 145855 h 1155622"/>
                  <a:gd name="connsiteX33" fmla="*/ 3006862 w 3034911"/>
                  <a:gd name="connsiteY33" fmla="*/ 162684 h 1155622"/>
                  <a:gd name="connsiteX34" fmla="*/ 3018081 w 3034911"/>
                  <a:gd name="connsiteY34" fmla="*/ 196343 h 1155622"/>
                  <a:gd name="connsiteX35" fmla="*/ 3023691 w 3034911"/>
                  <a:gd name="connsiteY35" fmla="*/ 213173 h 1155622"/>
                  <a:gd name="connsiteX36" fmla="*/ 3034911 w 3034911"/>
                  <a:gd name="connsiteY36" fmla="*/ 263661 h 1155622"/>
                  <a:gd name="connsiteX37" fmla="*/ 3029301 w 3034911"/>
                  <a:gd name="connsiteY37" fmla="*/ 364638 h 1155622"/>
                  <a:gd name="connsiteX38" fmla="*/ 3018081 w 3034911"/>
                  <a:gd name="connsiteY38" fmla="*/ 426346 h 1155622"/>
                  <a:gd name="connsiteX39" fmla="*/ 3018081 w 3034911"/>
                  <a:gd name="connsiteY39" fmla="*/ 796594 h 1155622"/>
                  <a:gd name="connsiteX40" fmla="*/ 3001252 w 3034911"/>
                  <a:gd name="connsiteY40" fmla="*/ 858302 h 1155622"/>
                  <a:gd name="connsiteX41" fmla="*/ 2995642 w 3034911"/>
                  <a:gd name="connsiteY41" fmla="*/ 875131 h 1155622"/>
                  <a:gd name="connsiteX42" fmla="*/ 2984423 w 3034911"/>
                  <a:gd name="connsiteY42" fmla="*/ 1026596 h 1155622"/>
                  <a:gd name="connsiteX43" fmla="*/ 2978813 w 3034911"/>
                  <a:gd name="connsiteY43" fmla="*/ 1049035 h 1155622"/>
                  <a:gd name="connsiteX44" fmla="*/ 2973203 w 3034911"/>
                  <a:gd name="connsiteY44" fmla="*/ 1065865 h 1155622"/>
                  <a:gd name="connsiteX45" fmla="*/ 2939544 w 3034911"/>
                  <a:gd name="connsiteY45" fmla="*/ 1077084 h 1155622"/>
                  <a:gd name="connsiteX46" fmla="*/ 2905885 w 3034911"/>
                  <a:gd name="connsiteY46" fmla="*/ 1093914 h 1155622"/>
                  <a:gd name="connsiteX47" fmla="*/ 2832958 w 3034911"/>
                  <a:gd name="connsiteY47" fmla="*/ 1116353 h 1155622"/>
                  <a:gd name="connsiteX48" fmla="*/ 2771250 w 3034911"/>
                  <a:gd name="connsiteY48" fmla="*/ 1121963 h 1155622"/>
                  <a:gd name="connsiteX49" fmla="*/ 2737591 w 3034911"/>
                  <a:gd name="connsiteY49" fmla="*/ 1133183 h 1155622"/>
                  <a:gd name="connsiteX50" fmla="*/ 2698322 w 3034911"/>
                  <a:gd name="connsiteY50" fmla="*/ 1138792 h 1155622"/>
                  <a:gd name="connsiteX51" fmla="*/ 2664663 w 3034911"/>
                  <a:gd name="connsiteY51" fmla="*/ 1144402 h 1155622"/>
                  <a:gd name="connsiteX52" fmla="*/ 2462710 w 3034911"/>
                  <a:gd name="connsiteY52" fmla="*/ 1150012 h 1155622"/>
                  <a:gd name="connsiteX53" fmla="*/ 824643 w 3034911"/>
                  <a:gd name="connsiteY53" fmla="*/ 1155622 h 1155622"/>
                  <a:gd name="connsiteX54" fmla="*/ 706837 w 3034911"/>
                  <a:gd name="connsiteY54" fmla="*/ 1150012 h 1155622"/>
                  <a:gd name="connsiteX55" fmla="*/ 639520 w 3034911"/>
                  <a:gd name="connsiteY55" fmla="*/ 1144402 h 1155622"/>
                  <a:gd name="connsiteX56" fmla="*/ 560982 w 3034911"/>
                  <a:gd name="connsiteY56" fmla="*/ 1138792 h 1155622"/>
                  <a:gd name="connsiteX57" fmla="*/ 476835 w 3034911"/>
                  <a:gd name="connsiteY57" fmla="*/ 1127573 h 1155622"/>
                  <a:gd name="connsiteX58" fmla="*/ 460005 w 3034911"/>
                  <a:gd name="connsiteY58" fmla="*/ 1121963 h 1155622"/>
                  <a:gd name="connsiteX59" fmla="*/ 134636 w 3034911"/>
                  <a:gd name="connsiteY59" fmla="*/ 1110743 h 1155622"/>
                  <a:gd name="connsiteX60" fmla="*/ 61708 w 3034911"/>
                  <a:gd name="connsiteY60" fmla="*/ 1093914 h 1155622"/>
                  <a:gd name="connsiteX61" fmla="*/ 44879 w 3034911"/>
                  <a:gd name="connsiteY61" fmla="*/ 1077084 h 1155622"/>
                  <a:gd name="connsiteX62" fmla="*/ 39269 w 3034911"/>
                  <a:gd name="connsiteY62" fmla="*/ 1054645 h 1155622"/>
                  <a:gd name="connsiteX63" fmla="*/ 33659 w 3034911"/>
                  <a:gd name="connsiteY63" fmla="*/ 1037816 h 1155622"/>
                  <a:gd name="connsiteX64" fmla="*/ 28050 w 3034911"/>
                  <a:gd name="connsiteY64" fmla="*/ 1004157 h 1155622"/>
                  <a:gd name="connsiteX65" fmla="*/ 16830 w 3034911"/>
                  <a:gd name="connsiteY65" fmla="*/ 830252 h 1155622"/>
                  <a:gd name="connsiteX66" fmla="*/ 11220 w 3034911"/>
                  <a:gd name="connsiteY66" fmla="*/ 813423 h 1155622"/>
                  <a:gd name="connsiteX67" fmla="*/ 0 w 3034911"/>
                  <a:gd name="connsiteY67" fmla="*/ 297320 h 1155622"/>
                  <a:gd name="connsiteX68" fmla="*/ 5610 w 3034911"/>
                  <a:gd name="connsiteY68" fmla="*/ 162684 h 1155622"/>
                  <a:gd name="connsiteX69" fmla="*/ 28050 w 3034911"/>
                  <a:gd name="connsiteY69" fmla="*/ 112196 h 1155622"/>
                  <a:gd name="connsiteX70" fmla="*/ 44879 w 3034911"/>
                  <a:gd name="connsiteY70" fmla="*/ 106586 h 1155622"/>
                  <a:gd name="connsiteX71" fmla="*/ 61708 w 3034911"/>
                  <a:gd name="connsiteY71" fmla="*/ 95367 h 1155622"/>
                  <a:gd name="connsiteX72" fmla="*/ 78538 w 3034911"/>
                  <a:gd name="connsiteY72" fmla="*/ 89757 h 1155622"/>
                  <a:gd name="connsiteX73" fmla="*/ 61708 w 3034911"/>
                  <a:gd name="connsiteY73" fmla="*/ 67318 h 1155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3034911" h="1155622">
                    <a:moveTo>
                      <a:pt x="61708" y="67318"/>
                    </a:moveTo>
                    <a:cubicBezTo>
                      <a:pt x="63578" y="61708"/>
                      <a:pt x="80751" y="60602"/>
                      <a:pt x="89758" y="56098"/>
                    </a:cubicBezTo>
                    <a:cubicBezTo>
                      <a:pt x="95788" y="53083"/>
                      <a:pt x="100426" y="47616"/>
                      <a:pt x="106587" y="44878"/>
                    </a:cubicBezTo>
                    <a:cubicBezTo>
                      <a:pt x="117394" y="40075"/>
                      <a:pt x="129026" y="37399"/>
                      <a:pt x="140246" y="33659"/>
                    </a:cubicBezTo>
                    <a:cubicBezTo>
                      <a:pt x="140248" y="33658"/>
                      <a:pt x="173903" y="22439"/>
                      <a:pt x="173905" y="22439"/>
                    </a:cubicBezTo>
                    <a:cubicBezTo>
                      <a:pt x="244921" y="14548"/>
                      <a:pt x="207530" y="18362"/>
                      <a:pt x="286101" y="11219"/>
                    </a:cubicBezTo>
                    <a:cubicBezTo>
                      <a:pt x="691873" y="26826"/>
                      <a:pt x="184826" y="11219"/>
                      <a:pt x="566592" y="11219"/>
                    </a:cubicBezTo>
                    <a:cubicBezTo>
                      <a:pt x="637674" y="11219"/>
                      <a:pt x="708707" y="14959"/>
                      <a:pt x="779765" y="16829"/>
                    </a:cubicBezTo>
                    <a:cubicBezTo>
                      <a:pt x="1034737" y="8861"/>
                      <a:pt x="998200" y="7225"/>
                      <a:pt x="1329527" y="16829"/>
                    </a:cubicBezTo>
                    <a:cubicBezTo>
                      <a:pt x="1335438" y="17000"/>
                      <a:pt x="1340670" y="20814"/>
                      <a:pt x="1346356" y="22439"/>
                    </a:cubicBezTo>
                    <a:cubicBezTo>
                      <a:pt x="1353770" y="24557"/>
                      <a:pt x="1361269" y="26376"/>
                      <a:pt x="1368796" y="28049"/>
                    </a:cubicBezTo>
                    <a:cubicBezTo>
                      <a:pt x="1378104" y="30117"/>
                      <a:pt x="1387646" y="31150"/>
                      <a:pt x="1396845" y="33659"/>
                    </a:cubicBezTo>
                    <a:cubicBezTo>
                      <a:pt x="1416473" y="39012"/>
                      <a:pt x="1435457" y="45607"/>
                      <a:pt x="1452943" y="56098"/>
                    </a:cubicBezTo>
                    <a:cubicBezTo>
                      <a:pt x="1464506" y="63036"/>
                      <a:pt x="1473185" y="77195"/>
                      <a:pt x="1486602" y="78537"/>
                    </a:cubicBezTo>
                    <a:lnTo>
                      <a:pt x="1542700" y="84147"/>
                    </a:lnTo>
                    <a:cubicBezTo>
                      <a:pt x="1600855" y="81239"/>
                      <a:pt x="1634363" y="85072"/>
                      <a:pt x="1682945" y="72927"/>
                    </a:cubicBezTo>
                    <a:cubicBezTo>
                      <a:pt x="1688682" y="71493"/>
                      <a:pt x="1694165" y="69188"/>
                      <a:pt x="1699775" y="67318"/>
                    </a:cubicBezTo>
                    <a:cubicBezTo>
                      <a:pt x="1705385" y="63578"/>
                      <a:pt x="1710443" y="58836"/>
                      <a:pt x="1716604" y="56098"/>
                    </a:cubicBezTo>
                    <a:cubicBezTo>
                      <a:pt x="1727411" y="51295"/>
                      <a:pt x="1739043" y="48618"/>
                      <a:pt x="1750263" y="44878"/>
                    </a:cubicBezTo>
                    <a:cubicBezTo>
                      <a:pt x="1755873" y="43008"/>
                      <a:pt x="1761239" y="40104"/>
                      <a:pt x="1767093" y="39268"/>
                    </a:cubicBezTo>
                    <a:cubicBezTo>
                      <a:pt x="1799881" y="34585"/>
                      <a:pt x="1804875" y="34612"/>
                      <a:pt x="1834410" y="28049"/>
                    </a:cubicBezTo>
                    <a:cubicBezTo>
                      <a:pt x="1841937" y="26376"/>
                      <a:pt x="1849436" y="24557"/>
                      <a:pt x="1856850" y="22439"/>
                    </a:cubicBezTo>
                    <a:cubicBezTo>
                      <a:pt x="1862536" y="20814"/>
                      <a:pt x="1867768" y="16985"/>
                      <a:pt x="1873679" y="16829"/>
                    </a:cubicBezTo>
                    <a:lnTo>
                      <a:pt x="2709542" y="0"/>
                    </a:lnTo>
                    <a:cubicBezTo>
                      <a:pt x="2758160" y="1870"/>
                      <a:pt x="2806827" y="2753"/>
                      <a:pt x="2855397" y="5610"/>
                    </a:cubicBezTo>
                    <a:cubicBezTo>
                      <a:pt x="2870447" y="6495"/>
                      <a:pt x="2885534" y="8060"/>
                      <a:pt x="2900275" y="11219"/>
                    </a:cubicBezTo>
                    <a:cubicBezTo>
                      <a:pt x="2911839" y="13697"/>
                      <a:pt x="2933934" y="22439"/>
                      <a:pt x="2933934" y="22439"/>
                    </a:cubicBezTo>
                    <a:cubicBezTo>
                      <a:pt x="2937674" y="28049"/>
                      <a:pt x="2940387" y="34501"/>
                      <a:pt x="2945154" y="39268"/>
                    </a:cubicBezTo>
                    <a:cubicBezTo>
                      <a:pt x="2949921" y="44035"/>
                      <a:pt x="2957667" y="45309"/>
                      <a:pt x="2961983" y="50488"/>
                    </a:cubicBezTo>
                    <a:cubicBezTo>
                      <a:pt x="2967337" y="56912"/>
                      <a:pt x="2969054" y="65666"/>
                      <a:pt x="2973203" y="72927"/>
                    </a:cubicBezTo>
                    <a:cubicBezTo>
                      <a:pt x="2976548" y="78781"/>
                      <a:pt x="2980683" y="84147"/>
                      <a:pt x="2984423" y="89757"/>
                    </a:cubicBezTo>
                    <a:cubicBezTo>
                      <a:pt x="2986293" y="95367"/>
                      <a:pt x="2988872" y="100788"/>
                      <a:pt x="2990032" y="106586"/>
                    </a:cubicBezTo>
                    <a:cubicBezTo>
                      <a:pt x="2992625" y="119552"/>
                      <a:pt x="2991842" y="133190"/>
                      <a:pt x="2995642" y="145855"/>
                    </a:cubicBezTo>
                    <a:cubicBezTo>
                      <a:pt x="2997579" y="152313"/>
                      <a:pt x="3003122" y="157074"/>
                      <a:pt x="3006862" y="162684"/>
                    </a:cubicBezTo>
                    <a:lnTo>
                      <a:pt x="3018081" y="196343"/>
                    </a:lnTo>
                    <a:cubicBezTo>
                      <a:pt x="3019951" y="201953"/>
                      <a:pt x="3022719" y="207340"/>
                      <a:pt x="3023691" y="213173"/>
                    </a:cubicBezTo>
                    <a:cubicBezTo>
                      <a:pt x="3030273" y="252665"/>
                      <a:pt x="3025704" y="236041"/>
                      <a:pt x="3034911" y="263661"/>
                    </a:cubicBezTo>
                    <a:cubicBezTo>
                      <a:pt x="3033041" y="297320"/>
                      <a:pt x="3031887" y="331026"/>
                      <a:pt x="3029301" y="364638"/>
                    </a:cubicBezTo>
                    <a:cubicBezTo>
                      <a:pt x="3026129" y="405868"/>
                      <a:pt x="3027214" y="398946"/>
                      <a:pt x="3018081" y="426346"/>
                    </a:cubicBezTo>
                    <a:cubicBezTo>
                      <a:pt x="3022587" y="602059"/>
                      <a:pt x="3028053" y="637034"/>
                      <a:pt x="3018081" y="796594"/>
                    </a:cubicBezTo>
                    <a:cubicBezTo>
                      <a:pt x="3016861" y="816117"/>
                      <a:pt x="3007167" y="840558"/>
                      <a:pt x="3001252" y="858302"/>
                    </a:cubicBezTo>
                    <a:lnTo>
                      <a:pt x="2995642" y="875131"/>
                    </a:lnTo>
                    <a:cubicBezTo>
                      <a:pt x="2991902" y="925619"/>
                      <a:pt x="2996702" y="977481"/>
                      <a:pt x="2984423" y="1026596"/>
                    </a:cubicBezTo>
                    <a:cubicBezTo>
                      <a:pt x="2982553" y="1034076"/>
                      <a:pt x="2980931" y="1041622"/>
                      <a:pt x="2978813" y="1049035"/>
                    </a:cubicBezTo>
                    <a:cubicBezTo>
                      <a:pt x="2977188" y="1054721"/>
                      <a:pt x="2978015" y="1062428"/>
                      <a:pt x="2973203" y="1065865"/>
                    </a:cubicBezTo>
                    <a:cubicBezTo>
                      <a:pt x="2963579" y="1072739"/>
                      <a:pt x="2939544" y="1077084"/>
                      <a:pt x="2939544" y="1077084"/>
                    </a:cubicBezTo>
                    <a:cubicBezTo>
                      <a:pt x="2914014" y="1094105"/>
                      <a:pt x="2932427" y="1083961"/>
                      <a:pt x="2905885" y="1093914"/>
                    </a:cubicBezTo>
                    <a:cubicBezTo>
                      <a:pt x="2879779" y="1103704"/>
                      <a:pt x="2862707" y="1113648"/>
                      <a:pt x="2832958" y="1116353"/>
                    </a:cubicBezTo>
                    <a:lnTo>
                      <a:pt x="2771250" y="1121963"/>
                    </a:lnTo>
                    <a:cubicBezTo>
                      <a:pt x="2760030" y="1125703"/>
                      <a:pt x="2749299" y="1131511"/>
                      <a:pt x="2737591" y="1133183"/>
                    </a:cubicBezTo>
                    <a:lnTo>
                      <a:pt x="2698322" y="1138792"/>
                    </a:lnTo>
                    <a:cubicBezTo>
                      <a:pt x="2687080" y="1140521"/>
                      <a:pt x="2676025" y="1143861"/>
                      <a:pt x="2664663" y="1144402"/>
                    </a:cubicBezTo>
                    <a:cubicBezTo>
                      <a:pt x="2597396" y="1147605"/>
                      <a:pt x="2530028" y="1148142"/>
                      <a:pt x="2462710" y="1150012"/>
                    </a:cubicBezTo>
                    <a:cubicBezTo>
                      <a:pt x="1917076" y="1128186"/>
                      <a:pt x="1369951" y="1125326"/>
                      <a:pt x="824643" y="1155622"/>
                    </a:cubicBezTo>
                    <a:lnTo>
                      <a:pt x="706837" y="1150012"/>
                    </a:lnTo>
                    <a:cubicBezTo>
                      <a:pt x="684361" y="1148650"/>
                      <a:pt x="661970" y="1146129"/>
                      <a:pt x="639520" y="1144402"/>
                    </a:cubicBezTo>
                    <a:lnTo>
                      <a:pt x="560982" y="1138792"/>
                    </a:lnTo>
                    <a:cubicBezTo>
                      <a:pt x="541008" y="1137055"/>
                      <a:pt x="499105" y="1132522"/>
                      <a:pt x="476835" y="1127573"/>
                    </a:cubicBezTo>
                    <a:cubicBezTo>
                      <a:pt x="471062" y="1126290"/>
                      <a:pt x="465911" y="1122253"/>
                      <a:pt x="460005" y="1121963"/>
                    </a:cubicBezTo>
                    <a:cubicBezTo>
                      <a:pt x="351615" y="1116632"/>
                      <a:pt x="243092" y="1114483"/>
                      <a:pt x="134636" y="1110743"/>
                    </a:cubicBezTo>
                    <a:cubicBezTo>
                      <a:pt x="108097" y="1107425"/>
                      <a:pt x="84831" y="1108366"/>
                      <a:pt x="61708" y="1093914"/>
                    </a:cubicBezTo>
                    <a:cubicBezTo>
                      <a:pt x="54980" y="1089709"/>
                      <a:pt x="50489" y="1082694"/>
                      <a:pt x="44879" y="1077084"/>
                    </a:cubicBezTo>
                    <a:cubicBezTo>
                      <a:pt x="43009" y="1069604"/>
                      <a:pt x="41387" y="1062058"/>
                      <a:pt x="39269" y="1054645"/>
                    </a:cubicBezTo>
                    <a:cubicBezTo>
                      <a:pt x="37644" y="1048959"/>
                      <a:pt x="34942" y="1043588"/>
                      <a:pt x="33659" y="1037816"/>
                    </a:cubicBezTo>
                    <a:cubicBezTo>
                      <a:pt x="31192" y="1026712"/>
                      <a:pt x="29920" y="1015377"/>
                      <a:pt x="28050" y="1004157"/>
                    </a:cubicBezTo>
                    <a:cubicBezTo>
                      <a:pt x="25588" y="940154"/>
                      <a:pt x="31293" y="888103"/>
                      <a:pt x="16830" y="830252"/>
                    </a:cubicBezTo>
                    <a:cubicBezTo>
                      <a:pt x="15396" y="824515"/>
                      <a:pt x="13090" y="819033"/>
                      <a:pt x="11220" y="813423"/>
                    </a:cubicBezTo>
                    <a:cubicBezTo>
                      <a:pt x="6716" y="655802"/>
                      <a:pt x="0" y="446002"/>
                      <a:pt x="0" y="297320"/>
                    </a:cubicBezTo>
                    <a:cubicBezTo>
                      <a:pt x="0" y="252402"/>
                      <a:pt x="1140" y="207379"/>
                      <a:pt x="5610" y="162684"/>
                    </a:cubicBezTo>
                    <a:cubicBezTo>
                      <a:pt x="6430" y="154485"/>
                      <a:pt x="17414" y="120705"/>
                      <a:pt x="28050" y="112196"/>
                    </a:cubicBezTo>
                    <a:cubicBezTo>
                      <a:pt x="32667" y="108502"/>
                      <a:pt x="39590" y="109230"/>
                      <a:pt x="44879" y="106586"/>
                    </a:cubicBezTo>
                    <a:cubicBezTo>
                      <a:pt x="50909" y="103571"/>
                      <a:pt x="55678" y="98382"/>
                      <a:pt x="61708" y="95367"/>
                    </a:cubicBezTo>
                    <a:cubicBezTo>
                      <a:pt x="66997" y="92722"/>
                      <a:pt x="73047" y="91953"/>
                      <a:pt x="78538" y="89757"/>
                    </a:cubicBezTo>
                    <a:cubicBezTo>
                      <a:pt x="82420" y="88204"/>
                      <a:pt x="59838" y="72928"/>
                      <a:pt x="61708" y="67318"/>
                    </a:cubicBezTo>
                    <a:close/>
                  </a:path>
                </a:pathLst>
              </a:custGeom>
              <a:noFill/>
              <a:ln>
                <a:solidFill>
                  <a:srgbClr val="00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5858178" y="4131179"/>
              <a:ext cx="2956791" cy="620822"/>
            </a:xfrm>
            <a:custGeom>
              <a:avLst/>
              <a:gdLst>
                <a:gd name="connsiteX0" fmla="*/ 111641 w 2971800"/>
                <a:gd name="connsiteY0" fmla="*/ 26581 h 622004"/>
                <a:gd name="connsiteX1" fmla="*/ 138223 w 2971800"/>
                <a:gd name="connsiteY1" fmla="*/ 21265 h 622004"/>
                <a:gd name="connsiteX2" fmla="*/ 170120 w 2971800"/>
                <a:gd name="connsiteY2" fmla="*/ 10632 h 622004"/>
                <a:gd name="connsiteX3" fmla="*/ 318976 w 2971800"/>
                <a:gd name="connsiteY3" fmla="*/ 5316 h 622004"/>
                <a:gd name="connsiteX4" fmla="*/ 1259958 w 2971800"/>
                <a:gd name="connsiteY4" fmla="*/ 5316 h 622004"/>
                <a:gd name="connsiteX5" fmla="*/ 1275907 w 2971800"/>
                <a:gd name="connsiteY5" fmla="*/ 0 h 622004"/>
                <a:gd name="connsiteX6" fmla="*/ 1887279 w 2971800"/>
                <a:gd name="connsiteY6" fmla="*/ 5316 h 622004"/>
                <a:gd name="connsiteX7" fmla="*/ 1998920 w 2971800"/>
                <a:gd name="connsiteY7" fmla="*/ 10632 h 622004"/>
                <a:gd name="connsiteX8" fmla="*/ 2817627 w 2971800"/>
                <a:gd name="connsiteY8" fmla="*/ 15949 h 622004"/>
                <a:gd name="connsiteX9" fmla="*/ 2865474 w 2971800"/>
                <a:gd name="connsiteY9" fmla="*/ 31898 h 622004"/>
                <a:gd name="connsiteX10" fmla="*/ 2881423 w 2971800"/>
                <a:gd name="connsiteY10" fmla="*/ 37214 h 622004"/>
                <a:gd name="connsiteX11" fmla="*/ 2897372 w 2971800"/>
                <a:gd name="connsiteY11" fmla="*/ 42530 h 622004"/>
                <a:gd name="connsiteX12" fmla="*/ 2923953 w 2971800"/>
                <a:gd name="connsiteY12" fmla="*/ 47846 h 622004"/>
                <a:gd name="connsiteX13" fmla="*/ 2945218 w 2971800"/>
                <a:gd name="connsiteY13" fmla="*/ 95693 h 622004"/>
                <a:gd name="connsiteX14" fmla="*/ 2955851 w 2971800"/>
                <a:gd name="connsiteY14" fmla="*/ 127591 h 622004"/>
                <a:gd name="connsiteX15" fmla="*/ 2961167 w 2971800"/>
                <a:gd name="connsiteY15" fmla="*/ 143539 h 622004"/>
                <a:gd name="connsiteX16" fmla="*/ 2966483 w 2971800"/>
                <a:gd name="connsiteY16" fmla="*/ 164804 h 622004"/>
                <a:gd name="connsiteX17" fmla="*/ 2971800 w 2971800"/>
                <a:gd name="connsiteY17" fmla="*/ 212651 h 622004"/>
                <a:gd name="connsiteX18" fmla="*/ 2966483 w 2971800"/>
                <a:gd name="connsiteY18" fmla="*/ 271130 h 622004"/>
                <a:gd name="connsiteX19" fmla="*/ 2961167 w 2971800"/>
                <a:gd name="connsiteY19" fmla="*/ 292395 h 622004"/>
                <a:gd name="connsiteX20" fmla="*/ 2955851 w 2971800"/>
                <a:gd name="connsiteY20" fmla="*/ 329609 h 622004"/>
                <a:gd name="connsiteX21" fmla="*/ 2945218 w 2971800"/>
                <a:gd name="connsiteY21" fmla="*/ 419986 h 622004"/>
                <a:gd name="connsiteX22" fmla="*/ 2939902 w 2971800"/>
                <a:gd name="connsiteY22" fmla="*/ 435935 h 622004"/>
                <a:gd name="connsiteX23" fmla="*/ 2934586 w 2971800"/>
                <a:gd name="connsiteY23" fmla="*/ 457200 h 622004"/>
                <a:gd name="connsiteX24" fmla="*/ 2913320 w 2971800"/>
                <a:gd name="connsiteY24" fmla="*/ 526311 h 622004"/>
                <a:gd name="connsiteX25" fmla="*/ 2854841 w 2971800"/>
                <a:gd name="connsiteY25" fmla="*/ 552893 h 622004"/>
                <a:gd name="connsiteX26" fmla="*/ 2833576 w 2971800"/>
                <a:gd name="connsiteY26" fmla="*/ 558209 h 622004"/>
                <a:gd name="connsiteX27" fmla="*/ 2817627 w 2971800"/>
                <a:gd name="connsiteY27" fmla="*/ 563525 h 622004"/>
                <a:gd name="connsiteX28" fmla="*/ 2785730 w 2971800"/>
                <a:gd name="connsiteY28" fmla="*/ 568842 h 622004"/>
                <a:gd name="connsiteX29" fmla="*/ 2769781 w 2971800"/>
                <a:gd name="connsiteY29" fmla="*/ 574158 h 622004"/>
                <a:gd name="connsiteX30" fmla="*/ 2705986 w 2971800"/>
                <a:gd name="connsiteY30" fmla="*/ 579474 h 622004"/>
                <a:gd name="connsiteX31" fmla="*/ 2663455 w 2971800"/>
                <a:gd name="connsiteY31" fmla="*/ 590107 h 622004"/>
                <a:gd name="connsiteX32" fmla="*/ 2456120 w 2971800"/>
                <a:gd name="connsiteY32" fmla="*/ 600739 h 622004"/>
                <a:gd name="connsiteX33" fmla="*/ 2434855 w 2971800"/>
                <a:gd name="connsiteY33" fmla="*/ 606056 h 622004"/>
                <a:gd name="connsiteX34" fmla="*/ 1515139 w 2971800"/>
                <a:gd name="connsiteY34" fmla="*/ 606056 h 622004"/>
                <a:gd name="connsiteX35" fmla="*/ 1440711 w 2971800"/>
                <a:gd name="connsiteY35" fmla="*/ 611372 h 622004"/>
                <a:gd name="connsiteX36" fmla="*/ 1376916 w 2971800"/>
                <a:gd name="connsiteY36" fmla="*/ 622004 h 622004"/>
                <a:gd name="connsiteX37" fmla="*/ 1004776 w 2971800"/>
                <a:gd name="connsiteY37" fmla="*/ 616688 h 622004"/>
                <a:gd name="connsiteX38" fmla="*/ 919716 w 2971800"/>
                <a:gd name="connsiteY38" fmla="*/ 600739 h 622004"/>
                <a:gd name="connsiteX39" fmla="*/ 866553 w 2971800"/>
                <a:gd name="connsiteY39" fmla="*/ 590107 h 622004"/>
                <a:gd name="connsiteX40" fmla="*/ 839972 w 2971800"/>
                <a:gd name="connsiteY40" fmla="*/ 584791 h 622004"/>
                <a:gd name="connsiteX41" fmla="*/ 653902 w 2971800"/>
                <a:gd name="connsiteY41" fmla="*/ 579474 h 622004"/>
                <a:gd name="connsiteX42" fmla="*/ 616688 w 2971800"/>
                <a:gd name="connsiteY42" fmla="*/ 568842 h 622004"/>
                <a:gd name="connsiteX43" fmla="*/ 111641 w 2971800"/>
                <a:gd name="connsiteY43" fmla="*/ 563525 h 622004"/>
                <a:gd name="connsiteX44" fmla="*/ 79744 w 2971800"/>
                <a:gd name="connsiteY44" fmla="*/ 547577 h 622004"/>
                <a:gd name="connsiteX45" fmla="*/ 58479 w 2971800"/>
                <a:gd name="connsiteY45" fmla="*/ 515679 h 622004"/>
                <a:gd name="connsiteX46" fmla="*/ 31897 w 2971800"/>
                <a:gd name="connsiteY46" fmla="*/ 483781 h 622004"/>
                <a:gd name="connsiteX47" fmla="*/ 21265 w 2971800"/>
                <a:gd name="connsiteY47" fmla="*/ 451884 h 622004"/>
                <a:gd name="connsiteX48" fmla="*/ 15948 w 2971800"/>
                <a:gd name="connsiteY48" fmla="*/ 435935 h 622004"/>
                <a:gd name="connsiteX49" fmla="*/ 15948 w 2971800"/>
                <a:gd name="connsiteY49" fmla="*/ 324293 h 622004"/>
                <a:gd name="connsiteX50" fmla="*/ 10632 w 2971800"/>
                <a:gd name="connsiteY50" fmla="*/ 308344 h 622004"/>
                <a:gd name="connsiteX51" fmla="*/ 0 w 2971800"/>
                <a:gd name="connsiteY51" fmla="*/ 292395 h 622004"/>
                <a:gd name="connsiteX52" fmla="*/ 5316 w 2971800"/>
                <a:gd name="connsiteY52" fmla="*/ 207335 h 622004"/>
                <a:gd name="connsiteX53" fmla="*/ 15948 w 2971800"/>
                <a:gd name="connsiteY53" fmla="*/ 138223 h 622004"/>
                <a:gd name="connsiteX54" fmla="*/ 26581 w 2971800"/>
                <a:gd name="connsiteY54" fmla="*/ 106325 h 622004"/>
                <a:gd name="connsiteX55" fmla="*/ 37213 w 2971800"/>
                <a:gd name="connsiteY55" fmla="*/ 90377 h 622004"/>
                <a:gd name="connsiteX56" fmla="*/ 47846 w 2971800"/>
                <a:gd name="connsiteY56" fmla="*/ 58479 h 622004"/>
                <a:gd name="connsiteX57" fmla="*/ 95693 w 2971800"/>
                <a:gd name="connsiteY57" fmla="*/ 37214 h 622004"/>
                <a:gd name="connsiteX58" fmla="*/ 111641 w 2971800"/>
                <a:gd name="connsiteY58" fmla="*/ 26581 h 62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971800" h="622004">
                  <a:moveTo>
                    <a:pt x="111641" y="26581"/>
                  </a:moveTo>
                  <a:cubicBezTo>
                    <a:pt x="120502" y="24809"/>
                    <a:pt x="129505" y="23643"/>
                    <a:pt x="138223" y="21265"/>
                  </a:cubicBezTo>
                  <a:cubicBezTo>
                    <a:pt x="149036" y="18316"/>
                    <a:pt x="158920" y="11032"/>
                    <a:pt x="170120" y="10632"/>
                  </a:cubicBezTo>
                  <a:lnTo>
                    <a:pt x="318976" y="5316"/>
                  </a:lnTo>
                  <a:cubicBezTo>
                    <a:pt x="756717" y="11152"/>
                    <a:pt x="777524" y="14505"/>
                    <a:pt x="1259958" y="5316"/>
                  </a:cubicBezTo>
                  <a:cubicBezTo>
                    <a:pt x="1265561" y="5209"/>
                    <a:pt x="1270591" y="1772"/>
                    <a:pt x="1275907" y="0"/>
                  </a:cubicBezTo>
                  <a:lnTo>
                    <a:pt x="1887279" y="5316"/>
                  </a:lnTo>
                  <a:cubicBezTo>
                    <a:pt x="1924531" y="5864"/>
                    <a:pt x="1961667" y="10206"/>
                    <a:pt x="1998920" y="10632"/>
                  </a:cubicBezTo>
                  <a:lnTo>
                    <a:pt x="2817627" y="15949"/>
                  </a:lnTo>
                  <a:lnTo>
                    <a:pt x="2865474" y="31898"/>
                  </a:lnTo>
                  <a:lnTo>
                    <a:pt x="2881423" y="37214"/>
                  </a:lnTo>
                  <a:cubicBezTo>
                    <a:pt x="2886739" y="38986"/>
                    <a:pt x="2891877" y="41431"/>
                    <a:pt x="2897372" y="42530"/>
                  </a:cubicBezTo>
                  <a:lnTo>
                    <a:pt x="2923953" y="47846"/>
                  </a:lnTo>
                  <a:cubicBezTo>
                    <a:pt x="2940803" y="73120"/>
                    <a:pt x="2932566" y="57733"/>
                    <a:pt x="2945218" y="95693"/>
                  </a:cubicBezTo>
                  <a:lnTo>
                    <a:pt x="2955851" y="127591"/>
                  </a:lnTo>
                  <a:cubicBezTo>
                    <a:pt x="2957623" y="132907"/>
                    <a:pt x="2959808" y="138103"/>
                    <a:pt x="2961167" y="143539"/>
                  </a:cubicBezTo>
                  <a:lnTo>
                    <a:pt x="2966483" y="164804"/>
                  </a:lnTo>
                  <a:cubicBezTo>
                    <a:pt x="2968255" y="180753"/>
                    <a:pt x="2971800" y="196604"/>
                    <a:pt x="2971800" y="212651"/>
                  </a:cubicBezTo>
                  <a:cubicBezTo>
                    <a:pt x="2971800" y="232224"/>
                    <a:pt x="2969070" y="251728"/>
                    <a:pt x="2966483" y="271130"/>
                  </a:cubicBezTo>
                  <a:cubicBezTo>
                    <a:pt x="2965517" y="278372"/>
                    <a:pt x="2962474" y="285206"/>
                    <a:pt x="2961167" y="292395"/>
                  </a:cubicBezTo>
                  <a:cubicBezTo>
                    <a:pt x="2958926" y="304723"/>
                    <a:pt x="2957235" y="317155"/>
                    <a:pt x="2955851" y="329609"/>
                  </a:cubicBezTo>
                  <a:cubicBezTo>
                    <a:pt x="2951929" y="364910"/>
                    <a:pt x="2952446" y="387457"/>
                    <a:pt x="2945218" y="419986"/>
                  </a:cubicBezTo>
                  <a:cubicBezTo>
                    <a:pt x="2944002" y="425456"/>
                    <a:pt x="2941441" y="430547"/>
                    <a:pt x="2939902" y="435935"/>
                  </a:cubicBezTo>
                  <a:cubicBezTo>
                    <a:pt x="2937895" y="442960"/>
                    <a:pt x="2935893" y="450011"/>
                    <a:pt x="2934586" y="457200"/>
                  </a:cubicBezTo>
                  <a:cubicBezTo>
                    <a:pt x="2930336" y="480571"/>
                    <a:pt x="2931740" y="507892"/>
                    <a:pt x="2913320" y="526311"/>
                  </a:cubicBezTo>
                  <a:cubicBezTo>
                    <a:pt x="2893152" y="546479"/>
                    <a:pt x="2883950" y="544954"/>
                    <a:pt x="2854841" y="552893"/>
                  </a:cubicBezTo>
                  <a:cubicBezTo>
                    <a:pt x="2847792" y="554815"/>
                    <a:pt x="2840601" y="556202"/>
                    <a:pt x="2833576" y="558209"/>
                  </a:cubicBezTo>
                  <a:cubicBezTo>
                    <a:pt x="2828188" y="559748"/>
                    <a:pt x="2823097" y="562309"/>
                    <a:pt x="2817627" y="563525"/>
                  </a:cubicBezTo>
                  <a:cubicBezTo>
                    <a:pt x="2807105" y="565863"/>
                    <a:pt x="2796252" y="566504"/>
                    <a:pt x="2785730" y="568842"/>
                  </a:cubicBezTo>
                  <a:cubicBezTo>
                    <a:pt x="2780260" y="570058"/>
                    <a:pt x="2775336" y="573417"/>
                    <a:pt x="2769781" y="574158"/>
                  </a:cubicBezTo>
                  <a:cubicBezTo>
                    <a:pt x="2748629" y="576978"/>
                    <a:pt x="2727251" y="577702"/>
                    <a:pt x="2705986" y="579474"/>
                  </a:cubicBezTo>
                  <a:cubicBezTo>
                    <a:pt x="2691809" y="583018"/>
                    <a:pt x="2677818" y="587414"/>
                    <a:pt x="2663455" y="590107"/>
                  </a:cubicBezTo>
                  <a:cubicBezTo>
                    <a:pt x="2605469" y="600979"/>
                    <a:pt x="2484847" y="599812"/>
                    <a:pt x="2456120" y="600739"/>
                  </a:cubicBezTo>
                  <a:cubicBezTo>
                    <a:pt x="2449032" y="602511"/>
                    <a:pt x="2442162" y="606056"/>
                    <a:pt x="2434855" y="606056"/>
                  </a:cubicBezTo>
                  <a:cubicBezTo>
                    <a:pt x="1174924" y="606056"/>
                    <a:pt x="2879700" y="591059"/>
                    <a:pt x="1515139" y="606056"/>
                  </a:cubicBezTo>
                  <a:cubicBezTo>
                    <a:pt x="1490330" y="607828"/>
                    <a:pt x="1465420" y="608521"/>
                    <a:pt x="1440711" y="611372"/>
                  </a:cubicBezTo>
                  <a:cubicBezTo>
                    <a:pt x="1419295" y="613843"/>
                    <a:pt x="1398473" y="621741"/>
                    <a:pt x="1376916" y="622004"/>
                  </a:cubicBezTo>
                  <a:lnTo>
                    <a:pt x="1004776" y="616688"/>
                  </a:lnTo>
                  <a:cubicBezTo>
                    <a:pt x="919226" y="595302"/>
                    <a:pt x="1005255" y="614996"/>
                    <a:pt x="919716" y="600739"/>
                  </a:cubicBezTo>
                  <a:cubicBezTo>
                    <a:pt x="901890" y="597768"/>
                    <a:pt x="884274" y="593651"/>
                    <a:pt x="866553" y="590107"/>
                  </a:cubicBezTo>
                  <a:cubicBezTo>
                    <a:pt x="857693" y="588335"/>
                    <a:pt x="849004" y="585049"/>
                    <a:pt x="839972" y="584791"/>
                  </a:cubicBezTo>
                  <a:lnTo>
                    <a:pt x="653902" y="579474"/>
                  </a:lnTo>
                  <a:cubicBezTo>
                    <a:pt x="641497" y="575930"/>
                    <a:pt x="629583" y="569221"/>
                    <a:pt x="616688" y="568842"/>
                  </a:cubicBezTo>
                  <a:cubicBezTo>
                    <a:pt x="448402" y="563892"/>
                    <a:pt x="279964" y="566960"/>
                    <a:pt x="111641" y="563525"/>
                  </a:cubicBezTo>
                  <a:cubicBezTo>
                    <a:pt x="100289" y="563293"/>
                    <a:pt x="88203" y="553216"/>
                    <a:pt x="79744" y="547577"/>
                  </a:cubicBezTo>
                  <a:cubicBezTo>
                    <a:pt x="72656" y="536944"/>
                    <a:pt x="67515" y="524715"/>
                    <a:pt x="58479" y="515679"/>
                  </a:cubicBezTo>
                  <a:cubicBezTo>
                    <a:pt x="38012" y="495212"/>
                    <a:pt x="46701" y="505986"/>
                    <a:pt x="31897" y="483781"/>
                  </a:cubicBezTo>
                  <a:lnTo>
                    <a:pt x="21265" y="451884"/>
                  </a:lnTo>
                  <a:lnTo>
                    <a:pt x="15948" y="435935"/>
                  </a:lnTo>
                  <a:cubicBezTo>
                    <a:pt x="27890" y="388175"/>
                    <a:pt x="24567" y="410476"/>
                    <a:pt x="15948" y="324293"/>
                  </a:cubicBezTo>
                  <a:cubicBezTo>
                    <a:pt x="15390" y="318717"/>
                    <a:pt x="13138" y="313356"/>
                    <a:pt x="10632" y="308344"/>
                  </a:cubicBezTo>
                  <a:cubicBezTo>
                    <a:pt x="7775" y="302629"/>
                    <a:pt x="3544" y="297711"/>
                    <a:pt x="0" y="292395"/>
                  </a:cubicBezTo>
                  <a:cubicBezTo>
                    <a:pt x="1772" y="264042"/>
                    <a:pt x="3051" y="235653"/>
                    <a:pt x="5316" y="207335"/>
                  </a:cubicBezTo>
                  <a:cubicBezTo>
                    <a:pt x="7630" y="178408"/>
                    <a:pt x="8474" y="163135"/>
                    <a:pt x="15948" y="138223"/>
                  </a:cubicBezTo>
                  <a:cubicBezTo>
                    <a:pt x="19169" y="127488"/>
                    <a:pt x="20364" y="115650"/>
                    <a:pt x="26581" y="106325"/>
                  </a:cubicBezTo>
                  <a:cubicBezTo>
                    <a:pt x="30125" y="101009"/>
                    <a:pt x="34618" y="96215"/>
                    <a:pt x="37213" y="90377"/>
                  </a:cubicBezTo>
                  <a:cubicBezTo>
                    <a:pt x="41765" y="80135"/>
                    <a:pt x="38521" y="64696"/>
                    <a:pt x="47846" y="58479"/>
                  </a:cubicBezTo>
                  <a:cubicBezTo>
                    <a:pt x="73121" y="41629"/>
                    <a:pt x="57733" y="49867"/>
                    <a:pt x="95693" y="37214"/>
                  </a:cubicBezTo>
                  <a:lnTo>
                    <a:pt x="111641" y="26581"/>
                  </a:lnTo>
                  <a:close/>
                </a:path>
              </a:pathLst>
            </a:custGeom>
            <a:noFill/>
            <a:ln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solidFill>
                  <a:prstClr val="white"/>
                </a:solidFill>
              </a:endParaRPr>
            </a:p>
          </p:txBody>
        </p:sp>
        <p:sp>
          <p:nvSpPr>
            <p:cNvPr id="22" name="Freihandform 21"/>
            <p:cNvSpPr/>
            <p:nvPr/>
          </p:nvSpPr>
          <p:spPr>
            <a:xfrm>
              <a:off x="5864527" y="1733634"/>
              <a:ext cx="2944094" cy="631936"/>
            </a:xfrm>
            <a:custGeom>
              <a:avLst/>
              <a:gdLst>
                <a:gd name="connsiteX0" fmla="*/ 42990 w 2982893"/>
                <a:gd name="connsiteY0" fmla="*/ 84303 h 615931"/>
                <a:gd name="connsiteX1" fmla="*/ 69572 w 2982893"/>
                <a:gd name="connsiteY1" fmla="*/ 68354 h 615931"/>
                <a:gd name="connsiteX2" fmla="*/ 85521 w 2982893"/>
                <a:gd name="connsiteY2" fmla="*/ 63038 h 615931"/>
                <a:gd name="connsiteX3" fmla="*/ 106786 w 2982893"/>
                <a:gd name="connsiteY3" fmla="*/ 52405 h 615931"/>
                <a:gd name="connsiteX4" fmla="*/ 122735 w 2982893"/>
                <a:gd name="connsiteY4" fmla="*/ 41773 h 615931"/>
                <a:gd name="connsiteX5" fmla="*/ 170581 w 2982893"/>
                <a:gd name="connsiteY5" fmla="*/ 25824 h 615931"/>
                <a:gd name="connsiteX6" fmla="*/ 186530 w 2982893"/>
                <a:gd name="connsiteY6" fmla="*/ 20508 h 615931"/>
                <a:gd name="connsiteX7" fmla="*/ 356651 w 2982893"/>
                <a:gd name="connsiteY7" fmla="*/ 31140 h 615931"/>
                <a:gd name="connsiteX8" fmla="*/ 393865 w 2982893"/>
                <a:gd name="connsiteY8" fmla="*/ 36456 h 615931"/>
                <a:gd name="connsiteX9" fmla="*/ 686260 w 2982893"/>
                <a:gd name="connsiteY9" fmla="*/ 36456 h 615931"/>
                <a:gd name="connsiteX10" fmla="*/ 1271051 w 2982893"/>
                <a:gd name="connsiteY10" fmla="*/ 25824 h 615931"/>
                <a:gd name="connsiteX11" fmla="*/ 2126972 w 2982893"/>
                <a:gd name="connsiteY11" fmla="*/ 25824 h 615931"/>
                <a:gd name="connsiteX12" fmla="*/ 2169502 w 2982893"/>
                <a:gd name="connsiteY12" fmla="*/ 36456 h 615931"/>
                <a:gd name="connsiteX13" fmla="*/ 2243930 w 2982893"/>
                <a:gd name="connsiteY13" fmla="*/ 41773 h 615931"/>
                <a:gd name="connsiteX14" fmla="*/ 2265195 w 2982893"/>
                <a:gd name="connsiteY14" fmla="*/ 47089 h 615931"/>
                <a:gd name="connsiteX15" fmla="*/ 2281144 w 2982893"/>
                <a:gd name="connsiteY15" fmla="*/ 52405 h 615931"/>
                <a:gd name="connsiteX16" fmla="*/ 2323674 w 2982893"/>
                <a:gd name="connsiteY16" fmla="*/ 57722 h 615931"/>
                <a:gd name="connsiteX17" fmla="*/ 2531009 w 2982893"/>
                <a:gd name="connsiteY17" fmla="*/ 57722 h 615931"/>
                <a:gd name="connsiteX18" fmla="*/ 2658600 w 2982893"/>
                <a:gd name="connsiteY18" fmla="*/ 47089 h 615931"/>
                <a:gd name="connsiteX19" fmla="*/ 2770242 w 2982893"/>
                <a:gd name="connsiteY19" fmla="*/ 36456 h 615931"/>
                <a:gd name="connsiteX20" fmla="*/ 2849986 w 2982893"/>
                <a:gd name="connsiteY20" fmla="*/ 47089 h 615931"/>
                <a:gd name="connsiteX21" fmla="*/ 2865935 w 2982893"/>
                <a:gd name="connsiteY21" fmla="*/ 52405 h 615931"/>
                <a:gd name="connsiteX22" fmla="*/ 2903149 w 2982893"/>
                <a:gd name="connsiteY22" fmla="*/ 89619 h 615931"/>
                <a:gd name="connsiteX23" fmla="*/ 2919097 w 2982893"/>
                <a:gd name="connsiteY23" fmla="*/ 100252 h 615931"/>
                <a:gd name="connsiteX24" fmla="*/ 2935046 w 2982893"/>
                <a:gd name="connsiteY24" fmla="*/ 132150 h 615931"/>
                <a:gd name="connsiteX25" fmla="*/ 2945679 w 2982893"/>
                <a:gd name="connsiteY25" fmla="*/ 148098 h 615931"/>
                <a:gd name="connsiteX26" fmla="*/ 2956311 w 2982893"/>
                <a:gd name="connsiteY26" fmla="*/ 195945 h 615931"/>
                <a:gd name="connsiteX27" fmla="*/ 2982893 w 2982893"/>
                <a:gd name="connsiteY27" fmla="*/ 254424 h 615931"/>
                <a:gd name="connsiteX28" fmla="*/ 2977577 w 2982893"/>
                <a:gd name="connsiteY28" fmla="*/ 360750 h 615931"/>
                <a:gd name="connsiteX29" fmla="*/ 2972260 w 2982893"/>
                <a:gd name="connsiteY29" fmla="*/ 376698 h 615931"/>
                <a:gd name="connsiteX30" fmla="*/ 2966944 w 2982893"/>
                <a:gd name="connsiteY30" fmla="*/ 408596 h 615931"/>
                <a:gd name="connsiteX31" fmla="*/ 2961628 w 2982893"/>
                <a:gd name="connsiteY31" fmla="*/ 483024 h 615931"/>
                <a:gd name="connsiteX32" fmla="*/ 2950995 w 2982893"/>
                <a:gd name="connsiteY32" fmla="*/ 498973 h 615931"/>
                <a:gd name="connsiteX33" fmla="*/ 2935046 w 2982893"/>
                <a:gd name="connsiteY33" fmla="*/ 530870 h 615931"/>
                <a:gd name="connsiteX34" fmla="*/ 2913781 w 2982893"/>
                <a:gd name="connsiteY34" fmla="*/ 552136 h 615931"/>
                <a:gd name="connsiteX35" fmla="*/ 2812772 w 2982893"/>
                <a:gd name="connsiteY35" fmla="*/ 578717 h 615931"/>
                <a:gd name="connsiteX36" fmla="*/ 2764925 w 2982893"/>
                <a:gd name="connsiteY36" fmla="*/ 589350 h 615931"/>
                <a:gd name="connsiteX37" fmla="*/ 2690497 w 2982893"/>
                <a:gd name="connsiteY37" fmla="*/ 584033 h 615931"/>
                <a:gd name="connsiteX38" fmla="*/ 2414051 w 2982893"/>
                <a:gd name="connsiteY38" fmla="*/ 589350 h 615931"/>
                <a:gd name="connsiteX39" fmla="*/ 2249246 w 2982893"/>
                <a:gd name="connsiteY39" fmla="*/ 594666 h 615931"/>
                <a:gd name="connsiteX40" fmla="*/ 2004697 w 2982893"/>
                <a:gd name="connsiteY40" fmla="*/ 599982 h 615931"/>
                <a:gd name="connsiteX41" fmla="*/ 1930270 w 2982893"/>
                <a:gd name="connsiteY41" fmla="*/ 605298 h 615931"/>
                <a:gd name="connsiteX42" fmla="*/ 1850525 w 2982893"/>
                <a:gd name="connsiteY42" fmla="*/ 615931 h 615931"/>
                <a:gd name="connsiteX43" fmla="*/ 1659139 w 2982893"/>
                <a:gd name="connsiteY43" fmla="*/ 610615 h 615931"/>
                <a:gd name="connsiteX44" fmla="*/ 1616609 w 2982893"/>
                <a:gd name="connsiteY44" fmla="*/ 605298 h 615931"/>
                <a:gd name="connsiteX45" fmla="*/ 1494335 w 2982893"/>
                <a:gd name="connsiteY45" fmla="*/ 594666 h 615931"/>
                <a:gd name="connsiteX46" fmla="*/ 1350795 w 2982893"/>
                <a:gd name="connsiteY46" fmla="*/ 589350 h 615931"/>
                <a:gd name="connsiteX47" fmla="*/ 1287000 w 2982893"/>
                <a:gd name="connsiteY47" fmla="*/ 584033 h 615931"/>
                <a:gd name="connsiteX48" fmla="*/ 1265735 w 2982893"/>
                <a:gd name="connsiteY48" fmla="*/ 578717 h 615931"/>
                <a:gd name="connsiteX49" fmla="*/ 750056 w 2982893"/>
                <a:gd name="connsiteY49" fmla="*/ 584033 h 615931"/>
                <a:gd name="connsiteX50" fmla="*/ 473609 w 2982893"/>
                <a:gd name="connsiteY50" fmla="*/ 594666 h 615931"/>
                <a:gd name="connsiteX51" fmla="*/ 319437 w 2982893"/>
                <a:gd name="connsiteY51" fmla="*/ 589350 h 615931"/>
                <a:gd name="connsiteX52" fmla="*/ 276907 w 2982893"/>
                <a:gd name="connsiteY52" fmla="*/ 578717 h 615931"/>
                <a:gd name="connsiteX53" fmla="*/ 260958 w 2982893"/>
                <a:gd name="connsiteY53" fmla="*/ 573401 h 615931"/>
                <a:gd name="connsiteX54" fmla="*/ 186530 w 2982893"/>
                <a:gd name="connsiteY54" fmla="*/ 568084 h 615931"/>
                <a:gd name="connsiteX55" fmla="*/ 170581 w 2982893"/>
                <a:gd name="connsiteY55" fmla="*/ 557452 h 615931"/>
                <a:gd name="connsiteX56" fmla="*/ 74888 w 2982893"/>
                <a:gd name="connsiteY56" fmla="*/ 546819 h 615931"/>
                <a:gd name="connsiteX57" fmla="*/ 42990 w 2982893"/>
                <a:gd name="connsiteY57" fmla="*/ 520238 h 615931"/>
                <a:gd name="connsiteX58" fmla="*/ 37674 w 2982893"/>
                <a:gd name="connsiteY58" fmla="*/ 504289 h 615931"/>
                <a:gd name="connsiteX59" fmla="*/ 21725 w 2982893"/>
                <a:gd name="connsiteY59" fmla="*/ 461759 h 615931"/>
                <a:gd name="connsiteX60" fmla="*/ 16409 w 2982893"/>
                <a:gd name="connsiteY60" fmla="*/ 413912 h 615931"/>
                <a:gd name="connsiteX61" fmla="*/ 5777 w 2982893"/>
                <a:gd name="connsiteY61" fmla="*/ 382015 h 615931"/>
                <a:gd name="connsiteX62" fmla="*/ 460 w 2982893"/>
                <a:gd name="connsiteY62" fmla="*/ 275689 h 615931"/>
                <a:gd name="connsiteX63" fmla="*/ 16409 w 2982893"/>
                <a:gd name="connsiteY63" fmla="*/ 132150 h 615931"/>
                <a:gd name="connsiteX64" fmla="*/ 27042 w 2982893"/>
                <a:gd name="connsiteY64" fmla="*/ 116201 h 615931"/>
                <a:gd name="connsiteX65" fmla="*/ 42990 w 2982893"/>
                <a:gd name="connsiteY65" fmla="*/ 84303 h 615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2982893" h="615931">
                  <a:moveTo>
                    <a:pt x="42990" y="84303"/>
                  </a:moveTo>
                  <a:cubicBezTo>
                    <a:pt x="50078" y="76328"/>
                    <a:pt x="60330" y="72975"/>
                    <a:pt x="69572" y="68354"/>
                  </a:cubicBezTo>
                  <a:cubicBezTo>
                    <a:pt x="74584" y="65848"/>
                    <a:pt x="80370" y="65245"/>
                    <a:pt x="85521" y="63038"/>
                  </a:cubicBezTo>
                  <a:cubicBezTo>
                    <a:pt x="92805" y="59916"/>
                    <a:pt x="99905" y="56337"/>
                    <a:pt x="106786" y="52405"/>
                  </a:cubicBezTo>
                  <a:cubicBezTo>
                    <a:pt x="112333" y="49235"/>
                    <a:pt x="116896" y="44368"/>
                    <a:pt x="122735" y="41773"/>
                  </a:cubicBezTo>
                  <a:cubicBezTo>
                    <a:pt x="122749" y="41767"/>
                    <a:pt x="162600" y="28484"/>
                    <a:pt x="170581" y="25824"/>
                  </a:cubicBezTo>
                  <a:lnTo>
                    <a:pt x="186530" y="20508"/>
                  </a:lnTo>
                  <a:lnTo>
                    <a:pt x="356651" y="31140"/>
                  </a:lnTo>
                  <a:cubicBezTo>
                    <a:pt x="369130" y="32274"/>
                    <a:pt x="381460" y="34684"/>
                    <a:pt x="393865" y="36456"/>
                  </a:cubicBezTo>
                  <a:cubicBezTo>
                    <a:pt x="497339" y="70952"/>
                    <a:pt x="402730" y="41387"/>
                    <a:pt x="686260" y="36456"/>
                  </a:cubicBezTo>
                  <a:cubicBezTo>
                    <a:pt x="1268162" y="26336"/>
                    <a:pt x="787433" y="36113"/>
                    <a:pt x="1271051" y="25824"/>
                  </a:cubicBezTo>
                  <a:cubicBezTo>
                    <a:pt x="1571776" y="-24294"/>
                    <a:pt x="1346088" y="11453"/>
                    <a:pt x="2126972" y="25824"/>
                  </a:cubicBezTo>
                  <a:cubicBezTo>
                    <a:pt x="2141582" y="26093"/>
                    <a:pt x="2155023" y="34482"/>
                    <a:pt x="2169502" y="36456"/>
                  </a:cubicBezTo>
                  <a:cubicBezTo>
                    <a:pt x="2194146" y="39817"/>
                    <a:pt x="2219121" y="40001"/>
                    <a:pt x="2243930" y="41773"/>
                  </a:cubicBezTo>
                  <a:cubicBezTo>
                    <a:pt x="2251018" y="43545"/>
                    <a:pt x="2258170" y="45082"/>
                    <a:pt x="2265195" y="47089"/>
                  </a:cubicBezTo>
                  <a:cubicBezTo>
                    <a:pt x="2270583" y="48628"/>
                    <a:pt x="2275631" y="51403"/>
                    <a:pt x="2281144" y="52405"/>
                  </a:cubicBezTo>
                  <a:cubicBezTo>
                    <a:pt x="2295201" y="54961"/>
                    <a:pt x="2309497" y="55950"/>
                    <a:pt x="2323674" y="57722"/>
                  </a:cubicBezTo>
                  <a:cubicBezTo>
                    <a:pt x="2399565" y="83018"/>
                    <a:pt x="2340888" y="65482"/>
                    <a:pt x="2531009" y="57722"/>
                  </a:cubicBezTo>
                  <a:cubicBezTo>
                    <a:pt x="2555731" y="56713"/>
                    <a:pt x="2631247" y="49576"/>
                    <a:pt x="2658600" y="47089"/>
                  </a:cubicBezTo>
                  <a:cubicBezTo>
                    <a:pt x="2701895" y="32658"/>
                    <a:pt x="2685838" y="36456"/>
                    <a:pt x="2770242" y="36456"/>
                  </a:cubicBezTo>
                  <a:cubicBezTo>
                    <a:pt x="2790167" y="36456"/>
                    <a:pt x="2827367" y="41435"/>
                    <a:pt x="2849986" y="47089"/>
                  </a:cubicBezTo>
                  <a:cubicBezTo>
                    <a:pt x="2855423" y="48448"/>
                    <a:pt x="2860619" y="50633"/>
                    <a:pt x="2865935" y="52405"/>
                  </a:cubicBezTo>
                  <a:cubicBezTo>
                    <a:pt x="2875292" y="80478"/>
                    <a:pt x="2866588" y="65244"/>
                    <a:pt x="2903149" y="89619"/>
                  </a:cubicBezTo>
                  <a:lnTo>
                    <a:pt x="2919097" y="100252"/>
                  </a:lnTo>
                  <a:cubicBezTo>
                    <a:pt x="2949573" y="145965"/>
                    <a:pt x="2913033" y="88125"/>
                    <a:pt x="2935046" y="132150"/>
                  </a:cubicBezTo>
                  <a:cubicBezTo>
                    <a:pt x="2937903" y="137865"/>
                    <a:pt x="2942135" y="142782"/>
                    <a:pt x="2945679" y="148098"/>
                  </a:cubicBezTo>
                  <a:cubicBezTo>
                    <a:pt x="2946714" y="153274"/>
                    <a:pt x="2953423" y="189015"/>
                    <a:pt x="2956311" y="195945"/>
                  </a:cubicBezTo>
                  <a:cubicBezTo>
                    <a:pt x="2995926" y="291017"/>
                    <a:pt x="2966964" y="206634"/>
                    <a:pt x="2982893" y="254424"/>
                  </a:cubicBezTo>
                  <a:cubicBezTo>
                    <a:pt x="2981121" y="289866"/>
                    <a:pt x="2980651" y="325397"/>
                    <a:pt x="2977577" y="360750"/>
                  </a:cubicBezTo>
                  <a:cubicBezTo>
                    <a:pt x="2977092" y="366333"/>
                    <a:pt x="2973476" y="371228"/>
                    <a:pt x="2972260" y="376698"/>
                  </a:cubicBezTo>
                  <a:cubicBezTo>
                    <a:pt x="2969922" y="387221"/>
                    <a:pt x="2968716" y="397963"/>
                    <a:pt x="2966944" y="408596"/>
                  </a:cubicBezTo>
                  <a:cubicBezTo>
                    <a:pt x="2965172" y="433405"/>
                    <a:pt x="2965951" y="458530"/>
                    <a:pt x="2961628" y="483024"/>
                  </a:cubicBezTo>
                  <a:cubicBezTo>
                    <a:pt x="2960518" y="489316"/>
                    <a:pt x="2953852" y="493258"/>
                    <a:pt x="2950995" y="498973"/>
                  </a:cubicBezTo>
                  <a:cubicBezTo>
                    <a:pt x="2928987" y="542988"/>
                    <a:pt x="2965515" y="485171"/>
                    <a:pt x="2935046" y="530870"/>
                  </a:cubicBezTo>
                  <a:cubicBezTo>
                    <a:pt x="2926025" y="557934"/>
                    <a:pt x="2936979" y="539248"/>
                    <a:pt x="2913781" y="552136"/>
                  </a:cubicBezTo>
                  <a:cubicBezTo>
                    <a:pt x="2850793" y="587130"/>
                    <a:pt x="2916080" y="570771"/>
                    <a:pt x="2812772" y="578717"/>
                  </a:cubicBezTo>
                  <a:cubicBezTo>
                    <a:pt x="2796327" y="584198"/>
                    <a:pt x="2783634" y="589350"/>
                    <a:pt x="2764925" y="589350"/>
                  </a:cubicBezTo>
                  <a:cubicBezTo>
                    <a:pt x="2740052" y="589350"/>
                    <a:pt x="2715306" y="585805"/>
                    <a:pt x="2690497" y="584033"/>
                  </a:cubicBezTo>
                  <a:lnTo>
                    <a:pt x="2414051" y="589350"/>
                  </a:lnTo>
                  <a:lnTo>
                    <a:pt x="2249246" y="594666"/>
                  </a:lnTo>
                  <a:lnTo>
                    <a:pt x="2004697" y="599982"/>
                  </a:lnTo>
                  <a:lnTo>
                    <a:pt x="1930270" y="605298"/>
                  </a:lnTo>
                  <a:cubicBezTo>
                    <a:pt x="1868737" y="610221"/>
                    <a:pt x="1889203" y="606262"/>
                    <a:pt x="1850525" y="615931"/>
                  </a:cubicBezTo>
                  <a:lnTo>
                    <a:pt x="1659139" y="610615"/>
                  </a:lnTo>
                  <a:cubicBezTo>
                    <a:pt x="1644867" y="609966"/>
                    <a:pt x="1630830" y="606674"/>
                    <a:pt x="1616609" y="605298"/>
                  </a:cubicBezTo>
                  <a:cubicBezTo>
                    <a:pt x="1575887" y="601357"/>
                    <a:pt x="1535219" y="596180"/>
                    <a:pt x="1494335" y="594666"/>
                  </a:cubicBezTo>
                  <a:lnTo>
                    <a:pt x="1350795" y="589350"/>
                  </a:lnTo>
                  <a:cubicBezTo>
                    <a:pt x="1329530" y="587578"/>
                    <a:pt x="1308174" y="586680"/>
                    <a:pt x="1287000" y="584033"/>
                  </a:cubicBezTo>
                  <a:cubicBezTo>
                    <a:pt x="1279750" y="583127"/>
                    <a:pt x="1273041" y="578717"/>
                    <a:pt x="1265735" y="578717"/>
                  </a:cubicBezTo>
                  <a:cubicBezTo>
                    <a:pt x="1093833" y="578717"/>
                    <a:pt x="921949" y="582261"/>
                    <a:pt x="750056" y="584033"/>
                  </a:cubicBezTo>
                  <a:cubicBezTo>
                    <a:pt x="644772" y="605092"/>
                    <a:pt x="704970" y="594666"/>
                    <a:pt x="473609" y="594666"/>
                  </a:cubicBezTo>
                  <a:cubicBezTo>
                    <a:pt x="422188" y="594666"/>
                    <a:pt x="370828" y="591122"/>
                    <a:pt x="319437" y="589350"/>
                  </a:cubicBezTo>
                  <a:cubicBezTo>
                    <a:pt x="305260" y="585806"/>
                    <a:pt x="291005" y="582562"/>
                    <a:pt x="276907" y="578717"/>
                  </a:cubicBezTo>
                  <a:cubicBezTo>
                    <a:pt x="271501" y="577243"/>
                    <a:pt x="266523" y="574056"/>
                    <a:pt x="260958" y="573401"/>
                  </a:cubicBezTo>
                  <a:cubicBezTo>
                    <a:pt x="236256" y="570495"/>
                    <a:pt x="211339" y="569856"/>
                    <a:pt x="186530" y="568084"/>
                  </a:cubicBezTo>
                  <a:cubicBezTo>
                    <a:pt x="181214" y="564540"/>
                    <a:pt x="176564" y="559695"/>
                    <a:pt x="170581" y="557452"/>
                  </a:cubicBezTo>
                  <a:cubicBezTo>
                    <a:pt x="150252" y="549829"/>
                    <a:pt x="79088" y="547142"/>
                    <a:pt x="74888" y="546819"/>
                  </a:cubicBezTo>
                  <a:cubicBezTo>
                    <a:pt x="63119" y="538973"/>
                    <a:pt x="51177" y="532519"/>
                    <a:pt x="42990" y="520238"/>
                  </a:cubicBezTo>
                  <a:cubicBezTo>
                    <a:pt x="39882" y="515575"/>
                    <a:pt x="39642" y="509536"/>
                    <a:pt x="37674" y="504289"/>
                  </a:cubicBezTo>
                  <a:cubicBezTo>
                    <a:pt x="18593" y="453405"/>
                    <a:pt x="33799" y="497977"/>
                    <a:pt x="21725" y="461759"/>
                  </a:cubicBezTo>
                  <a:cubicBezTo>
                    <a:pt x="19953" y="445810"/>
                    <a:pt x="19556" y="429648"/>
                    <a:pt x="16409" y="413912"/>
                  </a:cubicBezTo>
                  <a:cubicBezTo>
                    <a:pt x="14211" y="402922"/>
                    <a:pt x="5777" y="382015"/>
                    <a:pt x="5777" y="382015"/>
                  </a:cubicBezTo>
                  <a:cubicBezTo>
                    <a:pt x="4005" y="346573"/>
                    <a:pt x="460" y="311175"/>
                    <a:pt x="460" y="275689"/>
                  </a:cubicBezTo>
                  <a:cubicBezTo>
                    <a:pt x="460" y="273398"/>
                    <a:pt x="-4244" y="163129"/>
                    <a:pt x="16409" y="132150"/>
                  </a:cubicBezTo>
                  <a:lnTo>
                    <a:pt x="27042" y="116201"/>
                  </a:lnTo>
                  <a:cubicBezTo>
                    <a:pt x="33611" y="96493"/>
                    <a:pt x="35902" y="92278"/>
                    <a:pt x="42990" y="84303"/>
                  </a:cubicBezTo>
                  <a:close/>
                </a:path>
              </a:pathLst>
            </a:custGeom>
            <a:noFill/>
            <a:ln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616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Inhaltsplatzhalter 1"/>
          <p:cNvSpPr>
            <a:spLocks noGrp="1"/>
          </p:cNvSpPr>
          <p:nvPr>
            <p:ph idx="1"/>
          </p:nvPr>
        </p:nvSpPr>
        <p:spPr>
          <a:xfrm>
            <a:off x="477838" y="1262336"/>
            <a:ext cx="8218487" cy="79851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Rissanalyse</a:t>
            </a:r>
            <a:endParaRPr lang="en-US" altLang="de-DE" sz="2400" dirty="0" smtClean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Miriam Rauer</a:t>
            </a:r>
          </a:p>
        </p:txBody>
      </p:sp>
      <p:sp>
        <p:nvSpPr>
          <p:cNvPr id="50180" name="Fußzeilenplatzhalt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AD1B94-E5A9-4B1E-9AF1-7F676589CCBB}" type="slidenum">
              <a:rPr lang="de-DE" altLang="de-DE" sz="1000" smtClean="0">
                <a:solidFill>
                  <a:prstClr val="black"/>
                </a:solidFill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de-DE" altLang="de-DE" sz="1000" smtClean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Labor für Aufbau- und Verbindungstechnik</a:t>
            </a:r>
          </a:p>
        </p:txBody>
      </p:sp>
      <p:sp>
        <p:nvSpPr>
          <p:cNvPr id="50182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3200" dirty="0"/>
              <a:t>Charakterisierung der Lötverbindungen</a:t>
            </a:r>
            <a:endParaRPr lang="de-DE" altLang="de-DE" sz="3200" dirty="0" smtClean="0"/>
          </a:p>
        </p:txBody>
      </p:sp>
      <p:pic>
        <p:nvPicPr>
          <p:cNvPr id="4" name="6mV #3 10 RF 3se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40825" y="1772816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2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507413" cy="654050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2400" dirty="0" err="1" smtClean="0"/>
              <a:t>Metallographie</a:t>
            </a:r>
            <a:r>
              <a:rPr lang="en-US" altLang="de-DE" sz="2400" dirty="0" smtClean="0"/>
              <a:t>, </a:t>
            </a:r>
            <a:r>
              <a:rPr lang="en-US" altLang="de-DE" sz="2400" dirty="0" err="1" smtClean="0"/>
              <a:t>Rasterelektronenmikroskopie</a:t>
            </a:r>
            <a:r>
              <a:rPr lang="en-US" altLang="de-DE" sz="2400" dirty="0" smtClean="0"/>
              <a:t> (REM)</a:t>
            </a:r>
          </a:p>
        </p:txBody>
      </p:sp>
      <p:sp>
        <p:nvSpPr>
          <p:cNvPr id="48134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3200" dirty="0"/>
              <a:t>Charakterisierung der Lötverbindungen</a:t>
            </a:r>
            <a:endParaRPr lang="de-DE" altLang="de-DE" sz="3200" dirty="0" smtClean="0"/>
          </a:p>
        </p:txBody>
      </p:sp>
      <p:grpSp>
        <p:nvGrpSpPr>
          <p:cNvPr id="48135" name="Gruppieren 90"/>
          <p:cNvGrpSpPr>
            <a:grpSpLocks/>
          </p:cNvGrpSpPr>
          <p:nvPr/>
        </p:nvGrpSpPr>
        <p:grpSpPr bwMode="auto">
          <a:xfrm>
            <a:off x="679450" y="1776413"/>
            <a:ext cx="6342063" cy="2286000"/>
            <a:chOff x="278681" y="1595551"/>
            <a:chExt cx="7816831" cy="2702637"/>
          </a:xfrm>
        </p:grpSpPr>
        <p:pic>
          <p:nvPicPr>
            <p:cNvPr id="48149" name="Grafik 8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681" y="1595551"/>
              <a:ext cx="7795524" cy="2652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150" name="Grafik 8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4081" y="3004811"/>
              <a:ext cx="2247900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" name="Rechteck 89"/>
            <p:cNvSpPr/>
            <p:nvPr/>
          </p:nvSpPr>
          <p:spPr>
            <a:xfrm>
              <a:off x="278681" y="3496780"/>
              <a:ext cx="7816831" cy="8014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/>
            </a:p>
          </p:txBody>
        </p:sp>
      </p:grpSp>
      <p:grpSp>
        <p:nvGrpSpPr>
          <p:cNvPr id="48136" name="Gruppieren 82"/>
          <p:cNvGrpSpPr>
            <a:grpSpLocks/>
          </p:cNvGrpSpPr>
          <p:nvPr/>
        </p:nvGrpSpPr>
        <p:grpSpPr bwMode="auto">
          <a:xfrm>
            <a:off x="679450" y="3440113"/>
            <a:ext cx="6319838" cy="1593850"/>
            <a:chOff x="-1410494" y="1926190"/>
            <a:chExt cx="11953875" cy="2988710"/>
          </a:xfrm>
        </p:grpSpPr>
        <p:pic>
          <p:nvPicPr>
            <p:cNvPr id="48147" name="Grafik 8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0494" y="1926190"/>
              <a:ext cx="11953875" cy="297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148" name="Grafik 7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2400" y="4381500"/>
              <a:ext cx="2743200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" name="Grafik 9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2052638"/>
            <a:ext cx="5903912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6"/>
          <p:cNvSpPr/>
          <p:nvPr/>
        </p:nvSpPr>
        <p:spPr>
          <a:xfrm>
            <a:off x="3273425" y="3629025"/>
            <a:ext cx="2738438" cy="895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grpSp>
        <p:nvGrpSpPr>
          <p:cNvPr id="48139" name="Gruppieren 3"/>
          <p:cNvGrpSpPr>
            <a:grpSpLocks/>
          </p:cNvGrpSpPr>
          <p:nvPr/>
        </p:nvGrpSpPr>
        <p:grpSpPr bwMode="auto">
          <a:xfrm>
            <a:off x="711200" y="4748213"/>
            <a:ext cx="4800600" cy="1728787"/>
            <a:chOff x="711024" y="4748213"/>
            <a:chExt cx="4800776" cy="1728787"/>
          </a:xfrm>
        </p:grpSpPr>
        <p:grpSp>
          <p:nvGrpSpPr>
            <p:cNvPr id="48143" name="Gruppieren 74"/>
            <p:cNvGrpSpPr>
              <a:grpSpLocks/>
            </p:cNvGrpSpPr>
            <p:nvPr/>
          </p:nvGrpSpPr>
          <p:grpSpPr bwMode="auto">
            <a:xfrm>
              <a:off x="715963" y="4748213"/>
              <a:ext cx="4795837" cy="1728787"/>
              <a:chOff x="-252536" y="1622279"/>
              <a:chExt cx="10946546" cy="4171951"/>
            </a:xfrm>
          </p:grpSpPr>
          <p:pic>
            <p:nvPicPr>
              <p:cNvPr id="48145" name="Grafik 7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36160" y="5270355"/>
                <a:ext cx="5657850" cy="52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146" name="Grafik 72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52536" y="1622279"/>
                <a:ext cx="10915650" cy="3648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" name="Rechteck 1"/>
            <p:cNvSpPr/>
            <p:nvPr/>
          </p:nvSpPr>
          <p:spPr>
            <a:xfrm>
              <a:off x="711024" y="4748213"/>
              <a:ext cx="4786488" cy="172878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/>
            </a:p>
          </p:txBody>
        </p:sp>
      </p:grpSp>
      <p:sp>
        <p:nvSpPr>
          <p:cNvPr id="48140" name="Textfeld 6"/>
          <p:cNvSpPr txBox="1">
            <a:spLocks noChangeArrowheads="1"/>
          </p:cNvSpPr>
          <p:nvPr/>
        </p:nvSpPr>
        <p:spPr bwMode="auto">
          <a:xfrm>
            <a:off x="7053263" y="2333625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400" dirty="0">
                <a:latin typeface="Tahoma" panose="020B0604030504040204" pitchFamily="34" charset="0"/>
                <a:cs typeface="Tahoma" panose="020B0604030504040204" pitchFamily="34" charset="0"/>
              </a:rPr>
              <a:t>Computertomographie</a:t>
            </a:r>
          </a:p>
        </p:txBody>
      </p:sp>
      <p:sp>
        <p:nvSpPr>
          <p:cNvPr id="22" name="Textfeld 6"/>
          <p:cNvSpPr txBox="1">
            <a:spLocks noChangeArrowheads="1"/>
          </p:cNvSpPr>
          <p:nvPr/>
        </p:nvSpPr>
        <p:spPr bwMode="auto">
          <a:xfrm>
            <a:off x="6008688" y="5595938"/>
            <a:ext cx="30114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400">
                <a:latin typeface="Tahoma" panose="020B0604030504040204" pitchFamily="34" charset="0"/>
                <a:cs typeface="Tahoma" panose="020B0604030504040204" pitchFamily="34" charset="0"/>
              </a:rPr>
              <a:t>Rasterelektronenmikroskopie (REM)</a:t>
            </a:r>
          </a:p>
        </p:txBody>
      </p:sp>
      <p:sp>
        <p:nvSpPr>
          <p:cNvPr id="48142" name="Textfeld 6"/>
          <p:cNvSpPr txBox="1">
            <a:spLocks noChangeArrowheads="1"/>
          </p:cNvSpPr>
          <p:nvPr/>
        </p:nvSpPr>
        <p:spPr bwMode="auto">
          <a:xfrm>
            <a:off x="7416800" y="3956050"/>
            <a:ext cx="1343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400">
                <a:latin typeface="Tahoma" panose="020B0604030504040204" pitchFamily="34" charset="0"/>
                <a:cs typeface="Tahoma" panose="020B0604030504040204" pitchFamily="34" charset="0"/>
              </a:rPr>
              <a:t>Metallographie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2400" dirty="0" err="1" smtClean="0"/>
              <a:t>Testkonditionen</a:t>
            </a:r>
            <a:endParaRPr lang="en-US" altLang="de-DE" sz="2400" dirty="0" smtClean="0"/>
          </a:p>
        </p:txBody>
      </p:sp>
      <p:sp>
        <p:nvSpPr>
          <p:cNvPr id="50182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 smtClean="0"/>
              <a:t>Aktiver</a:t>
            </a:r>
            <a:r>
              <a:rPr lang="en-US" altLang="de-DE" sz="3200" dirty="0" smtClean="0"/>
              <a:t> </a:t>
            </a:r>
            <a:r>
              <a:rPr lang="en-US" altLang="de-DE" sz="3200" dirty="0" err="1" smtClean="0"/>
              <a:t>Lastwechseltest</a:t>
            </a:r>
            <a:endParaRPr lang="de-DE" altLang="de-DE" sz="3200" dirty="0" smtClean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042786"/>
              </p:ext>
            </p:extLst>
          </p:nvPr>
        </p:nvGraphicFramePr>
        <p:xfrm>
          <a:off x="514350" y="1843088"/>
          <a:ext cx="8305800" cy="1828800"/>
        </p:xfrm>
        <a:graphic>
          <a:graphicData uri="http://schemas.openxmlformats.org/drawingml/2006/table">
            <a:tbl>
              <a:tblPr/>
              <a:tblGrid>
                <a:gridCol w="3636822"/>
                <a:gridCol w="1439806"/>
                <a:gridCol w="1069016"/>
                <a:gridCol w="1080078"/>
                <a:gridCol w="1080078"/>
              </a:tblGrid>
              <a:tr h="9144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Aktiver</a:t>
                      </a:r>
                      <a:r>
                        <a:rPr kumimoji="0" lang="en-US" alt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Lastwechseltest</a:t>
                      </a:r>
                      <a:endParaRPr kumimoji="0" lang="en-US" alt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6" marR="91436" marT="45703" marB="45703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Temperatur-bereich</a:t>
                      </a:r>
                      <a:r>
                        <a:rPr kumimoji="0" lang="en-US" alt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kumimoji="0" lang="en-US" alt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kumimoji="0" lang="en-US" altLang="de-DE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T</a:t>
                      </a:r>
                      <a:r>
                        <a:rPr kumimoji="0" lang="en-US" alt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/ °C</a:t>
                      </a:r>
                    </a:p>
                  </a:txBody>
                  <a:tcPr marL="91436" marR="91436" marT="45721" marB="4572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de-DE" sz="1800" b="0" i="0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Tahoma" panose="020B0604030504040204" pitchFamily="34" charset="0"/>
                        </a:rPr>
                        <a:t>Leistung</a:t>
                      </a:r>
                      <a:r>
                        <a:rPr kumimoji="0" lang="en-US" altLang="de-DE" sz="1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Tahoma" panose="020B0604030504040204" pitchFamily="34" charset="0"/>
                        </a:rPr>
                        <a:t/>
                      </a:r>
                      <a:br>
                        <a:rPr kumimoji="0" lang="en-US" altLang="de-DE" sz="1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Tahoma" panose="020B0604030504040204" pitchFamily="34" charset="0"/>
                        </a:rPr>
                      </a:br>
                      <a:r>
                        <a:rPr kumimoji="0" lang="en-US" altLang="de-DE" sz="1800" b="0" i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Tahoma" panose="020B0604030504040204" pitchFamily="34" charset="0"/>
                        </a:rPr>
                        <a:t>t</a:t>
                      </a:r>
                      <a:r>
                        <a:rPr kumimoji="0" lang="en-US" altLang="de-DE" sz="1800" b="0" i="1" u="none" strike="noStrike" kern="1200" cap="none" normalizeH="0" baseline="-2500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Tahoma" panose="020B0604030504040204" pitchFamily="34" charset="0"/>
                        </a:rPr>
                        <a:t>on</a:t>
                      </a:r>
                      <a:r>
                        <a:rPr kumimoji="0" lang="en-US" altLang="de-DE" sz="1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Tahoma" panose="020B0604030504040204" pitchFamily="34" charset="0"/>
                        </a:rPr>
                        <a:t> / min</a:t>
                      </a:r>
                    </a:p>
                  </a:txBody>
                  <a:tcPr marL="91436" marR="91436" marT="45721" marB="4572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Leistung</a:t>
                      </a:r>
                      <a:r>
                        <a:rPr kumimoji="0" lang="en-US" altLang="de-DE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kumimoji="0" lang="en-US" altLang="de-DE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kumimoji="0" lang="en-US" altLang="de-DE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t</a:t>
                      </a:r>
                      <a:r>
                        <a:rPr kumimoji="0" lang="en-US" altLang="de-DE" sz="18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off</a:t>
                      </a:r>
                      <a:r>
                        <a:rPr kumimoji="0" lang="en-US" altLang="de-DE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/ min</a:t>
                      </a:r>
                    </a:p>
                  </a:txBody>
                  <a:tcPr marL="91436" marR="91436" marT="45721" marB="4572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Norm</a:t>
                      </a:r>
                    </a:p>
                  </a:txBody>
                  <a:tcPr marL="91436" marR="91436" marT="45721" marB="45721" horzOverflow="overflow">
                    <a:lnL>
                      <a:noFill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14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alt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6" marR="91436" marT="45703" marB="45703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+25°C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</a:t>
                      </a:r>
                      <a:endParaRPr kumimoji="0" lang="en-US" alt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+150°C</a:t>
                      </a:r>
                      <a:r>
                        <a:rPr kumimoji="0" lang="en-US" altLang="de-DE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marL="91436" marR="91436" marT="45703" marB="4570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marL="91436" marR="91436" marT="45703" marB="4570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marL="91436" marR="91436" marT="45703" marB="4570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de-DE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JESD22-A122</a:t>
                      </a:r>
                    </a:p>
                  </a:txBody>
                  <a:tcPr marL="91436" marR="91436" marT="45703" marB="4570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203" name="Textfeld 3"/>
          <p:cNvSpPr txBox="1">
            <a:spLocks noChangeArrowheads="1"/>
          </p:cNvSpPr>
          <p:nvPr/>
        </p:nvSpPr>
        <p:spPr bwMode="auto">
          <a:xfrm>
            <a:off x="523875" y="3340100"/>
            <a:ext cx="1449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400" baseline="30000">
                <a:latin typeface="Tahoma" panose="020B0604030504040204" pitchFamily="34" charset="0"/>
                <a:cs typeface="Tahoma" panose="020B0604030504040204" pitchFamily="34" charset="0"/>
              </a:rPr>
              <a:t>*</a:t>
            </a:r>
            <a:r>
              <a:rPr lang="de-DE" altLang="de-DE" sz="140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altLang="de-DE" sz="1400" i="1">
                <a:latin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de-DE" altLang="de-DE" sz="1400" i="1" baseline="-25000">
                <a:latin typeface="Tahoma" panose="020B0604030504040204" pitchFamily="34" charset="0"/>
                <a:cs typeface="Tahoma" panose="020B0604030504040204" pitchFamily="34" charset="0"/>
              </a:rPr>
              <a:t>j, max </a:t>
            </a:r>
            <a:r>
              <a:rPr lang="de-DE" altLang="de-DE" sz="1400">
                <a:latin typeface="Tahoma" panose="020B0604030504040204" pitchFamily="34" charset="0"/>
                <a:cs typeface="Tahoma" panose="020B0604030504040204" pitchFamily="34" charset="0"/>
              </a:rPr>
              <a:t>= 150°C</a:t>
            </a:r>
          </a:p>
        </p:txBody>
      </p:sp>
      <p:grpSp>
        <p:nvGrpSpPr>
          <p:cNvPr id="50204" name="Gruppieren 10"/>
          <p:cNvGrpSpPr>
            <a:grpSpLocks/>
          </p:cNvGrpSpPr>
          <p:nvPr/>
        </p:nvGrpSpPr>
        <p:grpSpPr bwMode="auto">
          <a:xfrm>
            <a:off x="7593013" y="1152525"/>
            <a:ext cx="847725" cy="588963"/>
            <a:chOff x="3303814" y="3113315"/>
            <a:chExt cx="1238250" cy="742949"/>
          </a:xfrm>
        </p:grpSpPr>
        <p:sp>
          <p:nvSpPr>
            <p:cNvPr id="13" name="Würfel 12"/>
            <p:cNvSpPr/>
            <p:nvPr/>
          </p:nvSpPr>
          <p:spPr bwMode="auto">
            <a:xfrm>
              <a:off x="3303814" y="3113315"/>
              <a:ext cx="1238250" cy="742949"/>
            </a:xfrm>
            <a:prstGeom prst="cube">
              <a:avLst>
                <a:gd name="adj" fmla="val 5034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" name="Würfel 13"/>
            <p:cNvSpPr/>
            <p:nvPr/>
          </p:nvSpPr>
          <p:spPr bwMode="auto">
            <a:xfrm>
              <a:off x="3320143" y="3156858"/>
              <a:ext cx="1178380" cy="688522"/>
            </a:xfrm>
            <a:prstGeom prst="cube">
              <a:avLst>
                <a:gd name="adj" fmla="val 1037"/>
              </a:avLst>
            </a:prstGeom>
            <a:solidFill>
              <a:srgbClr val="92D050"/>
            </a:solidFill>
            <a:ln>
              <a:noFill/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Würfel 14"/>
            <p:cNvSpPr/>
            <p:nvPr/>
          </p:nvSpPr>
          <p:spPr bwMode="auto">
            <a:xfrm>
              <a:off x="3922939" y="3170273"/>
              <a:ext cx="49099" cy="108000"/>
            </a:xfrm>
            <a:prstGeom prst="cube">
              <a:avLst/>
            </a:prstGeom>
            <a:solidFill>
              <a:srgbClr val="FFC000"/>
            </a:solidFill>
            <a:ln>
              <a:noFill/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" name="Würfel 15"/>
            <p:cNvSpPr/>
            <p:nvPr/>
          </p:nvSpPr>
          <p:spPr bwMode="auto">
            <a:xfrm>
              <a:off x="3764240" y="3284793"/>
              <a:ext cx="463942" cy="64991"/>
            </a:xfrm>
            <a:prstGeom prst="cube">
              <a:avLst/>
            </a:prstGeom>
            <a:solidFill>
              <a:srgbClr val="FFC000"/>
            </a:solidFill>
            <a:ln>
              <a:noFill/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Würfel 16"/>
            <p:cNvSpPr/>
            <p:nvPr/>
          </p:nvSpPr>
          <p:spPr bwMode="auto">
            <a:xfrm>
              <a:off x="3750315" y="3607651"/>
              <a:ext cx="463942" cy="64991"/>
            </a:xfrm>
            <a:prstGeom prst="cube">
              <a:avLst/>
            </a:prstGeom>
            <a:solidFill>
              <a:srgbClr val="FFC000"/>
            </a:solidFill>
            <a:ln>
              <a:noFill/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8" name="Würfel 17"/>
            <p:cNvSpPr/>
            <p:nvPr/>
          </p:nvSpPr>
          <p:spPr bwMode="auto">
            <a:xfrm>
              <a:off x="3757388" y="3412665"/>
              <a:ext cx="463942" cy="129981"/>
            </a:xfrm>
            <a:prstGeom prst="cube">
              <a:avLst>
                <a:gd name="adj" fmla="val 9417"/>
              </a:avLst>
            </a:prstGeom>
            <a:solidFill>
              <a:srgbClr val="FFC000"/>
            </a:solidFill>
            <a:ln>
              <a:noFill/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Würfel 18"/>
            <p:cNvSpPr/>
            <p:nvPr/>
          </p:nvSpPr>
          <p:spPr bwMode="auto">
            <a:xfrm>
              <a:off x="3863717" y="3708715"/>
              <a:ext cx="49099" cy="144000"/>
            </a:xfrm>
            <a:prstGeom prst="cube">
              <a:avLst/>
            </a:prstGeom>
            <a:solidFill>
              <a:srgbClr val="FFC000"/>
            </a:solidFill>
            <a:ln>
              <a:noFill/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Würfel 19"/>
            <p:cNvSpPr/>
            <p:nvPr/>
          </p:nvSpPr>
          <p:spPr bwMode="auto">
            <a:xfrm>
              <a:off x="3750315" y="3302579"/>
              <a:ext cx="468000" cy="52430"/>
            </a:xfrm>
            <a:prstGeom prst="cub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Würfel 20"/>
            <p:cNvSpPr/>
            <p:nvPr/>
          </p:nvSpPr>
          <p:spPr bwMode="auto">
            <a:xfrm>
              <a:off x="3735926" y="3627111"/>
              <a:ext cx="468000" cy="52430"/>
            </a:xfrm>
            <a:prstGeom prst="cub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2" name="Würfel 21"/>
            <p:cNvSpPr/>
            <p:nvPr/>
          </p:nvSpPr>
          <p:spPr bwMode="auto">
            <a:xfrm>
              <a:off x="3746257" y="3430158"/>
              <a:ext cx="468000" cy="123463"/>
            </a:xfrm>
            <a:prstGeom prst="cub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50222" name="Gruppieren 21"/>
            <p:cNvGrpSpPr>
              <a:grpSpLocks/>
            </p:cNvGrpSpPr>
            <p:nvPr/>
          </p:nvGrpSpPr>
          <p:grpSpPr bwMode="auto">
            <a:xfrm>
              <a:off x="3612985" y="3264321"/>
              <a:ext cx="569927" cy="445706"/>
              <a:chOff x="2947789" y="3284793"/>
              <a:chExt cx="569927" cy="445706"/>
            </a:xfrm>
          </p:grpSpPr>
          <p:grpSp>
            <p:nvGrpSpPr>
              <p:cNvPr id="50224" name="Gruppieren 23"/>
              <p:cNvGrpSpPr>
                <a:grpSpLocks/>
              </p:cNvGrpSpPr>
              <p:nvPr/>
            </p:nvGrpSpPr>
            <p:grpSpPr bwMode="auto">
              <a:xfrm>
                <a:off x="2947789" y="3284793"/>
                <a:ext cx="569927" cy="445706"/>
                <a:chOff x="3645946" y="3272572"/>
                <a:chExt cx="569927" cy="445706"/>
              </a:xfrm>
            </p:grpSpPr>
            <p:sp>
              <p:nvSpPr>
                <p:cNvPr id="27" name="Würfel 26"/>
                <p:cNvSpPr/>
                <p:nvPr/>
              </p:nvSpPr>
              <p:spPr bwMode="auto">
                <a:xfrm>
                  <a:off x="3645946" y="3272572"/>
                  <a:ext cx="569927" cy="429142"/>
                </a:xfrm>
                <a:prstGeom prst="cube">
                  <a:avLst>
                    <a:gd name="adj" fmla="val 8279"/>
                  </a:avLst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bg1">
                      <a:lumMod val="65000"/>
                    </a:schemeClr>
                  </a:solidFill>
                </a:ln>
                <a:scene3d>
                  <a:camera prst="perspectiveContrastingLeftFacing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de-DE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28" name="Würfel 27"/>
                <p:cNvSpPr/>
                <p:nvPr/>
              </p:nvSpPr>
              <p:spPr bwMode="auto">
                <a:xfrm>
                  <a:off x="3663639" y="3305856"/>
                  <a:ext cx="504224" cy="412422"/>
                </a:xfrm>
                <a:prstGeom prst="cube">
                  <a:avLst>
                    <a:gd name="adj" fmla="val 2778"/>
                  </a:avLst>
                </a:prstGeom>
                <a:solidFill>
                  <a:srgbClr val="009900"/>
                </a:solidFill>
                <a:ln>
                  <a:noFill/>
                </a:ln>
                <a:scene3d>
                  <a:camera prst="perspectiveContrastingLeftFacing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de-DE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29" name="Ellipse 28"/>
                <p:cNvSpPr/>
                <p:nvPr/>
              </p:nvSpPr>
              <p:spPr bwMode="auto">
                <a:xfrm>
                  <a:off x="3663871" y="3362080"/>
                  <a:ext cx="416485" cy="313604"/>
                </a:xfrm>
                <a:prstGeom prst="ellipse">
                  <a:avLst/>
                </a:prstGeom>
                <a:solidFill>
                  <a:srgbClr val="00CC00"/>
                </a:solidFill>
                <a:ln>
                  <a:noFill/>
                </a:ln>
                <a:scene3d>
                  <a:camera prst="perspectiveContrastingLeftFacing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de-DE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30" name="Ellipse 29"/>
                <p:cNvSpPr/>
                <p:nvPr/>
              </p:nvSpPr>
              <p:spPr bwMode="auto">
                <a:xfrm>
                  <a:off x="3699208" y="3344363"/>
                  <a:ext cx="403380" cy="293006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55294"/>
                  </a:schemeClr>
                </a:solidFill>
                <a:ln>
                  <a:noFill/>
                </a:ln>
                <a:scene3d>
                  <a:camera prst="perspectiveContrastingLeftFacing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de-DE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p:grpSp>
          <p:sp>
            <p:nvSpPr>
              <p:cNvPr id="26" name="Würfel 25"/>
              <p:cNvSpPr/>
              <p:nvPr/>
            </p:nvSpPr>
            <p:spPr bwMode="auto">
              <a:xfrm>
                <a:off x="3087835" y="3436382"/>
                <a:ext cx="197282" cy="148539"/>
              </a:xfrm>
              <a:prstGeom prst="cube">
                <a:avLst>
                  <a:gd name="adj" fmla="val 6043"/>
                </a:avLst>
              </a:prstGeom>
              <a:solidFill>
                <a:srgbClr val="FFFF00"/>
              </a:solidFill>
              <a:ln>
                <a:noFill/>
              </a:ln>
              <a:scene3d>
                <a:camera prst="perspectiveContrastingLef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24" name="Ellipse 23"/>
            <p:cNvSpPr/>
            <p:nvPr/>
          </p:nvSpPr>
          <p:spPr>
            <a:xfrm>
              <a:off x="4082938" y="3491799"/>
              <a:ext cx="95071" cy="8610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/>
            </a:p>
          </p:txBody>
        </p:sp>
      </p:grpSp>
      <p:sp>
        <p:nvSpPr>
          <p:cNvPr id="50205" name="Textfeld 6"/>
          <p:cNvSpPr txBox="1">
            <a:spLocks noChangeArrowheads="1"/>
          </p:cNvSpPr>
          <p:nvPr/>
        </p:nvSpPr>
        <p:spPr bwMode="auto">
          <a:xfrm>
            <a:off x="8420100" y="1441450"/>
            <a:ext cx="7826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200">
                <a:latin typeface="Tahoma" panose="020B0604030504040204" pitchFamily="34" charset="0"/>
                <a:cs typeface="Tahoma" panose="020B0604030504040204" pitchFamily="34" charset="0"/>
              </a:rPr>
              <a:t>Lötpunkt</a:t>
            </a:r>
          </a:p>
        </p:txBody>
      </p:sp>
      <p:cxnSp>
        <p:nvCxnSpPr>
          <p:cNvPr id="32" name="Gerade Verbindung mit Pfeil 31"/>
          <p:cNvCxnSpPr/>
          <p:nvPr/>
        </p:nvCxnSpPr>
        <p:spPr>
          <a:xfrm flipH="1" flipV="1">
            <a:off x="8181975" y="1503363"/>
            <a:ext cx="301625" cy="1016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207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83013"/>
            <a:ext cx="3721100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8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300" y="3735388"/>
            <a:ext cx="3705225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hteck 10"/>
          <p:cNvSpPr>
            <a:spLocks noChangeArrowheads="1"/>
          </p:cNvSpPr>
          <p:nvPr/>
        </p:nvSpPr>
        <p:spPr bwMode="auto">
          <a:xfrm>
            <a:off x="2771775" y="4938713"/>
            <a:ext cx="2058988" cy="400050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i="1">
                <a:latin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de-DE" altLang="de-DE" sz="800" i="1">
                <a:latin typeface="Tahoma" panose="020B0604030504040204" pitchFamily="34" charset="0"/>
                <a:cs typeface="Tahoma" panose="020B0604030504040204" pitchFamily="34" charset="0"/>
              </a:rPr>
              <a:t>j </a:t>
            </a:r>
            <a:r>
              <a:rPr lang="de-DE" altLang="de-DE" sz="2000" i="1">
                <a:latin typeface="Tahoma" panose="020B0604030504040204" pitchFamily="34" charset="0"/>
                <a:cs typeface="Tahoma" panose="020B0604030504040204" pitchFamily="34" charset="0"/>
              </a:rPr>
              <a:t>= </a:t>
            </a:r>
            <a:r>
              <a:rPr lang="de-DE" altLang="de-DE" sz="2000" b="1" i="1">
                <a:solidFill>
                  <a:srgbClr val="92D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de-DE" altLang="de-DE" sz="800" b="1" i="1">
                <a:solidFill>
                  <a:srgbClr val="92D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solder</a:t>
            </a:r>
            <a:r>
              <a:rPr lang="de-DE" altLang="de-DE" sz="800" i="1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altLang="de-DE" sz="2000" i="1">
                <a:latin typeface="Tahoma" panose="020B0604030504040204" pitchFamily="34" charset="0"/>
                <a:cs typeface="Tahoma" panose="020B0604030504040204" pitchFamily="34" charset="0"/>
              </a:rPr>
              <a:t>+ R</a:t>
            </a:r>
            <a:r>
              <a:rPr lang="de-DE" altLang="de-DE" sz="800" i="1">
                <a:latin typeface="Tahoma" panose="020B0604030504040204" pitchFamily="34" charset="0"/>
                <a:cs typeface="Tahoma" panose="020B0604030504040204" pitchFamily="34" charset="0"/>
              </a:rPr>
              <a:t>th </a:t>
            </a:r>
            <a:r>
              <a:rPr lang="de-DE" altLang="de-DE" sz="2000" i="1">
                <a:latin typeface="Tahoma" panose="020B0604030504040204" pitchFamily="34" charset="0"/>
                <a:cs typeface="Tahoma" panose="020B0604030504040204" pitchFamily="34" charset="0"/>
              </a:rPr>
              <a:t>P</a:t>
            </a:r>
            <a:r>
              <a:rPr lang="de-DE" altLang="de-DE" sz="800" i="1">
                <a:latin typeface="Tahoma" panose="020B0604030504040204" pitchFamily="34" charset="0"/>
                <a:cs typeface="Tahoma" panose="020B0604030504040204" pitchFamily="34" charset="0"/>
              </a:rPr>
              <a:t>total</a:t>
            </a:r>
            <a:endParaRPr lang="de-DE" altLang="de-DE" sz="1800" i="1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210" name="Textfeld 6"/>
          <p:cNvSpPr txBox="1">
            <a:spLocks noChangeArrowheads="1"/>
          </p:cNvSpPr>
          <p:nvPr/>
        </p:nvSpPr>
        <p:spPr bwMode="auto">
          <a:xfrm>
            <a:off x="1747838" y="3802063"/>
            <a:ext cx="18129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latin typeface="Tahoma" panose="020B0604030504040204" pitchFamily="34" charset="0"/>
                <a:cs typeface="Tahoma" panose="020B0604030504040204" pitchFamily="34" charset="0"/>
              </a:rPr>
              <a:t>Erwärmungskurve</a:t>
            </a:r>
          </a:p>
        </p:txBody>
      </p:sp>
      <p:sp>
        <p:nvSpPr>
          <p:cNvPr id="50211" name="Textfeld 37"/>
          <p:cNvSpPr txBox="1">
            <a:spLocks noChangeArrowheads="1"/>
          </p:cNvSpPr>
          <p:nvPr/>
        </p:nvSpPr>
        <p:spPr bwMode="auto">
          <a:xfrm>
            <a:off x="6548438" y="3794125"/>
            <a:ext cx="12969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latin typeface="Tahoma" panose="020B0604030504040204" pitchFamily="34" charset="0"/>
                <a:cs typeface="Tahoma" panose="020B0604030504040204" pitchFamily="34" charset="0"/>
              </a:rPr>
              <a:t>Abkühlkurve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2400" dirty="0" err="1" smtClean="0"/>
              <a:t>Testaufbau</a:t>
            </a:r>
            <a:endParaRPr lang="en-US" altLang="de-DE" sz="2400" dirty="0" smtClean="0"/>
          </a:p>
        </p:txBody>
      </p:sp>
      <p:sp>
        <p:nvSpPr>
          <p:cNvPr id="50182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16</a:t>
            </a:fld>
            <a:endParaRPr lang="de-DE"/>
          </a:p>
        </p:txBody>
      </p:sp>
      <p:grpSp>
        <p:nvGrpSpPr>
          <p:cNvPr id="35" name="Gruppieren 34"/>
          <p:cNvGrpSpPr/>
          <p:nvPr/>
        </p:nvGrpSpPr>
        <p:grpSpPr>
          <a:xfrm>
            <a:off x="780904" y="1832435"/>
            <a:ext cx="8111576" cy="4260861"/>
            <a:chOff x="2034859" y="284848"/>
            <a:chExt cx="9703445" cy="4881308"/>
          </a:xfrm>
        </p:grpSpPr>
        <p:pic>
          <p:nvPicPr>
            <p:cNvPr id="36" name="Grafik 3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8139" y="342156"/>
              <a:ext cx="6432000" cy="48240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grpSp>
          <p:nvGrpSpPr>
            <p:cNvPr id="37" name="Gruppieren 36"/>
            <p:cNvGrpSpPr/>
            <p:nvPr/>
          </p:nvGrpSpPr>
          <p:grpSpPr>
            <a:xfrm>
              <a:off x="2035950" y="346662"/>
              <a:ext cx="3088453" cy="2316340"/>
              <a:chOff x="8497376" y="4477459"/>
              <a:chExt cx="3088453" cy="2316340"/>
            </a:xfrm>
          </p:grpSpPr>
          <p:pic>
            <p:nvPicPr>
              <p:cNvPr id="48" name="Grafik 4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97376" y="4477459"/>
                <a:ext cx="3088453" cy="2316340"/>
              </a:xfrm>
              <a:prstGeom prst="rect">
                <a:avLst/>
              </a:prstGeom>
              <a:ln w="28575">
                <a:solidFill>
                  <a:schemeClr val="tx1"/>
                </a:solidFill>
              </a:ln>
            </p:spPr>
          </p:pic>
          <p:pic>
            <p:nvPicPr>
              <p:cNvPr id="49" name="Grafik 48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356" t="31753" r="7796" b="28772"/>
              <a:stretch/>
            </p:blipFill>
            <p:spPr>
              <a:xfrm>
                <a:off x="8897131" y="4815496"/>
                <a:ext cx="1944310" cy="801189"/>
              </a:xfrm>
              <a:prstGeom prst="rect">
                <a:avLst/>
              </a:prstGeom>
              <a:ln w="28575">
                <a:noFill/>
              </a:ln>
            </p:spPr>
          </p:pic>
        </p:grpSp>
        <p:grpSp>
          <p:nvGrpSpPr>
            <p:cNvPr id="38" name="Gruppieren 37"/>
            <p:cNvGrpSpPr/>
            <p:nvPr/>
          </p:nvGrpSpPr>
          <p:grpSpPr>
            <a:xfrm>
              <a:off x="2034859" y="2770449"/>
              <a:ext cx="3088453" cy="2389419"/>
              <a:chOff x="3140490" y="3175596"/>
              <a:chExt cx="3611880" cy="2708910"/>
            </a:xfrm>
          </p:grpSpPr>
          <p:pic>
            <p:nvPicPr>
              <p:cNvPr id="46" name="Grafik 4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40490" y="3175596"/>
                <a:ext cx="3611880" cy="2708910"/>
              </a:xfrm>
              <a:prstGeom prst="rect">
                <a:avLst/>
              </a:prstGeom>
              <a:ln w="28575">
                <a:solidFill>
                  <a:schemeClr val="tx1"/>
                </a:solidFill>
              </a:ln>
            </p:spPr>
          </p:pic>
          <p:pic>
            <p:nvPicPr>
              <p:cNvPr id="47" name="Grafik 46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43075" y="3798439"/>
                <a:ext cx="2322639" cy="1341369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0" lon="21599992" rev="21540000"/>
                </a:camera>
                <a:lightRig rig="threePt" dir="t"/>
              </a:scene3d>
            </p:spPr>
          </p:pic>
        </p:grpSp>
        <p:sp>
          <p:nvSpPr>
            <p:cNvPr id="39" name="Textfeld 6"/>
            <p:cNvSpPr txBox="1">
              <a:spLocks noChangeArrowheads="1"/>
            </p:cNvSpPr>
            <p:nvPr/>
          </p:nvSpPr>
          <p:spPr bwMode="auto">
            <a:xfrm>
              <a:off x="7998426" y="625251"/>
              <a:ext cx="1180239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de-DE" sz="1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Lüfter</a:t>
              </a:r>
            </a:p>
          </p:txBody>
        </p:sp>
        <p:sp>
          <p:nvSpPr>
            <p:cNvPr id="40" name="Textfeld 6"/>
            <p:cNvSpPr txBox="1">
              <a:spLocks noChangeArrowheads="1"/>
            </p:cNvSpPr>
            <p:nvPr/>
          </p:nvSpPr>
          <p:spPr bwMode="auto">
            <a:xfrm>
              <a:off x="2070577" y="2663579"/>
              <a:ext cx="337955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de-DE" sz="1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Steuerungssoftware</a:t>
              </a:r>
            </a:p>
          </p:txBody>
        </p:sp>
        <p:sp>
          <p:nvSpPr>
            <p:cNvPr id="41" name="Textfeld 6"/>
            <p:cNvSpPr txBox="1">
              <a:spLocks noChangeArrowheads="1"/>
            </p:cNvSpPr>
            <p:nvPr/>
          </p:nvSpPr>
          <p:spPr bwMode="auto">
            <a:xfrm>
              <a:off x="2188253" y="284848"/>
              <a:ext cx="163762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de-DE" sz="1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Netzteile</a:t>
              </a:r>
            </a:p>
          </p:txBody>
        </p:sp>
        <p:sp>
          <p:nvSpPr>
            <p:cNvPr id="42" name="Rechteck 41"/>
            <p:cNvSpPr/>
            <p:nvPr/>
          </p:nvSpPr>
          <p:spPr>
            <a:xfrm>
              <a:off x="9965358" y="2046751"/>
              <a:ext cx="1704466" cy="108778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43" name="Grafik 42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1298" b="79200" l="21965" r="70714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33" t="39067" r="27866" b="18668"/>
            <a:stretch/>
          </p:blipFill>
          <p:spPr>
            <a:xfrm>
              <a:off x="10016460" y="2106855"/>
              <a:ext cx="1653364" cy="1027679"/>
            </a:xfrm>
            <a:prstGeom prst="rect">
              <a:avLst/>
            </a:prstGeom>
          </p:spPr>
        </p:pic>
        <p:sp>
          <p:nvSpPr>
            <p:cNvPr id="44" name="Textfeld 6"/>
            <p:cNvSpPr txBox="1">
              <a:spLocks noChangeArrowheads="1"/>
            </p:cNvSpPr>
            <p:nvPr/>
          </p:nvSpPr>
          <p:spPr bwMode="auto">
            <a:xfrm>
              <a:off x="10974847" y="2542805"/>
              <a:ext cx="76345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de-DE" sz="1800" b="1" i="1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</a:t>
              </a:r>
              <a:r>
                <a:rPr lang="de-DE" altLang="de-DE" sz="1800" b="1" i="1" baseline="-250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Lot</a:t>
              </a:r>
              <a:endParaRPr lang="de-DE" altLang="de-DE" sz="1800" b="1" i="1" baseline="-25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45" name="Gerade Verbindung mit Pfeil 44"/>
            <p:cNvCxnSpPr/>
            <p:nvPr/>
          </p:nvCxnSpPr>
          <p:spPr>
            <a:xfrm flipH="1" flipV="1">
              <a:off x="10724269" y="2481417"/>
              <a:ext cx="334693" cy="19221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660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2400" dirty="0" err="1" smtClean="0"/>
              <a:t>Hoher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Porenanteil</a:t>
            </a:r>
            <a:r>
              <a:rPr lang="en-US" altLang="de-DE" sz="2400" dirty="0" smtClean="0"/>
              <a:t> </a:t>
            </a:r>
            <a:r>
              <a:rPr lang="en-US" altLang="de-DE" sz="2400" i="1" dirty="0" err="1" smtClean="0"/>
              <a:t>VR</a:t>
            </a:r>
            <a:r>
              <a:rPr lang="en-US" altLang="de-DE" sz="2400" i="1" baseline="-25000" dirty="0" err="1" smtClean="0"/>
              <a:t>area</a:t>
            </a:r>
            <a:r>
              <a:rPr lang="en-US" altLang="de-DE" sz="2400" dirty="0" smtClean="0"/>
              <a:t> &gt; 20%</a:t>
            </a:r>
            <a:endParaRPr lang="en-US" altLang="de-DE" sz="2000" dirty="0" smtClean="0"/>
          </a:p>
        </p:txBody>
      </p:sp>
      <p:sp>
        <p:nvSpPr>
          <p:cNvPr id="54278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grpSp>
        <p:nvGrpSpPr>
          <p:cNvPr id="54279" name="Gruppieren 22"/>
          <p:cNvGrpSpPr>
            <a:grpSpLocks/>
          </p:cNvGrpSpPr>
          <p:nvPr/>
        </p:nvGrpSpPr>
        <p:grpSpPr bwMode="auto">
          <a:xfrm>
            <a:off x="855663" y="1997075"/>
            <a:ext cx="7483475" cy="3981450"/>
            <a:chOff x="856006" y="1997075"/>
            <a:chExt cx="7483021" cy="3981193"/>
          </a:xfrm>
        </p:grpSpPr>
        <p:grpSp>
          <p:nvGrpSpPr>
            <p:cNvPr id="54280" name="Gruppieren 11"/>
            <p:cNvGrpSpPr>
              <a:grpSpLocks/>
            </p:cNvGrpSpPr>
            <p:nvPr/>
          </p:nvGrpSpPr>
          <p:grpSpPr bwMode="auto">
            <a:xfrm>
              <a:off x="856006" y="1997075"/>
              <a:ext cx="3669141" cy="3978325"/>
              <a:chOff x="1907550" y="1689100"/>
              <a:chExt cx="4598952" cy="4734920"/>
            </a:xfrm>
          </p:grpSpPr>
          <p:grpSp>
            <p:nvGrpSpPr>
              <p:cNvPr id="54287" name="Gruppieren 10"/>
              <p:cNvGrpSpPr>
                <a:grpSpLocks/>
              </p:cNvGrpSpPr>
              <p:nvPr/>
            </p:nvGrpSpPr>
            <p:grpSpPr bwMode="auto">
              <a:xfrm>
                <a:off x="1907550" y="1689100"/>
                <a:ext cx="4598952" cy="4734920"/>
                <a:chOff x="1907550" y="1689100"/>
                <a:chExt cx="4598952" cy="4734920"/>
              </a:xfrm>
            </p:grpSpPr>
            <p:sp>
              <p:nvSpPr>
                <p:cNvPr id="50" name="Rechteck 49"/>
                <p:cNvSpPr/>
                <p:nvPr/>
              </p:nvSpPr>
              <p:spPr bwMode="auto">
                <a:xfrm>
                  <a:off x="1907550" y="1689100"/>
                  <a:ext cx="4598135" cy="47345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 rot="5400000">
                  <a:off x="4517878" y="298990"/>
                  <a:ext cx="107690" cy="3091953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de-DE"/>
                </a:p>
              </p:txBody>
            </p:sp>
          </p:grpSp>
          <p:sp>
            <p:nvSpPr>
              <p:cNvPr id="49" name="Rechteck 48"/>
              <p:cNvSpPr/>
              <p:nvPr/>
            </p:nvSpPr>
            <p:spPr>
              <a:xfrm rot="5400000">
                <a:off x="4288030" y="4790432"/>
                <a:ext cx="143586" cy="284324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de-DE"/>
              </a:p>
            </p:txBody>
          </p:sp>
        </p:grpSp>
        <p:pic>
          <p:nvPicPr>
            <p:cNvPr id="54281" name="Grafik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1" y="2049790"/>
              <a:ext cx="3535730" cy="352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Rechteck 36"/>
            <p:cNvSpPr/>
            <p:nvPr/>
          </p:nvSpPr>
          <p:spPr bwMode="auto">
            <a:xfrm>
              <a:off x="4613390" y="2000250"/>
              <a:ext cx="3725637" cy="397801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4283" name="Rechteck 49"/>
            <p:cNvSpPr>
              <a:spLocks noChangeArrowheads="1"/>
            </p:cNvSpPr>
            <p:nvPr/>
          </p:nvSpPr>
          <p:spPr bwMode="auto">
            <a:xfrm>
              <a:off x="864283" y="5610319"/>
              <a:ext cx="827171" cy="308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800">
                  <a:solidFill>
                    <a:schemeClr val="bg1"/>
                  </a:solidFill>
                  <a:latin typeface="Arial" panose="020B0604020202020204" pitchFamily="34" charset="0"/>
                </a:rPr>
                <a:t>0 Zyklen</a:t>
              </a:r>
            </a:p>
          </p:txBody>
        </p:sp>
        <p:sp>
          <p:nvSpPr>
            <p:cNvPr id="54284" name="Rechteck 50"/>
            <p:cNvSpPr>
              <a:spLocks noChangeArrowheads="1"/>
            </p:cNvSpPr>
            <p:nvPr/>
          </p:nvSpPr>
          <p:spPr bwMode="auto">
            <a:xfrm>
              <a:off x="4548084" y="5599439"/>
              <a:ext cx="15055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800">
                  <a:solidFill>
                    <a:schemeClr val="bg1"/>
                  </a:solidFill>
                  <a:latin typeface="Arial" panose="020B0604020202020204" pitchFamily="34" charset="0"/>
                </a:rPr>
                <a:t>1.000 Zyklen</a:t>
              </a:r>
            </a:p>
          </p:txBody>
        </p:sp>
        <p:pic>
          <p:nvPicPr>
            <p:cNvPr id="54285" name="Grafik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3837" y="2079248"/>
              <a:ext cx="3584252" cy="3446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19" name="Textfeld 6"/>
          <p:cNvSpPr txBox="1">
            <a:spLocks noChangeArrowheads="1"/>
          </p:cNvSpPr>
          <p:nvPr/>
        </p:nvSpPr>
        <p:spPr bwMode="auto">
          <a:xfrm>
            <a:off x="834169" y="6013589"/>
            <a:ext cx="62581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539750" eaLnBrk="1" hangingPunct="1">
              <a:spcBef>
                <a:spcPct val="0"/>
              </a:spcBef>
              <a:buNone/>
            </a:pPr>
            <a:r>
              <a:rPr lang="de-DE" altLang="de-DE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Quelle: M. Rauer, P. Xu, A. Reinhardt, J. Franke, M. Kaloudis, </a:t>
            </a:r>
            <a:br>
              <a:rPr lang="de-DE" altLang="de-DE" sz="1200" dirty="0" smtClean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de-DE" altLang="de-DE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	Einfluss </a:t>
            </a:r>
            <a:r>
              <a:rPr lang="de-DE" altLang="de-DE" sz="1200" dirty="0">
                <a:latin typeface="Tahoma" panose="020B0604030504040204" pitchFamily="34" charset="0"/>
                <a:cs typeface="Tahoma" panose="020B0604030504040204" pitchFamily="34" charset="0"/>
              </a:rPr>
              <a:t>von Poren in Lötverbindungen bei </a:t>
            </a:r>
            <a:r>
              <a:rPr lang="de-DE" altLang="de-DE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LED-Anwendungen</a:t>
            </a:r>
            <a:r>
              <a:rPr lang="de-DE" altLang="de-DE" sz="1200" dirty="0">
                <a:latin typeface="Tahoma" panose="020B0604030504040204" pitchFamily="34" charset="0"/>
                <a:cs typeface="Tahoma" panose="020B0604030504040204" pitchFamily="34" charset="0"/>
              </a:rPr>
              <a:t>, EBL </a:t>
            </a:r>
            <a:r>
              <a:rPr lang="de-DE" altLang="de-DE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2016</a:t>
            </a:r>
            <a:endParaRPr lang="de-DE" altLang="de-DE" sz="1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Grafik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040313"/>
            <a:ext cx="5143500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3" name="Grafik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3541713"/>
            <a:ext cx="51435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8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/>
              <a:t>Hoher</a:t>
            </a:r>
            <a:r>
              <a:rPr lang="en-US" altLang="de-DE" sz="2400" dirty="0"/>
              <a:t> </a:t>
            </a:r>
            <a:r>
              <a:rPr lang="en-US" altLang="de-DE" sz="2400" dirty="0" err="1"/>
              <a:t>Porenanteil</a:t>
            </a:r>
            <a:r>
              <a:rPr lang="en-US" altLang="de-DE" sz="2400" dirty="0"/>
              <a:t> </a:t>
            </a:r>
            <a:r>
              <a:rPr lang="en-US" altLang="de-DE" sz="2400" i="1" dirty="0" err="1"/>
              <a:t>VR</a:t>
            </a:r>
            <a:r>
              <a:rPr lang="en-US" altLang="de-DE" sz="2400" i="1" baseline="-25000" dirty="0" err="1"/>
              <a:t>area</a:t>
            </a:r>
            <a:r>
              <a:rPr lang="en-US" altLang="de-DE" sz="2400" dirty="0"/>
              <a:t> &gt; 20%</a:t>
            </a:r>
            <a:endParaRPr lang="en-US" altLang="de-DE" sz="2000" dirty="0"/>
          </a:p>
          <a:p>
            <a:pPr marL="622300" lvl="1" indent="-457200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 smtClean="0"/>
              <a:t>Rissentstehung</a:t>
            </a:r>
            <a:endParaRPr lang="en-US" altLang="de-DE" dirty="0" smtClean="0"/>
          </a:p>
          <a:p>
            <a:pPr marL="908050" lvl="2" indent="-327025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000" dirty="0" smtClean="0"/>
              <a:t>am </a:t>
            </a:r>
            <a:r>
              <a:rPr lang="en-US" altLang="de-DE" sz="2000" dirty="0" err="1" smtClean="0"/>
              <a:t>Lötstellenrand</a:t>
            </a:r>
            <a:endParaRPr lang="en-US" altLang="de-DE" sz="2000" dirty="0" smtClean="0"/>
          </a:p>
          <a:p>
            <a:pPr marL="908050" lvl="2" indent="-342900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000" dirty="0" err="1" smtClean="0"/>
              <a:t>zwischen</a:t>
            </a:r>
            <a:r>
              <a:rPr lang="en-US" altLang="de-DE" sz="2000" dirty="0" smtClean="0"/>
              <a:t> </a:t>
            </a:r>
            <a:r>
              <a:rPr lang="en-US" altLang="de-DE" sz="2000" dirty="0" err="1" smtClean="0"/>
              <a:t>zwei</a:t>
            </a:r>
            <a:r>
              <a:rPr lang="en-US" altLang="de-DE" sz="2000" dirty="0" smtClean="0"/>
              <a:t> </a:t>
            </a:r>
            <a:r>
              <a:rPr lang="en-US" altLang="de-DE" sz="2000" dirty="0" err="1" smtClean="0"/>
              <a:t>Poren</a:t>
            </a:r>
            <a:endParaRPr lang="en-US" altLang="de-DE" sz="2000" dirty="0" smtClean="0"/>
          </a:p>
          <a:p>
            <a:pPr marL="908050" lvl="2" indent="-342900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000" dirty="0" smtClean="0"/>
              <a:t>an den </a:t>
            </a:r>
            <a:r>
              <a:rPr lang="en-US" altLang="de-DE" sz="2000" dirty="0" err="1" smtClean="0"/>
              <a:t>Rändern</a:t>
            </a:r>
            <a:r>
              <a:rPr lang="en-US" altLang="de-DE" sz="2000" dirty="0" smtClean="0"/>
              <a:t> von </a:t>
            </a:r>
            <a:r>
              <a:rPr lang="en-US" altLang="de-DE" sz="2000" dirty="0" err="1" smtClean="0"/>
              <a:t>Poren</a:t>
            </a:r>
            <a:endParaRPr lang="en-US" altLang="de-DE" sz="2000" dirty="0" smtClean="0"/>
          </a:p>
        </p:txBody>
      </p:sp>
      <p:sp>
        <p:nvSpPr>
          <p:cNvPr id="56328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56329" name="Rechteck 49"/>
          <p:cNvSpPr>
            <a:spLocks noChangeArrowheads="1"/>
          </p:cNvSpPr>
          <p:nvPr/>
        </p:nvSpPr>
        <p:spPr bwMode="auto">
          <a:xfrm>
            <a:off x="1692275" y="4648200"/>
            <a:ext cx="119062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>
                <a:solidFill>
                  <a:schemeClr val="bg1"/>
                </a:solidFill>
                <a:latin typeface="Arial" panose="020B0604020202020204" pitchFamily="34" charset="0"/>
              </a:rPr>
              <a:t>0 Zyklen</a:t>
            </a:r>
          </a:p>
        </p:txBody>
      </p:sp>
      <p:sp>
        <p:nvSpPr>
          <p:cNvPr id="56330" name="Rechteck 50"/>
          <p:cNvSpPr>
            <a:spLocks noChangeArrowheads="1"/>
          </p:cNvSpPr>
          <p:nvPr/>
        </p:nvSpPr>
        <p:spPr bwMode="auto">
          <a:xfrm>
            <a:off x="1692275" y="6111875"/>
            <a:ext cx="156210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>
                <a:solidFill>
                  <a:schemeClr val="bg1"/>
                </a:solidFill>
                <a:latin typeface="Arial" panose="020B0604020202020204" pitchFamily="34" charset="0"/>
              </a:rPr>
              <a:t>1.000 Zyklen</a:t>
            </a:r>
          </a:p>
        </p:txBody>
      </p:sp>
      <p:cxnSp>
        <p:nvCxnSpPr>
          <p:cNvPr id="38" name="Gerade Verbindung mit Pfeil 37"/>
          <p:cNvCxnSpPr/>
          <p:nvPr/>
        </p:nvCxnSpPr>
        <p:spPr bwMode="auto">
          <a:xfrm flipH="1" flipV="1">
            <a:off x="2586038" y="6035675"/>
            <a:ext cx="296862" cy="714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/>
          <p:cNvCxnSpPr/>
          <p:nvPr/>
        </p:nvCxnSpPr>
        <p:spPr bwMode="auto">
          <a:xfrm flipH="1" flipV="1">
            <a:off x="5219700" y="6064250"/>
            <a:ext cx="114300" cy="33496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/>
          <p:nvPr/>
        </p:nvCxnSpPr>
        <p:spPr bwMode="auto">
          <a:xfrm flipH="1" flipV="1">
            <a:off x="4386263" y="5918200"/>
            <a:ext cx="103187" cy="3317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/>
          <p:nvPr/>
        </p:nvCxnSpPr>
        <p:spPr bwMode="auto">
          <a:xfrm flipH="1" flipV="1">
            <a:off x="5830888" y="5997575"/>
            <a:ext cx="112712" cy="3333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18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2400" dirty="0" err="1" smtClean="0"/>
              <a:t>Hoher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Porenanteil</a:t>
            </a:r>
            <a:r>
              <a:rPr lang="en-US" altLang="de-DE" sz="2400" dirty="0" smtClean="0"/>
              <a:t> </a:t>
            </a:r>
            <a:r>
              <a:rPr lang="en-US" altLang="de-DE" sz="2400" i="1" dirty="0" err="1" smtClean="0"/>
              <a:t>VR</a:t>
            </a:r>
            <a:r>
              <a:rPr lang="en-US" altLang="de-DE" sz="2400" i="1" baseline="-25000" dirty="0" err="1" smtClean="0"/>
              <a:t>area</a:t>
            </a:r>
            <a:r>
              <a:rPr lang="en-US" altLang="de-DE" sz="2400" dirty="0" smtClean="0"/>
              <a:t> &gt; 20%</a:t>
            </a:r>
            <a:endParaRPr lang="en-US" altLang="de-DE" sz="2000" dirty="0" smtClean="0"/>
          </a:p>
        </p:txBody>
      </p:sp>
      <p:sp>
        <p:nvSpPr>
          <p:cNvPr id="54278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19</a:t>
            </a:fld>
            <a:endParaRPr lang="de-DE"/>
          </a:p>
        </p:txBody>
      </p:sp>
      <p:grpSp>
        <p:nvGrpSpPr>
          <p:cNvPr id="8" name="Gruppieren 7"/>
          <p:cNvGrpSpPr/>
          <p:nvPr/>
        </p:nvGrpSpPr>
        <p:grpSpPr>
          <a:xfrm>
            <a:off x="855663" y="1997075"/>
            <a:ext cx="7483475" cy="3981450"/>
            <a:chOff x="855663" y="1997075"/>
            <a:chExt cx="7483475" cy="3981450"/>
          </a:xfrm>
        </p:grpSpPr>
        <p:grpSp>
          <p:nvGrpSpPr>
            <p:cNvPr id="54279" name="Gruppieren 22"/>
            <p:cNvGrpSpPr>
              <a:grpSpLocks/>
            </p:cNvGrpSpPr>
            <p:nvPr/>
          </p:nvGrpSpPr>
          <p:grpSpPr bwMode="auto">
            <a:xfrm>
              <a:off x="855663" y="1997075"/>
              <a:ext cx="7483475" cy="3981450"/>
              <a:chOff x="856006" y="1997075"/>
              <a:chExt cx="7483021" cy="3981193"/>
            </a:xfrm>
          </p:grpSpPr>
          <p:grpSp>
            <p:nvGrpSpPr>
              <p:cNvPr id="54280" name="Gruppieren 11"/>
              <p:cNvGrpSpPr>
                <a:grpSpLocks/>
              </p:cNvGrpSpPr>
              <p:nvPr/>
            </p:nvGrpSpPr>
            <p:grpSpPr bwMode="auto">
              <a:xfrm>
                <a:off x="856006" y="1997075"/>
                <a:ext cx="3669141" cy="3978325"/>
                <a:chOff x="1907550" y="1689100"/>
                <a:chExt cx="4598952" cy="4734920"/>
              </a:xfrm>
            </p:grpSpPr>
            <p:grpSp>
              <p:nvGrpSpPr>
                <p:cNvPr id="54287" name="Gruppieren 10"/>
                <p:cNvGrpSpPr>
                  <a:grpSpLocks/>
                </p:cNvGrpSpPr>
                <p:nvPr/>
              </p:nvGrpSpPr>
              <p:grpSpPr bwMode="auto">
                <a:xfrm>
                  <a:off x="1907550" y="1689100"/>
                  <a:ext cx="4598952" cy="4734920"/>
                  <a:chOff x="1907550" y="1689100"/>
                  <a:chExt cx="4598952" cy="4734920"/>
                </a:xfrm>
              </p:grpSpPr>
              <p:sp>
                <p:nvSpPr>
                  <p:cNvPr id="50" name="Rechteck 49"/>
                  <p:cNvSpPr/>
                  <p:nvPr/>
                </p:nvSpPr>
                <p:spPr bwMode="auto">
                  <a:xfrm>
                    <a:off x="1907550" y="1689100"/>
                    <a:ext cx="4598135" cy="4734555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de-DE"/>
                  </a:p>
                </p:txBody>
              </p:sp>
              <p:sp>
                <p:nvSpPr>
                  <p:cNvPr id="51" name="Rechteck 50"/>
                  <p:cNvSpPr/>
                  <p:nvPr/>
                </p:nvSpPr>
                <p:spPr>
                  <a:xfrm rot="5400000">
                    <a:off x="4517878" y="298990"/>
                    <a:ext cx="107690" cy="3091953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de-DE"/>
                  </a:p>
                </p:txBody>
              </p:sp>
            </p:grpSp>
            <p:sp>
              <p:nvSpPr>
                <p:cNvPr id="49" name="Rechteck 48"/>
                <p:cNvSpPr/>
                <p:nvPr/>
              </p:nvSpPr>
              <p:spPr>
                <a:xfrm rot="5400000">
                  <a:off x="4288030" y="4790432"/>
                  <a:ext cx="143586" cy="2843243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de-DE"/>
                </a:p>
              </p:txBody>
            </p:sp>
          </p:grpSp>
          <p:pic>
            <p:nvPicPr>
              <p:cNvPr id="54281" name="Grafik 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1601" y="2049790"/>
                <a:ext cx="3535730" cy="35269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Rechteck 36"/>
              <p:cNvSpPr/>
              <p:nvPr/>
            </p:nvSpPr>
            <p:spPr bwMode="auto">
              <a:xfrm>
                <a:off x="4613390" y="2000250"/>
                <a:ext cx="3725637" cy="397801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de-DE"/>
              </a:p>
            </p:txBody>
          </p:sp>
          <p:sp>
            <p:nvSpPr>
              <p:cNvPr id="54283" name="Rechteck 49"/>
              <p:cNvSpPr>
                <a:spLocks noChangeArrowheads="1"/>
              </p:cNvSpPr>
              <p:nvPr/>
            </p:nvSpPr>
            <p:spPr bwMode="auto">
              <a:xfrm>
                <a:off x="864283" y="5610319"/>
                <a:ext cx="827171" cy="308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DE" altLang="de-DE" sz="1800">
                    <a:solidFill>
                      <a:schemeClr val="bg1"/>
                    </a:solidFill>
                    <a:latin typeface="Arial" panose="020B0604020202020204" pitchFamily="34" charset="0"/>
                  </a:rPr>
                  <a:t>0 Zyklen</a:t>
                </a:r>
              </a:p>
            </p:txBody>
          </p:sp>
          <p:sp>
            <p:nvSpPr>
              <p:cNvPr id="54284" name="Rechteck 50"/>
              <p:cNvSpPr>
                <a:spLocks noChangeArrowheads="1"/>
              </p:cNvSpPr>
              <p:nvPr/>
            </p:nvSpPr>
            <p:spPr bwMode="auto">
              <a:xfrm>
                <a:off x="4548084" y="5599439"/>
                <a:ext cx="15055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DE" altLang="de-DE" sz="1800">
                    <a:solidFill>
                      <a:schemeClr val="bg1"/>
                    </a:solidFill>
                    <a:latin typeface="Arial" panose="020B0604020202020204" pitchFamily="34" charset="0"/>
                  </a:rPr>
                  <a:t>1.000 Zyklen</a:t>
                </a:r>
              </a:p>
            </p:txBody>
          </p:sp>
          <p:pic>
            <p:nvPicPr>
              <p:cNvPr id="54285" name="Grafik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73837" y="2079248"/>
                <a:ext cx="3584252" cy="3446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43" name="Gerade Verbindung 7"/>
              <p:cNvCxnSpPr/>
              <p:nvPr/>
            </p:nvCxnSpPr>
            <p:spPr bwMode="auto">
              <a:xfrm flipH="1" flipV="1">
                <a:off x="3059322" y="4827468"/>
                <a:ext cx="1296908" cy="534953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Gerade Verbindung mit Pfeil 20"/>
            <p:cNvCxnSpPr/>
            <p:nvPr/>
          </p:nvCxnSpPr>
          <p:spPr bwMode="auto">
            <a:xfrm flipV="1">
              <a:off x="3049969" y="4969434"/>
              <a:ext cx="184275" cy="15669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22"/>
            <p:cNvCxnSpPr/>
            <p:nvPr/>
          </p:nvCxnSpPr>
          <p:spPr bwMode="auto">
            <a:xfrm flipV="1">
              <a:off x="4057198" y="5391451"/>
              <a:ext cx="184275" cy="15669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249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184775"/>
          </a:xfrm>
        </p:spPr>
        <p:txBody>
          <a:bodyPr/>
          <a:lstStyle/>
          <a:p>
            <a:pPr marL="534988" indent="-369888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/>
              <a:t>Forschungsprojekt </a:t>
            </a:r>
            <a:r>
              <a:rPr lang="de-DE" altLang="de-DE" sz="2400" dirty="0" err="1" smtClean="0"/>
              <a:t>VoReSo</a:t>
            </a:r>
            <a:endParaRPr lang="de-DE" altLang="de-DE" sz="2400" dirty="0" smtClean="0"/>
          </a:p>
          <a:p>
            <a:pPr marL="534988" indent="-369888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/>
              <a:t>Aufbau der Testbaugruppe</a:t>
            </a:r>
          </a:p>
          <a:p>
            <a:pPr marL="534988" indent="-369888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/>
              <a:t>Charakterisierung der Testbaugruppe</a:t>
            </a:r>
          </a:p>
          <a:p>
            <a:pPr marL="534988" indent="-369888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/>
              <a:t>Ergebnisse des aktiven Lastwechseltests</a:t>
            </a:r>
          </a:p>
          <a:p>
            <a:pPr marL="1022350" lvl="1" indent="-457200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000" dirty="0" smtClean="0"/>
              <a:t>Experiment </a:t>
            </a:r>
          </a:p>
          <a:p>
            <a:pPr marL="1022350" lvl="1" indent="-457200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000" dirty="0" smtClean="0"/>
              <a:t>Simulation</a:t>
            </a:r>
          </a:p>
          <a:p>
            <a:pPr marL="534988" indent="-369888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/>
              <a:t>Zusammenfassung</a:t>
            </a:r>
          </a:p>
          <a:p>
            <a:pPr marL="534988" indent="-369888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sz="2400" dirty="0" smtClean="0"/>
          </a:p>
          <a:p>
            <a:pPr marL="534988" indent="-369888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sz="2800" dirty="0" smtClean="0"/>
          </a:p>
          <a:p>
            <a:pPr marL="534988" indent="-369888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sz="2800" dirty="0" smtClean="0"/>
          </a:p>
          <a:p>
            <a:pPr marL="534988" indent="-369888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en-US" altLang="de-DE" sz="2400" dirty="0" smtClean="0"/>
          </a:p>
        </p:txBody>
      </p:sp>
      <p:sp>
        <p:nvSpPr>
          <p:cNvPr id="33798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smtClean="0"/>
              <a:t>Agenda</a:t>
            </a:r>
            <a:endParaRPr lang="de-DE" altLang="de-DE" sz="2400" dirty="0" smtClean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58374" name="Inhaltsplatzhalter 1"/>
          <p:cNvSpPr>
            <a:spLocks noGrp="1"/>
          </p:cNvSpPr>
          <p:nvPr>
            <p:ph idx="1"/>
          </p:nvPr>
        </p:nvSpPr>
        <p:spPr>
          <a:xfrm>
            <a:off x="457201" y="1268413"/>
            <a:ext cx="8226938" cy="450850"/>
          </a:xfrm>
        </p:spPr>
        <p:txBody>
          <a:bodyPr/>
          <a:lstStyle/>
          <a:p>
            <a:pPr marL="165100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>
                <a:solidFill>
                  <a:srgbClr val="000000"/>
                </a:solidFill>
              </a:rPr>
              <a:t>Dokumentation der Rissentstehung während zunehmender Zyklen</a:t>
            </a:r>
          </a:p>
        </p:txBody>
      </p:sp>
      <p:sp>
        <p:nvSpPr>
          <p:cNvPr id="76" name="Rechteck 75"/>
          <p:cNvSpPr/>
          <p:nvPr/>
        </p:nvSpPr>
        <p:spPr bwMode="auto">
          <a:xfrm>
            <a:off x="4029075" y="2173288"/>
            <a:ext cx="1577975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Rechteck 76"/>
          <p:cNvSpPr/>
          <p:nvPr/>
        </p:nvSpPr>
        <p:spPr bwMode="auto">
          <a:xfrm>
            <a:off x="720725" y="2170113"/>
            <a:ext cx="1576388" cy="7493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hteck 77"/>
          <p:cNvSpPr/>
          <p:nvPr/>
        </p:nvSpPr>
        <p:spPr bwMode="auto">
          <a:xfrm>
            <a:off x="2376488" y="2173288"/>
            <a:ext cx="1577975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hteck 78"/>
          <p:cNvSpPr/>
          <p:nvPr/>
        </p:nvSpPr>
        <p:spPr bwMode="auto">
          <a:xfrm>
            <a:off x="5697538" y="2166938"/>
            <a:ext cx="1576387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hteck 79"/>
          <p:cNvSpPr/>
          <p:nvPr/>
        </p:nvSpPr>
        <p:spPr bwMode="auto">
          <a:xfrm>
            <a:off x="7377113" y="2166938"/>
            <a:ext cx="1577975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80" name="Textfeld 146"/>
          <p:cNvSpPr txBox="1">
            <a:spLocks noChangeArrowheads="1"/>
          </p:cNvSpPr>
          <p:nvPr/>
        </p:nvSpPr>
        <p:spPr bwMode="auto">
          <a:xfrm>
            <a:off x="7334250" y="2636838"/>
            <a:ext cx="1187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200 Zyklen</a:t>
            </a:r>
          </a:p>
        </p:txBody>
      </p:sp>
      <p:sp>
        <p:nvSpPr>
          <p:cNvPr id="82" name="Rechteck 81"/>
          <p:cNvSpPr/>
          <p:nvPr/>
        </p:nvSpPr>
        <p:spPr bwMode="auto">
          <a:xfrm>
            <a:off x="2382838" y="3019425"/>
            <a:ext cx="1576387" cy="7477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720725" y="3019425"/>
            <a:ext cx="1577975" cy="7477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83" name="Textfeld 150"/>
          <p:cNvSpPr txBox="1">
            <a:spLocks noChangeArrowheads="1"/>
          </p:cNvSpPr>
          <p:nvPr/>
        </p:nvSpPr>
        <p:spPr bwMode="auto">
          <a:xfrm>
            <a:off x="2303463" y="3489325"/>
            <a:ext cx="1185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300 Zyklen</a:t>
            </a:r>
          </a:p>
        </p:txBody>
      </p:sp>
      <p:sp>
        <p:nvSpPr>
          <p:cNvPr id="85" name="Rechteck 84"/>
          <p:cNvSpPr/>
          <p:nvPr/>
        </p:nvSpPr>
        <p:spPr bwMode="auto">
          <a:xfrm>
            <a:off x="4041775" y="3013075"/>
            <a:ext cx="1576388" cy="7477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85" name="Textfeld 152"/>
          <p:cNvSpPr txBox="1">
            <a:spLocks noChangeArrowheads="1"/>
          </p:cNvSpPr>
          <p:nvPr/>
        </p:nvSpPr>
        <p:spPr bwMode="auto">
          <a:xfrm>
            <a:off x="669925" y="3489325"/>
            <a:ext cx="1185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250 Zyklen</a:t>
            </a:r>
          </a:p>
        </p:txBody>
      </p:sp>
      <p:sp>
        <p:nvSpPr>
          <p:cNvPr id="58386" name="Textfeld 153"/>
          <p:cNvSpPr txBox="1">
            <a:spLocks noChangeArrowheads="1"/>
          </p:cNvSpPr>
          <p:nvPr/>
        </p:nvSpPr>
        <p:spPr bwMode="auto">
          <a:xfrm>
            <a:off x="4000500" y="3482975"/>
            <a:ext cx="1187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350 Zyklen</a:t>
            </a:r>
          </a:p>
        </p:txBody>
      </p:sp>
      <p:sp>
        <p:nvSpPr>
          <p:cNvPr id="88" name="Rechteck 87"/>
          <p:cNvSpPr/>
          <p:nvPr/>
        </p:nvSpPr>
        <p:spPr bwMode="auto">
          <a:xfrm>
            <a:off x="5718175" y="3014663"/>
            <a:ext cx="1577975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Rechteck 88"/>
          <p:cNvSpPr/>
          <p:nvPr/>
        </p:nvSpPr>
        <p:spPr bwMode="auto">
          <a:xfrm>
            <a:off x="717550" y="3849688"/>
            <a:ext cx="1576388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Rechteck 89"/>
          <p:cNvSpPr/>
          <p:nvPr/>
        </p:nvSpPr>
        <p:spPr bwMode="auto">
          <a:xfrm>
            <a:off x="7375525" y="3021013"/>
            <a:ext cx="1576388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Rechteck 90"/>
          <p:cNvSpPr/>
          <p:nvPr/>
        </p:nvSpPr>
        <p:spPr bwMode="auto">
          <a:xfrm>
            <a:off x="2384425" y="3843338"/>
            <a:ext cx="1577975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91" name="Textfeld 158"/>
          <p:cNvSpPr txBox="1">
            <a:spLocks noChangeArrowheads="1"/>
          </p:cNvSpPr>
          <p:nvPr/>
        </p:nvSpPr>
        <p:spPr bwMode="auto">
          <a:xfrm>
            <a:off x="2344738" y="4322763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550 Zyklen</a:t>
            </a:r>
          </a:p>
        </p:txBody>
      </p:sp>
      <p:sp>
        <p:nvSpPr>
          <p:cNvPr id="93" name="Rechteck 92"/>
          <p:cNvSpPr/>
          <p:nvPr/>
        </p:nvSpPr>
        <p:spPr bwMode="auto">
          <a:xfrm>
            <a:off x="5710238" y="3856038"/>
            <a:ext cx="1576387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93" name="Textfeld 165"/>
          <p:cNvSpPr txBox="1">
            <a:spLocks noChangeArrowheads="1"/>
          </p:cNvSpPr>
          <p:nvPr/>
        </p:nvSpPr>
        <p:spPr bwMode="auto">
          <a:xfrm>
            <a:off x="5659438" y="4335463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650 Zyklen</a:t>
            </a:r>
          </a:p>
        </p:txBody>
      </p:sp>
      <p:sp>
        <p:nvSpPr>
          <p:cNvPr id="58394" name="Textfeld 184"/>
          <p:cNvSpPr txBox="1">
            <a:spLocks noChangeArrowheads="1"/>
          </p:cNvSpPr>
          <p:nvPr/>
        </p:nvSpPr>
        <p:spPr bwMode="auto">
          <a:xfrm>
            <a:off x="5675313" y="3494088"/>
            <a:ext cx="1187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400 Zyklen</a:t>
            </a:r>
          </a:p>
        </p:txBody>
      </p:sp>
      <p:sp>
        <p:nvSpPr>
          <p:cNvPr id="58395" name="Textfeld 186"/>
          <p:cNvSpPr txBox="1">
            <a:spLocks noChangeArrowheads="1"/>
          </p:cNvSpPr>
          <p:nvPr/>
        </p:nvSpPr>
        <p:spPr bwMode="auto">
          <a:xfrm>
            <a:off x="7324725" y="3500438"/>
            <a:ext cx="1187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450 Zyklen</a:t>
            </a:r>
          </a:p>
        </p:txBody>
      </p:sp>
      <p:sp>
        <p:nvSpPr>
          <p:cNvPr id="58396" name="Textfeld 188"/>
          <p:cNvSpPr txBox="1">
            <a:spLocks noChangeArrowheads="1"/>
          </p:cNvSpPr>
          <p:nvPr/>
        </p:nvSpPr>
        <p:spPr bwMode="auto">
          <a:xfrm>
            <a:off x="666750" y="4329113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500 Zyklen</a:t>
            </a:r>
          </a:p>
        </p:txBody>
      </p:sp>
      <p:grpSp>
        <p:nvGrpSpPr>
          <p:cNvPr id="58397" name="Gruppieren 3"/>
          <p:cNvGrpSpPr>
            <a:grpSpLocks/>
          </p:cNvGrpSpPr>
          <p:nvPr/>
        </p:nvGrpSpPr>
        <p:grpSpPr bwMode="auto">
          <a:xfrm>
            <a:off x="4002088" y="3849688"/>
            <a:ext cx="1617662" cy="817562"/>
            <a:chOff x="3601269" y="3462236"/>
            <a:chExt cx="1619136" cy="817814"/>
          </a:xfrm>
        </p:grpSpPr>
        <p:sp>
          <p:nvSpPr>
            <p:cNvPr id="117" name="Rechteck 116"/>
            <p:cNvSpPr/>
            <p:nvPr/>
          </p:nvSpPr>
          <p:spPr>
            <a:xfrm>
              <a:off x="3644170" y="3462236"/>
              <a:ext cx="1576235" cy="74794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439" name="Textfeld 160"/>
            <p:cNvSpPr txBox="1">
              <a:spLocks noChangeArrowheads="1"/>
            </p:cNvSpPr>
            <p:nvPr/>
          </p:nvSpPr>
          <p:spPr bwMode="auto">
            <a:xfrm>
              <a:off x="3601269" y="3941422"/>
              <a:ext cx="1187624" cy="338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600">
                  <a:solidFill>
                    <a:schemeClr val="bg1"/>
                  </a:solidFill>
                  <a:latin typeface="Arial" panose="020B0604020202020204" pitchFamily="34" charset="0"/>
                </a:rPr>
                <a:t>600 Zyklen</a:t>
              </a:r>
            </a:p>
          </p:txBody>
        </p:sp>
      </p:grpSp>
      <p:sp>
        <p:nvSpPr>
          <p:cNvPr id="58398" name="Textfeld 138"/>
          <p:cNvSpPr txBox="1">
            <a:spLocks noChangeArrowheads="1"/>
          </p:cNvSpPr>
          <p:nvPr/>
        </p:nvSpPr>
        <p:spPr bwMode="auto">
          <a:xfrm>
            <a:off x="696913" y="2640013"/>
            <a:ext cx="958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0 Zyklen</a:t>
            </a:r>
          </a:p>
        </p:txBody>
      </p:sp>
      <p:sp>
        <p:nvSpPr>
          <p:cNvPr id="58399" name="Textfeld 140"/>
          <p:cNvSpPr txBox="1">
            <a:spLocks noChangeArrowheads="1"/>
          </p:cNvSpPr>
          <p:nvPr/>
        </p:nvSpPr>
        <p:spPr bwMode="auto">
          <a:xfrm>
            <a:off x="3979863" y="2633663"/>
            <a:ext cx="1187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100 Zyklen</a:t>
            </a:r>
          </a:p>
        </p:txBody>
      </p:sp>
      <p:sp>
        <p:nvSpPr>
          <p:cNvPr id="58400" name="Textfeld 144"/>
          <p:cNvSpPr txBox="1">
            <a:spLocks noChangeArrowheads="1"/>
          </p:cNvSpPr>
          <p:nvPr/>
        </p:nvSpPr>
        <p:spPr bwMode="auto">
          <a:xfrm>
            <a:off x="2298700" y="2633663"/>
            <a:ext cx="1073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50 Zyklen</a:t>
            </a:r>
          </a:p>
        </p:txBody>
      </p:sp>
      <p:sp>
        <p:nvSpPr>
          <p:cNvPr id="58401" name="Textfeld 145"/>
          <p:cNvSpPr txBox="1">
            <a:spLocks noChangeArrowheads="1"/>
          </p:cNvSpPr>
          <p:nvPr/>
        </p:nvSpPr>
        <p:spPr bwMode="auto">
          <a:xfrm>
            <a:off x="5657850" y="2627313"/>
            <a:ext cx="1187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150 Zyklen</a:t>
            </a:r>
          </a:p>
        </p:txBody>
      </p:sp>
      <p:pic>
        <p:nvPicPr>
          <p:cNvPr id="58402" name="Grafik 10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2286000"/>
            <a:ext cx="155416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3" name="Grafik 10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650" y="2263775"/>
            <a:ext cx="1482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4" name="Grafik 10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268538"/>
            <a:ext cx="153987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5" name="Grafik 10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413" y="2254250"/>
            <a:ext cx="15605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6" name="Grafik 10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525" y="2273300"/>
            <a:ext cx="1579563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7" name="Grafik 10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88" y="3127375"/>
            <a:ext cx="159385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8" name="Grafik 10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650" y="3116263"/>
            <a:ext cx="156527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9" name="Grafik 10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3116263"/>
            <a:ext cx="1582738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0" name="Grafik 1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148013"/>
            <a:ext cx="15954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1" name="Grafik 1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082925"/>
            <a:ext cx="157797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2" name="Grafik 1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63" y="3962400"/>
            <a:ext cx="15462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3" name="Grafik 1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3930650"/>
            <a:ext cx="15494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4" name="Grafik 11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75" y="3954463"/>
            <a:ext cx="154463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5" name="Grafik 11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13" y="3949700"/>
            <a:ext cx="1584325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Rechteck 63"/>
          <p:cNvSpPr/>
          <p:nvPr/>
        </p:nvSpPr>
        <p:spPr bwMode="auto">
          <a:xfrm>
            <a:off x="7377113" y="3851275"/>
            <a:ext cx="1576387" cy="7477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417" name="Textfeld 186"/>
          <p:cNvSpPr txBox="1">
            <a:spLocks noChangeArrowheads="1"/>
          </p:cNvSpPr>
          <p:nvPr/>
        </p:nvSpPr>
        <p:spPr bwMode="auto">
          <a:xfrm>
            <a:off x="7326313" y="4330700"/>
            <a:ext cx="1187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700 Zyklen</a:t>
            </a:r>
          </a:p>
        </p:txBody>
      </p:sp>
      <p:sp>
        <p:nvSpPr>
          <p:cNvPr id="67" name="Rechteck 66"/>
          <p:cNvSpPr/>
          <p:nvPr/>
        </p:nvSpPr>
        <p:spPr bwMode="auto">
          <a:xfrm>
            <a:off x="715963" y="4668838"/>
            <a:ext cx="1576387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echteck 67"/>
          <p:cNvSpPr/>
          <p:nvPr/>
        </p:nvSpPr>
        <p:spPr bwMode="auto">
          <a:xfrm>
            <a:off x="2382838" y="4662488"/>
            <a:ext cx="1577975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420" name="Textfeld 158"/>
          <p:cNvSpPr txBox="1">
            <a:spLocks noChangeArrowheads="1"/>
          </p:cNvSpPr>
          <p:nvPr/>
        </p:nvSpPr>
        <p:spPr bwMode="auto">
          <a:xfrm>
            <a:off x="2343150" y="5141913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800 Zyklen</a:t>
            </a:r>
          </a:p>
        </p:txBody>
      </p:sp>
      <p:sp>
        <p:nvSpPr>
          <p:cNvPr id="70" name="Rechteck 69"/>
          <p:cNvSpPr/>
          <p:nvPr/>
        </p:nvSpPr>
        <p:spPr bwMode="auto">
          <a:xfrm>
            <a:off x="5708650" y="4675188"/>
            <a:ext cx="1576388" cy="747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422" name="Textfeld 165"/>
          <p:cNvSpPr txBox="1">
            <a:spLocks noChangeArrowheads="1"/>
          </p:cNvSpPr>
          <p:nvPr/>
        </p:nvSpPr>
        <p:spPr bwMode="auto">
          <a:xfrm>
            <a:off x="5657850" y="5154613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900 Zyklen</a:t>
            </a:r>
          </a:p>
        </p:txBody>
      </p:sp>
      <p:sp>
        <p:nvSpPr>
          <p:cNvPr id="58423" name="Textfeld 188"/>
          <p:cNvSpPr txBox="1">
            <a:spLocks noChangeArrowheads="1"/>
          </p:cNvSpPr>
          <p:nvPr/>
        </p:nvSpPr>
        <p:spPr bwMode="auto">
          <a:xfrm>
            <a:off x="665163" y="5148263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750 Zyklen</a:t>
            </a:r>
          </a:p>
        </p:txBody>
      </p:sp>
      <p:grpSp>
        <p:nvGrpSpPr>
          <p:cNvPr id="58424" name="Gruppieren 3"/>
          <p:cNvGrpSpPr>
            <a:grpSpLocks/>
          </p:cNvGrpSpPr>
          <p:nvPr/>
        </p:nvGrpSpPr>
        <p:grpSpPr bwMode="auto">
          <a:xfrm>
            <a:off x="4000500" y="4668838"/>
            <a:ext cx="1617663" cy="817562"/>
            <a:chOff x="3601269" y="3462516"/>
            <a:chExt cx="1618957" cy="817590"/>
          </a:xfrm>
        </p:grpSpPr>
        <p:sp>
          <p:nvSpPr>
            <p:cNvPr id="74" name="Rechteck 73"/>
            <p:cNvSpPr/>
            <p:nvPr/>
          </p:nvSpPr>
          <p:spPr>
            <a:xfrm>
              <a:off x="3644166" y="3462516"/>
              <a:ext cx="1576060" cy="74773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437" name="Textfeld 160"/>
            <p:cNvSpPr txBox="1">
              <a:spLocks noChangeArrowheads="1"/>
            </p:cNvSpPr>
            <p:nvPr/>
          </p:nvSpPr>
          <p:spPr bwMode="auto">
            <a:xfrm>
              <a:off x="3601269" y="3941422"/>
              <a:ext cx="1187582" cy="338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600">
                  <a:solidFill>
                    <a:schemeClr val="bg1"/>
                  </a:solidFill>
                  <a:latin typeface="Arial" panose="020B0604020202020204" pitchFamily="34" charset="0"/>
                </a:rPr>
                <a:t>850 Zyklen</a:t>
              </a:r>
            </a:p>
          </p:txBody>
        </p:sp>
      </p:grpSp>
      <p:sp>
        <p:nvSpPr>
          <p:cNvPr id="92" name="Rechteck 91"/>
          <p:cNvSpPr/>
          <p:nvPr/>
        </p:nvSpPr>
        <p:spPr bwMode="auto">
          <a:xfrm>
            <a:off x="7375525" y="4670425"/>
            <a:ext cx="1576388" cy="7477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426" name="Textfeld 186"/>
          <p:cNvSpPr txBox="1">
            <a:spLocks noChangeArrowheads="1"/>
          </p:cNvSpPr>
          <p:nvPr/>
        </p:nvSpPr>
        <p:spPr bwMode="auto">
          <a:xfrm>
            <a:off x="7324725" y="5149850"/>
            <a:ext cx="11858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950 Zyklen</a:t>
            </a:r>
          </a:p>
        </p:txBody>
      </p:sp>
      <p:sp>
        <p:nvSpPr>
          <p:cNvPr id="96" name="Rechteck 95"/>
          <p:cNvSpPr/>
          <p:nvPr/>
        </p:nvSpPr>
        <p:spPr bwMode="auto">
          <a:xfrm>
            <a:off x="708025" y="5489575"/>
            <a:ext cx="1576388" cy="7477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428" name="Textfeld 186"/>
          <p:cNvSpPr txBox="1">
            <a:spLocks noChangeArrowheads="1"/>
          </p:cNvSpPr>
          <p:nvPr/>
        </p:nvSpPr>
        <p:spPr bwMode="auto">
          <a:xfrm>
            <a:off x="657225" y="5969000"/>
            <a:ext cx="13573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1.000 Zyklen</a:t>
            </a:r>
          </a:p>
        </p:txBody>
      </p:sp>
      <p:pic>
        <p:nvPicPr>
          <p:cNvPr id="58429" name="Grafik 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338" y="3941763"/>
            <a:ext cx="154622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30" name="Grafik 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4795838"/>
            <a:ext cx="15430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31" name="Grafik 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4802188"/>
            <a:ext cx="15494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32" name="Grafik 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4762500"/>
            <a:ext cx="151923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33" name="Grafik 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721225"/>
            <a:ext cx="1525588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34" name="Grafik 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525" y="4767263"/>
            <a:ext cx="157638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35" name="Grafik 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5597525"/>
            <a:ext cx="15541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60422" name="Inhaltsplatzhalter 1"/>
          <p:cNvSpPr>
            <a:spLocks noGrp="1"/>
          </p:cNvSpPr>
          <p:nvPr>
            <p:ph idx="1"/>
          </p:nvPr>
        </p:nvSpPr>
        <p:spPr>
          <a:xfrm>
            <a:off x="457201" y="1268413"/>
            <a:ext cx="8226938" cy="450850"/>
          </a:xfrm>
        </p:spPr>
        <p:txBody>
          <a:bodyPr/>
          <a:lstStyle/>
          <a:p>
            <a:pPr marL="165100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>
                <a:solidFill>
                  <a:srgbClr val="000000"/>
                </a:solidFill>
              </a:rPr>
              <a:t>Dokumentation der Rissentstehung während zunehmender Zyklen</a:t>
            </a:r>
            <a:endParaRPr lang="de-DE" altLang="de-DE" sz="2400" dirty="0" smtClean="0"/>
          </a:p>
        </p:txBody>
      </p:sp>
      <p:sp>
        <p:nvSpPr>
          <p:cNvPr id="76" name="Rechteck 75"/>
          <p:cNvSpPr/>
          <p:nvPr/>
        </p:nvSpPr>
        <p:spPr bwMode="auto">
          <a:xfrm>
            <a:off x="4038600" y="217328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Rechteck 76"/>
          <p:cNvSpPr/>
          <p:nvPr/>
        </p:nvSpPr>
        <p:spPr bwMode="auto">
          <a:xfrm>
            <a:off x="730250" y="2170113"/>
            <a:ext cx="1576388" cy="749300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hteck 77"/>
          <p:cNvSpPr/>
          <p:nvPr/>
        </p:nvSpPr>
        <p:spPr bwMode="auto">
          <a:xfrm>
            <a:off x="2386013" y="217328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hteck 78"/>
          <p:cNvSpPr/>
          <p:nvPr/>
        </p:nvSpPr>
        <p:spPr bwMode="auto">
          <a:xfrm>
            <a:off x="5707063" y="2166938"/>
            <a:ext cx="1576387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hteck 79"/>
          <p:cNvSpPr/>
          <p:nvPr/>
        </p:nvSpPr>
        <p:spPr bwMode="auto">
          <a:xfrm>
            <a:off x="7386638" y="216693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28" name="Textfeld 146"/>
          <p:cNvSpPr txBox="1">
            <a:spLocks noChangeArrowheads="1"/>
          </p:cNvSpPr>
          <p:nvPr/>
        </p:nvSpPr>
        <p:spPr bwMode="auto">
          <a:xfrm>
            <a:off x="7343775" y="2636838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200 Zyklen</a:t>
            </a:r>
          </a:p>
        </p:txBody>
      </p:sp>
      <p:sp>
        <p:nvSpPr>
          <p:cNvPr id="82" name="Rechteck 81"/>
          <p:cNvSpPr/>
          <p:nvPr/>
        </p:nvSpPr>
        <p:spPr bwMode="auto">
          <a:xfrm>
            <a:off x="2392363" y="3019425"/>
            <a:ext cx="1576387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730250" y="3019425"/>
            <a:ext cx="1577975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31" name="Textfeld 150"/>
          <p:cNvSpPr txBox="1">
            <a:spLocks noChangeArrowheads="1"/>
          </p:cNvSpPr>
          <p:nvPr/>
        </p:nvSpPr>
        <p:spPr bwMode="auto">
          <a:xfrm>
            <a:off x="2312988" y="3489325"/>
            <a:ext cx="1185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300 Zyklen</a:t>
            </a:r>
          </a:p>
        </p:txBody>
      </p:sp>
      <p:sp>
        <p:nvSpPr>
          <p:cNvPr id="85" name="Rechteck 84"/>
          <p:cNvSpPr/>
          <p:nvPr/>
        </p:nvSpPr>
        <p:spPr bwMode="auto">
          <a:xfrm>
            <a:off x="4051300" y="3013075"/>
            <a:ext cx="1576388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33" name="Textfeld 152"/>
          <p:cNvSpPr txBox="1">
            <a:spLocks noChangeArrowheads="1"/>
          </p:cNvSpPr>
          <p:nvPr/>
        </p:nvSpPr>
        <p:spPr bwMode="auto">
          <a:xfrm>
            <a:off x="679450" y="3489325"/>
            <a:ext cx="1185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250 Zyklen</a:t>
            </a:r>
          </a:p>
        </p:txBody>
      </p:sp>
      <p:sp>
        <p:nvSpPr>
          <p:cNvPr id="60434" name="Textfeld 153"/>
          <p:cNvSpPr txBox="1">
            <a:spLocks noChangeArrowheads="1"/>
          </p:cNvSpPr>
          <p:nvPr/>
        </p:nvSpPr>
        <p:spPr bwMode="auto">
          <a:xfrm>
            <a:off x="4010025" y="3482975"/>
            <a:ext cx="1185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350 Zyklen</a:t>
            </a:r>
          </a:p>
        </p:txBody>
      </p:sp>
      <p:sp>
        <p:nvSpPr>
          <p:cNvPr id="88" name="Rechteck 87"/>
          <p:cNvSpPr/>
          <p:nvPr/>
        </p:nvSpPr>
        <p:spPr bwMode="auto">
          <a:xfrm>
            <a:off x="5727700" y="3014663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Rechteck 88"/>
          <p:cNvSpPr/>
          <p:nvPr/>
        </p:nvSpPr>
        <p:spPr bwMode="auto">
          <a:xfrm>
            <a:off x="727075" y="3849688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Rechteck 89"/>
          <p:cNvSpPr/>
          <p:nvPr/>
        </p:nvSpPr>
        <p:spPr bwMode="auto">
          <a:xfrm>
            <a:off x="7385050" y="3021013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Rechteck 90"/>
          <p:cNvSpPr/>
          <p:nvPr/>
        </p:nvSpPr>
        <p:spPr bwMode="auto">
          <a:xfrm>
            <a:off x="2393950" y="384333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39" name="Textfeld 158"/>
          <p:cNvSpPr txBox="1">
            <a:spLocks noChangeArrowheads="1"/>
          </p:cNvSpPr>
          <p:nvPr/>
        </p:nvSpPr>
        <p:spPr bwMode="auto">
          <a:xfrm>
            <a:off x="2354263" y="4322763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550 Zyklen</a:t>
            </a:r>
          </a:p>
        </p:txBody>
      </p:sp>
      <p:sp>
        <p:nvSpPr>
          <p:cNvPr id="93" name="Rechteck 92"/>
          <p:cNvSpPr/>
          <p:nvPr/>
        </p:nvSpPr>
        <p:spPr bwMode="auto">
          <a:xfrm>
            <a:off x="5710238" y="3856038"/>
            <a:ext cx="1576387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41" name="Textfeld 165"/>
          <p:cNvSpPr txBox="1">
            <a:spLocks noChangeArrowheads="1"/>
          </p:cNvSpPr>
          <p:nvPr/>
        </p:nvSpPr>
        <p:spPr bwMode="auto">
          <a:xfrm>
            <a:off x="5659438" y="4335463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650 Zyklen</a:t>
            </a:r>
          </a:p>
        </p:txBody>
      </p:sp>
      <p:sp>
        <p:nvSpPr>
          <p:cNvPr id="60442" name="Textfeld 184"/>
          <p:cNvSpPr txBox="1">
            <a:spLocks noChangeArrowheads="1"/>
          </p:cNvSpPr>
          <p:nvPr/>
        </p:nvSpPr>
        <p:spPr bwMode="auto">
          <a:xfrm>
            <a:off x="5684838" y="3494088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400 Zyklen</a:t>
            </a:r>
          </a:p>
        </p:txBody>
      </p:sp>
      <p:sp>
        <p:nvSpPr>
          <p:cNvPr id="60443" name="Textfeld 186"/>
          <p:cNvSpPr txBox="1">
            <a:spLocks noChangeArrowheads="1"/>
          </p:cNvSpPr>
          <p:nvPr/>
        </p:nvSpPr>
        <p:spPr bwMode="auto">
          <a:xfrm>
            <a:off x="7334250" y="3500438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450 Zyklen</a:t>
            </a:r>
          </a:p>
        </p:txBody>
      </p:sp>
      <p:sp>
        <p:nvSpPr>
          <p:cNvPr id="60444" name="Textfeld 188"/>
          <p:cNvSpPr txBox="1">
            <a:spLocks noChangeArrowheads="1"/>
          </p:cNvSpPr>
          <p:nvPr/>
        </p:nvSpPr>
        <p:spPr bwMode="auto">
          <a:xfrm>
            <a:off x="676275" y="4329113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500 Zyklen</a:t>
            </a:r>
          </a:p>
        </p:txBody>
      </p:sp>
      <p:grpSp>
        <p:nvGrpSpPr>
          <p:cNvPr id="98" name="Gruppieren 3"/>
          <p:cNvGrpSpPr>
            <a:grpSpLocks/>
          </p:cNvGrpSpPr>
          <p:nvPr/>
        </p:nvGrpSpPr>
        <p:grpSpPr bwMode="auto">
          <a:xfrm>
            <a:off x="4011538" y="3849166"/>
            <a:ext cx="1617662" cy="817636"/>
            <a:chOff x="3601269" y="3462236"/>
            <a:chExt cx="1619136" cy="817814"/>
          </a:xfrm>
          <a:solidFill>
            <a:schemeClr val="bg1">
              <a:lumMod val="65000"/>
            </a:schemeClr>
          </a:solidFill>
        </p:grpSpPr>
        <p:sp>
          <p:nvSpPr>
            <p:cNvPr id="117" name="Rechteck 116"/>
            <p:cNvSpPr/>
            <p:nvPr/>
          </p:nvSpPr>
          <p:spPr>
            <a:xfrm>
              <a:off x="3644170" y="3462236"/>
              <a:ext cx="1576235" cy="747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Textfeld 160"/>
            <p:cNvSpPr txBox="1">
              <a:spLocks noChangeArrowheads="1"/>
            </p:cNvSpPr>
            <p:nvPr/>
          </p:nvSpPr>
          <p:spPr bwMode="auto">
            <a:xfrm>
              <a:off x="3601269" y="3941422"/>
              <a:ext cx="1187624" cy="33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de-DE" altLang="de-DE" sz="1600">
                  <a:solidFill>
                    <a:schemeClr val="bg1"/>
                  </a:solidFill>
                  <a:latin typeface="Arial" panose="020B0604020202020204" pitchFamily="34" charset="0"/>
                </a:rPr>
                <a:t>600 Zyklen</a:t>
              </a:r>
            </a:p>
          </p:txBody>
        </p:sp>
      </p:grpSp>
      <p:sp>
        <p:nvSpPr>
          <p:cNvPr id="60446" name="Textfeld 138"/>
          <p:cNvSpPr txBox="1">
            <a:spLocks noChangeArrowheads="1"/>
          </p:cNvSpPr>
          <p:nvPr/>
        </p:nvSpPr>
        <p:spPr bwMode="auto">
          <a:xfrm>
            <a:off x="706438" y="2640013"/>
            <a:ext cx="958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0 Zyklen</a:t>
            </a:r>
          </a:p>
        </p:txBody>
      </p:sp>
      <p:sp>
        <p:nvSpPr>
          <p:cNvPr id="60447" name="Textfeld 140"/>
          <p:cNvSpPr txBox="1">
            <a:spLocks noChangeArrowheads="1"/>
          </p:cNvSpPr>
          <p:nvPr/>
        </p:nvSpPr>
        <p:spPr bwMode="auto">
          <a:xfrm>
            <a:off x="3989388" y="2633663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100 Zyklen</a:t>
            </a:r>
          </a:p>
        </p:txBody>
      </p:sp>
      <p:sp>
        <p:nvSpPr>
          <p:cNvPr id="60448" name="Textfeld 144"/>
          <p:cNvSpPr txBox="1">
            <a:spLocks noChangeArrowheads="1"/>
          </p:cNvSpPr>
          <p:nvPr/>
        </p:nvSpPr>
        <p:spPr bwMode="auto">
          <a:xfrm>
            <a:off x="2308225" y="2633663"/>
            <a:ext cx="1073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50 Zyklen</a:t>
            </a:r>
          </a:p>
        </p:txBody>
      </p:sp>
      <p:sp>
        <p:nvSpPr>
          <p:cNvPr id="60449" name="Textfeld 145"/>
          <p:cNvSpPr txBox="1">
            <a:spLocks noChangeArrowheads="1"/>
          </p:cNvSpPr>
          <p:nvPr/>
        </p:nvSpPr>
        <p:spPr bwMode="auto">
          <a:xfrm>
            <a:off x="5667375" y="2627313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150 Zyklen</a:t>
            </a:r>
          </a:p>
        </p:txBody>
      </p:sp>
      <p:pic>
        <p:nvPicPr>
          <p:cNvPr id="103" name="Grafik 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988" y="2286000"/>
            <a:ext cx="1509712" cy="381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4" name="Grafik 103"/>
          <p:cNvPicPr>
            <a:picLocks noChangeAspect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5867" y="2250553"/>
            <a:ext cx="1482958" cy="40115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5" name="Grafik 104"/>
          <p:cNvPicPr>
            <a:picLocks noChangeAspect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998" y="2264465"/>
            <a:ext cx="1540502" cy="3963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6" name="Grafik 105"/>
          <p:cNvPicPr>
            <a:picLocks noChangeAspect="1"/>
          </p:cNvPicPr>
          <p:nvPr/>
        </p:nvPicPr>
        <p:blipFill>
          <a:blip r:embed="rId6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739" y="2248377"/>
            <a:ext cx="1560635" cy="4314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7" name="Grafik 106"/>
          <p:cNvPicPr>
            <a:picLocks noChangeAspect="1"/>
          </p:cNvPicPr>
          <p:nvPr/>
        </p:nvPicPr>
        <p:blipFill>
          <a:blip r:embed="rId7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6126" y="2273218"/>
            <a:ext cx="1565237" cy="3725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8" name="Grafik 107"/>
          <p:cNvPicPr>
            <a:picLocks noChangeAspect="1"/>
          </p:cNvPicPr>
          <p:nvPr/>
        </p:nvPicPr>
        <p:blipFill>
          <a:blip r:embed="rId8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918" y="3148567"/>
            <a:ext cx="1577995" cy="3890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9" name="Grafik 108"/>
          <p:cNvPicPr>
            <a:picLocks noChangeAspect="1"/>
          </p:cNvPicPr>
          <p:nvPr/>
        </p:nvPicPr>
        <p:blipFill>
          <a:blip r:embed="rId9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5867" y="3131032"/>
            <a:ext cx="1514708" cy="38530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0" name="Grafik 109"/>
          <p:cNvPicPr>
            <a:picLocks noChangeAspect="1"/>
          </p:cNvPicPr>
          <p:nvPr/>
        </p:nvPicPr>
        <p:blipFill>
          <a:blip r:embed="rId10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998" y="3153460"/>
            <a:ext cx="1551615" cy="3752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1" name="Grafik 110"/>
          <p:cNvPicPr>
            <a:picLocks noChangeAspect="1"/>
          </p:cNvPicPr>
          <p:nvPr/>
        </p:nvPicPr>
        <p:blipFill>
          <a:blip r:embed="rId1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661" y="3162811"/>
            <a:ext cx="1540714" cy="34864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2" name="Grafik 111"/>
          <p:cNvPicPr>
            <a:picLocks noChangeAspect="1"/>
          </p:cNvPicPr>
          <p:nvPr/>
        </p:nvPicPr>
        <p:blipFill>
          <a:blip r:embed="rId1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5789" y="3134837"/>
            <a:ext cx="1505199" cy="4183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3" name="Grafik 112"/>
          <p:cNvPicPr>
            <a:picLocks noChangeAspect="1"/>
          </p:cNvPicPr>
          <p:nvPr/>
        </p:nvPicPr>
        <p:blipFill>
          <a:blip r:embed="rId1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298" y="3976717"/>
            <a:ext cx="1546340" cy="4065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4" name="Grafik 113"/>
          <p:cNvPicPr>
            <a:picLocks noChangeAspect="1"/>
          </p:cNvPicPr>
          <p:nvPr/>
        </p:nvPicPr>
        <p:blipFill>
          <a:blip r:embed="rId1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902" y="3945419"/>
            <a:ext cx="1548046" cy="41939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5" name="Grafik 114"/>
          <p:cNvPicPr>
            <a:picLocks noChangeAspect="1"/>
          </p:cNvPicPr>
          <p:nvPr/>
        </p:nvPicPr>
        <p:blipFill>
          <a:blip r:embed="rId1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3905" y="3976717"/>
            <a:ext cx="1544280" cy="388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6" name="Grafik 115"/>
          <p:cNvPicPr>
            <a:picLocks noChangeAspect="1"/>
          </p:cNvPicPr>
          <p:nvPr/>
        </p:nvPicPr>
        <p:blipFill>
          <a:blip r:embed="rId16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625" y="3990527"/>
            <a:ext cx="1571749" cy="3710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grpSp>
        <p:nvGrpSpPr>
          <p:cNvPr id="4" name="Gruppieren 3"/>
          <p:cNvGrpSpPr/>
          <p:nvPr/>
        </p:nvGrpSpPr>
        <p:grpSpPr>
          <a:xfrm>
            <a:off x="5656187" y="3838053"/>
            <a:ext cx="1627187" cy="817979"/>
            <a:chOff x="7173382" y="4063303"/>
            <a:chExt cx="1627187" cy="817979"/>
          </a:xfrm>
          <a:solidFill>
            <a:schemeClr val="bg1">
              <a:lumMod val="65000"/>
            </a:schemeClr>
          </a:solidFill>
        </p:grpSpPr>
        <p:sp>
          <p:nvSpPr>
            <p:cNvPr id="57" name="Rechteck 56"/>
            <p:cNvSpPr/>
            <p:nvPr/>
          </p:nvSpPr>
          <p:spPr bwMode="auto">
            <a:xfrm>
              <a:off x="7224182" y="4063303"/>
              <a:ext cx="1576387" cy="747712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Textfeld 165"/>
            <p:cNvSpPr txBox="1">
              <a:spLocks noChangeArrowheads="1"/>
            </p:cNvSpPr>
            <p:nvPr/>
          </p:nvSpPr>
          <p:spPr bwMode="auto">
            <a:xfrm>
              <a:off x="7173382" y="4542728"/>
              <a:ext cx="118654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de-DE" altLang="de-DE" sz="1600" dirty="0">
                  <a:solidFill>
                    <a:schemeClr val="bg1"/>
                  </a:solidFill>
                  <a:latin typeface="Arial" panose="020B0604020202020204" pitchFamily="34" charset="0"/>
                </a:rPr>
                <a:t>650 Zyklen</a:t>
              </a:r>
            </a:p>
          </p:txBody>
        </p:sp>
        <p:pic>
          <p:nvPicPr>
            <p:cNvPr id="59" name="Grafik 58"/>
            <p:cNvPicPr>
              <a:picLocks noChangeAspect="1"/>
            </p:cNvPicPr>
            <p:nvPr/>
          </p:nvPicPr>
          <p:blipFill>
            <a:blip r:embed="rId17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59856" y="4198314"/>
              <a:ext cx="1537537" cy="362945"/>
            </a:xfrm>
            <a:prstGeom prst="rect">
              <a:avLst/>
            </a:prstGeom>
            <a:grpFill/>
            <a:ln>
              <a:noFill/>
            </a:ln>
          </p:spPr>
        </p:pic>
      </p:grpSp>
      <p:sp>
        <p:nvSpPr>
          <p:cNvPr id="64" name="Rechteck 63"/>
          <p:cNvSpPr/>
          <p:nvPr/>
        </p:nvSpPr>
        <p:spPr bwMode="auto">
          <a:xfrm>
            <a:off x="2401888" y="384333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66" name="Textfeld 158"/>
          <p:cNvSpPr txBox="1">
            <a:spLocks noChangeArrowheads="1"/>
          </p:cNvSpPr>
          <p:nvPr/>
        </p:nvSpPr>
        <p:spPr bwMode="auto">
          <a:xfrm>
            <a:off x="2362200" y="4322763"/>
            <a:ext cx="1187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550 Zyklen</a:t>
            </a:r>
          </a:p>
        </p:txBody>
      </p:sp>
      <p:pic>
        <p:nvPicPr>
          <p:cNvPr id="89139" name="Grafik 65"/>
          <p:cNvPicPr>
            <a:picLocks noChangeAspect="1"/>
          </p:cNvPicPr>
          <p:nvPr/>
        </p:nvPicPr>
        <p:blipFill>
          <a:blip r:embed="rId18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5575" y="3946003"/>
            <a:ext cx="15319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hteck 60"/>
          <p:cNvSpPr/>
          <p:nvPr/>
        </p:nvSpPr>
        <p:spPr bwMode="auto">
          <a:xfrm>
            <a:off x="725488" y="4668838"/>
            <a:ext cx="1576387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hteck 61"/>
          <p:cNvSpPr/>
          <p:nvPr/>
        </p:nvSpPr>
        <p:spPr bwMode="auto">
          <a:xfrm>
            <a:off x="2392363" y="466248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feld 158"/>
          <p:cNvSpPr txBox="1">
            <a:spLocks noChangeArrowheads="1"/>
          </p:cNvSpPr>
          <p:nvPr/>
        </p:nvSpPr>
        <p:spPr bwMode="auto">
          <a:xfrm>
            <a:off x="2424113" y="5141913"/>
            <a:ext cx="1074737" cy="2460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800 Zyklen</a:t>
            </a:r>
          </a:p>
        </p:txBody>
      </p:sp>
      <p:sp>
        <p:nvSpPr>
          <p:cNvPr id="65" name="Rechteck 64"/>
          <p:cNvSpPr/>
          <p:nvPr/>
        </p:nvSpPr>
        <p:spPr bwMode="auto">
          <a:xfrm>
            <a:off x="5718175" y="4675188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feld 165"/>
          <p:cNvSpPr txBox="1">
            <a:spLocks noChangeArrowheads="1"/>
          </p:cNvSpPr>
          <p:nvPr/>
        </p:nvSpPr>
        <p:spPr bwMode="auto">
          <a:xfrm>
            <a:off x="5738813" y="5154613"/>
            <a:ext cx="1074737" cy="2460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900 Zyklen</a:t>
            </a:r>
          </a:p>
        </p:txBody>
      </p:sp>
      <p:sp>
        <p:nvSpPr>
          <p:cNvPr id="68" name="Textfeld 188"/>
          <p:cNvSpPr txBox="1">
            <a:spLocks noChangeArrowheads="1"/>
          </p:cNvSpPr>
          <p:nvPr/>
        </p:nvSpPr>
        <p:spPr bwMode="auto">
          <a:xfrm>
            <a:off x="746125" y="5148263"/>
            <a:ext cx="1074738" cy="2460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750 Zyklen</a:t>
            </a:r>
          </a:p>
        </p:txBody>
      </p:sp>
      <p:grpSp>
        <p:nvGrpSpPr>
          <p:cNvPr id="69" name="Gruppieren 3"/>
          <p:cNvGrpSpPr>
            <a:grpSpLocks/>
          </p:cNvGrpSpPr>
          <p:nvPr/>
        </p:nvGrpSpPr>
        <p:grpSpPr bwMode="auto">
          <a:xfrm>
            <a:off x="4052615" y="4668519"/>
            <a:ext cx="1574797" cy="747712"/>
            <a:chOff x="3644048" y="3462516"/>
            <a:chExt cx="1576178" cy="747999"/>
          </a:xfrm>
          <a:solidFill>
            <a:schemeClr val="bg1">
              <a:lumMod val="65000"/>
            </a:schemeClr>
          </a:solidFill>
        </p:grpSpPr>
        <p:sp>
          <p:nvSpPr>
            <p:cNvPr id="70" name="Rechteck 69"/>
            <p:cNvSpPr/>
            <p:nvPr/>
          </p:nvSpPr>
          <p:spPr>
            <a:xfrm>
              <a:off x="3644048" y="3462516"/>
              <a:ext cx="1576178" cy="74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feld 160"/>
            <p:cNvSpPr txBox="1">
              <a:spLocks noChangeArrowheads="1"/>
            </p:cNvSpPr>
            <p:nvPr/>
          </p:nvSpPr>
          <p:spPr bwMode="auto">
            <a:xfrm>
              <a:off x="3667691" y="3941422"/>
              <a:ext cx="1075521" cy="24631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 lIns="0" tIns="0" rIns="3600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de-DE" altLang="de-DE" sz="16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850 Zyklen</a:t>
              </a:r>
            </a:p>
          </p:txBody>
        </p:sp>
      </p:grpSp>
      <p:sp>
        <p:nvSpPr>
          <p:cNvPr id="72" name="Rechteck 71"/>
          <p:cNvSpPr/>
          <p:nvPr/>
        </p:nvSpPr>
        <p:spPr bwMode="auto">
          <a:xfrm>
            <a:off x="7385050" y="4670425"/>
            <a:ext cx="1576388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feld 186"/>
          <p:cNvSpPr txBox="1">
            <a:spLocks noChangeArrowheads="1"/>
          </p:cNvSpPr>
          <p:nvPr/>
        </p:nvSpPr>
        <p:spPr bwMode="auto">
          <a:xfrm>
            <a:off x="7389813" y="5149850"/>
            <a:ext cx="1074737" cy="24606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3600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950 Zyklen</a:t>
            </a:r>
          </a:p>
        </p:txBody>
      </p:sp>
      <p:sp>
        <p:nvSpPr>
          <p:cNvPr id="74" name="Rechteck 73"/>
          <p:cNvSpPr/>
          <p:nvPr/>
        </p:nvSpPr>
        <p:spPr bwMode="auto">
          <a:xfrm>
            <a:off x="717550" y="5489575"/>
            <a:ext cx="1576388" cy="747713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78" name="Textfeld 186"/>
          <p:cNvSpPr txBox="1">
            <a:spLocks noChangeArrowheads="1"/>
          </p:cNvSpPr>
          <p:nvPr/>
        </p:nvSpPr>
        <p:spPr bwMode="auto">
          <a:xfrm>
            <a:off x="742950" y="5969000"/>
            <a:ext cx="1246188" cy="2460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1.000 Zyklen</a:t>
            </a:r>
          </a:p>
        </p:txBody>
      </p:sp>
      <p:pic>
        <p:nvPicPr>
          <p:cNvPr id="81" name="Grafik 80"/>
          <p:cNvPicPr>
            <a:picLocks noChangeAspect="1"/>
          </p:cNvPicPr>
          <p:nvPr/>
        </p:nvPicPr>
        <p:blipFill>
          <a:blip r:embed="rId19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109" y="4795110"/>
            <a:ext cx="1543710" cy="359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84" name="Grafik 83"/>
          <p:cNvPicPr>
            <a:picLocks noChangeAspect="1"/>
          </p:cNvPicPr>
          <p:nvPr/>
        </p:nvPicPr>
        <p:blipFill>
          <a:blip r:embed="rId20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914" y="4801168"/>
            <a:ext cx="1548102" cy="34938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86" name="Grafik 85"/>
          <p:cNvPicPr>
            <a:picLocks noChangeAspect="1"/>
          </p:cNvPicPr>
          <p:nvPr/>
        </p:nvPicPr>
        <p:blipFill>
          <a:blip r:embed="rId2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070" y="4761705"/>
            <a:ext cx="1518971" cy="36478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87" name="Grafik 86"/>
          <p:cNvPicPr>
            <a:picLocks noChangeAspect="1"/>
          </p:cNvPicPr>
          <p:nvPr/>
        </p:nvPicPr>
        <p:blipFill>
          <a:blip r:embed="rId2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458" y="4721306"/>
            <a:ext cx="1524843" cy="43853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92" name="Grafik 91"/>
          <p:cNvPicPr>
            <a:picLocks noChangeAspect="1"/>
          </p:cNvPicPr>
          <p:nvPr/>
        </p:nvPicPr>
        <p:blipFill>
          <a:blip r:embed="rId2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803" y="4766583"/>
            <a:ext cx="1576261" cy="3459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94" name="Grafik 93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42950" y="5597525"/>
            <a:ext cx="1528763" cy="3302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sp>
        <p:nvSpPr>
          <p:cNvPr id="95" name="Rechteck 94"/>
          <p:cNvSpPr/>
          <p:nvPr/>
        </p:nvSpPr>
        <p:spPr bwMode="auto">
          <a:xfrm>
            <a:off x="7386638" y="3851275"/>
            <a:ext cx="1576387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86" name="Textfeld 186"/>
          <p:cNvSpPr txBox="1">
            <a:spLocks noChangeArrowheads="1"/>
          </p:cNvSpPr>
          <p:nvPr/>
        </p:nvSpPr>
        <p:spPr bwMode="auto">
          <a:xfrm>
            <a:off x="7335838" y="4330700"/>
            <a:ext cx="1187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700 Zyklen</a:t>
            </a:r>
          </a:p>
        </p:txBody>
      </p:sp>
      <p:pic>
        <p:nvPicPr>
          <p:cNvPr id="97" name="Grafik 96"/>
          <p:cNvPicPr>
            <a:picLocks noChangeAspect="1"/>
          </p:cNvPicPr>
          <p:nvPr/>
        </p:nvPicPr>
        <p:blipFill>
          <a:blip r:embed="rId2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8056" y="3940947"/>
            <a:ext cx="1546248" cy="405035"/>
          </a:xfrm>
          <a:prstGeom prst="rect">
            <a:avLst/>
          </a:prstGeom>
        </p:spPr>
      </p:pic>
      <p:grpSp>
        <p:nvGrpSpPr>
          <p:cNvPr id="6" name="Gruppieren 5"/>
          <p:cNvGrpSpPr>
            <a:grpSpLocks/>
          </p:cNvGrpSpPr>
          <p:nvPr/>
        </p:nvGrpSpPr>
        <p:grpSpPr bwMode="auto">
          <a:xfrm>
            <a:off x="4670425" y="4151313"/>
            <a:ext cx="4284663" cy="2254250"/>
            <a:chOff x="2435225" y="4181475"/>
            <a:chExt cx="4284663" cy="2254250"/>
          </a:xfrm>
        </p:grpSpPr>
        <p:grpSp>
          <p:nvGrpSpPr>
            <p:cNvPr id="60493" name="Gruppieren 1"/>
            <p:cNvGrpSpPr>
              <a:grpSpLocks/>
            </p:cNvGrpSpPr>
            <p:nvPr/>
          </p:nvGrpSpPr>
          <p:grpSpPr bwMode="auto">
            <a:xfrm>
              <a:off x="2435225" y="4181475"/>
              <a:ext cx="4284663" cy="2254250"/>
              <a:chOff x="2922147" y="5183188"/>
              <a:chExt cx="1590488" cy="747688"/>
            </a:xfrm>
          </p:grpSpPr>
          <p:sp>
            <p:nvSpPr>
              <p:cNvPr id="67" name="Rechteck 66"/>
              <p:cNvSpPr/>
              <p:nvPr/>
            </p:nvSpPr>
            <p:spPr bwMode="auto">
              <a:xfrm>
                <a:off x="2934522" y="5183188"/>
                <a:ext cx="1578113" cy="747688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496" name="Textfeld 158"/>
              <p:cNvSpPr txBox="1">
                <a:spLocks noChangeArrowheads="1"/>
              </p:cNvSpPr>
              <p:nvPr/>
            </p:nvSpPr>
            <p:spPr bwMode="auto">
              <a:xfrm>
                <a:off x="2922147" y="5754448"/>
                <a:ext cx="833179" cy="1735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DE" altLang="de-DE" sz="2800">
                    <a:solidFill>
                      <a:schemeClr val="bg1"/>
                    </a:solidFill>
                    <a:latin typeface="Arial" panose="020B0604020202020204" pitchFamily="34" charset="0"/>
                  </a:rPr>
                  <a:t>1.000 Zyklen</a:t>
                </a:r>
              </a:p>
            </p:txBody>
          </p:sp>
        </p:grpSp>
        <p:pic>
          <p:nvPicPr>
            <p:cNvPr id="60494" name="Grafik 5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2569" y="4661136"/>
              <a:ext cx="4157663" cy="1241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Gruppieren 1"/>
          <p:cNvGrpSpPr>
            <a:grpSpLocks/>
          </p:cNvGrpSpPr>
          <p:nvPr/>
        </p:nvGrpSpPr>
        <p:grpSpPr bwMode="auto">
          <a:xfrm>
            <a:off x="401638" y="4162425"/>
            <a:ext cx="4257675" cy="2254250"/>
            <a:chOff x="-3542341" y="2524919"/>
            <a:chExt cx="4259098" cy="2254250"/>
          </a:xfrm>
        </p:grpSpPr>
        <p:sp>
          <p:nvSpPr>
            <p:cNvPr id="96" name="Rechteck 95"/>
            <p:cNvSpPr/>
            <p:nvPr/>
          </p:nvSpPr>
          <p:spPr bwMode="auto">
            <a:xfrm>
              <a:off x="-3534401" y="2524919"/>
              <a:ext cx="4251158" cy="2254250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9" name="Grafik 98"/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-3489936" y="3142457"/>
              <a:ext cx="4138408" cy="10461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</p:pic>
        <p:sp>
          <p:nvSpPr>
            <p:cNvPr id="60492" name="Textfeld 158"/>
            <p:cNvSpPr txBox="1">
              <a:spLocks noChangeArrowheads="1"/>
            </p:cNvSpPr>
            <p:nvPr/>
          </p:nvSpPr>
          <p:spPr bwMode="auto">
            <a:xfrm>
              <a:off x="-3542341" y="4235915"/>
              <a:ext cx="15440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2800">
                  <a:solidFill>
                    <a:schemeClr val="bg1"/>
                  </a:solidFill>
                  <a:latin typeface="Arial" panose="020B0604020202020204" pitchFamily="34" charset="0"/>
                </a:rPr>
                <a:t>0 Zyklen</a:t>
              </a:r>
            </a:p>
          </p:txBody>
        </p:sp>
      </p:grp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21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62470" name="Inhaltsplatzhalter 1"/>
          <p:cNvSpPr>
            <a:spLocks noGrp="1"/>
          </p:cNvSpPr>
          <p:nvPr>
            <p:ph idx="1"/>
          </p:nvPr>
        </p:nvSpPr>
        <p:spPr>
          <a:xfrm>
            <a:off x="457201" y="1268413"/>
            <a:ext cx="8226938" cy="450850"/>
          </a:xfrm>
        </p:spPr>
        <p:txBody>
          <a:bodyPr/>
          <a:lstStyle/>
          <a:p>
            <a:pPr marL="165100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>
                <a:solidFill>
                  <a:srgbClr val="000000"/>
                </a:solidFill>
              </a:rPr>
              <a:t>Dokumentation der Rissentstehung während zunehmender Zyklen</a:t>
            </a:r>
          </a:p>
        </p:txBody>
      </p:sp>
      <p:sp>
        <p:nvSpPr>
          <p:cNvPr id="76" name="Rechteck 75"/>
          <p:cNvSpPr/>
          <p:nvPr/>
        </p:nvSpPr>
        <p:spPr bwMode="auto">
          <a:xfrm>
            <a:off x="4038600" y="2195513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Rechteck 76"/>
          <p:cNvSpPr/>
          <p:nvPr/>
        </p:nvSpPr>
        <p:spPr bwMode="auto">
          <a:xfrm>
            <a:off x="730250" y="2192338"/>
            <a:ext cx="1576388" cy="7493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hteck 77"/>
          <p:cNvSpPr/>
          <p:nvPr/>
        </p:nvSpPr>
        <p:spPr bwMode="auto">
          <a:xfrm>
            <a:off x="2386013" y="2195513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hteck 78"/>
          <p:cNvSpPr/>
          <p:nvPr/>
        </p:nvSpPr>
        <p:spPr bwMode="auto">
          <a:xfrm>
            <a:off x="5707063" y="2189163"/>
            <a:ext cx="1576387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hteck 79"/>
          <p:cNvSpPr/>
          <p:nvPr/>
        </p:nvSpPr>
        <p:spPr bwMode="auto">
          <a:xfrm>
            <a:off x="7386638" y="2189163"/>
            <a:ext cx="1577975" cy="747712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476" name="Textfeld 146"/>
          <p:cNvSpPr txBox="1">
            <a:spLocks noChangeArrowheads="1"/>
          </p:cNvSpPr>
          <p:nvPr/>
        </p:nvSpPr>
        <p:spPr bwMode="auto">
          <a:xfrm>
            <a:off x="7343775" y="2659063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200 Zyklen</a:t>
            </a:r>
          </a:p>
        </p:txBody>
      </p:sp>
      <p:sp>
        <p:nvSpPr>
          <p:cNvPr id="82" name="Rechteck 81"/>
          <p:cNvSpPr/>
          <p:nvPr/>
        </p:nvSpPr>
        <p:spPr bwMode="auto">
          <a:xfrm>
            <a:off x="2392363" y="3041650"/>
            <a:ext cx="1576387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730250" y="3041650"/>
            <a:ext cx="1577975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479" name="Textfeld 150"/>
          <p:cNvSpPr txBox="1">
            <a:spLocks noChangeArrowheads="1"/>
          </p:cNvSpPr>
          <p:nvPr/>
        </p:nvSpPr>
        <p:spPr bwMode="auto">
          <a:xfrm>
            <a:off x="2312988" y="3511550"/>
            <a:ext cx="1185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300 Zyklen</a:t>
            </a:r>
          </a:p>
        </p:txBody>
      </p:sp>
      <p:sp>
        <p:nvSpPr>
          <p:cNvPr id="85" name="Rechteck 84"/>
          <p:cNvSpPr/>
          <p:nvPr/>
        </p:nvSpPr>
        <p:spPr bwMode="auto">
          <a:xfrm>
            <a:off x="4051300" y="3035300"/>
            <a:ext cx="1576388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481" name="Textfeld 152"/>
          <p:cNvSpPr txBox="1">
            <a:spLocks noChangeArrowheads="1"/>
          </p:cNvSpPr>
          <p:nvPr/>
        </p:nvSpPr>
        <p:spPr bwMode="auto">
          <a:xfrm>
            <a:off x="679450" y="3511550"/>
            <a:ext cx="1185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250 Zyklen</a:t>
            </a:r>
          </a:p>
        </p:txBody>
      </p:sp>
      <p:sp>
        <p:nvSpPr>
          <p:cNvPr id="62482" name="Textfeld 153"/>
          <p:cNvSpPr txBox="1">
            <a:spLocks noChangeArrowheads="1"/>
          </p:cNvSpPr>
          <p:nvPr/>
        </p:nvSpPr>
        <p:spPr bwMode="auto">
          <a:xfrm>
            <a:off x="4010025" y="3505200"/>
            <a:ext cx="1185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350 Zyklen</a:t>
            </a:r>
          </a:p>
        </p:txBody>
      </p:sp>
      <p:sp>
        <p:nvSpPr>
          <p:cNvPr id="88" name="Rechteck 87"/>
          <p:cNvSpPr/>
          <p:nvPr/>
        </p:nvSpPr>
        <p:spPr bwMode="auto">
          <a:xfrm>
            <a:off x="5727700" y="303688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Rechteck 88"/>
          <p:cNvSpPr/>
          <p:nvPr/>
        </p:nvSpPr>
        <p:spPr bwMode="auto">
          <a:xfrm>
            <a:off x="727075" y="3871913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Rechteck 89"/>
          <p:cNvSpPr/>
          <p:nvPr/>
        </p:nvSpPr>
        <p:spPr bwMode="auto">
          <a:xfrm>
            <a:off x="7385050" y="3043238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Rechteck 90"/>
          <p:cNvSpPr/>
          <p:nvPr/>
        </p:nvSpPr>
        <p:spPr bwMode="auto">
          <a:xfrm>
            <a:off x="2393950" y="3865563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487" name="Textfeld 158"/>
          <p:cNvSpPr txBox="1">
            <a:spLocks noChangeArrowheads="1"/>
          </p:cNvSpPr>
          <p:nvPr/>
        </p:nvSpPr>
        <p:spPr bwMode="auto">
          <a:xfrm>
            <a:off x="2354263" y="4344988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550 Zyklen</a:t>
            </a:r>
          </a:p>
        </p:txBody>
      </p:sp>
      <p:sp>
        <p:nvSpPr>
          <p:cNvPr id="93" name="Rechteck 92"/>
          <p:cNvSpPr/>
          <p:nvPr/>
        </p:nvSpPr>
        <p:spPr bwMode="auto">
          <a:xfrm>
            <a:off x="5710238" y="3878263"/>
            <a:ext cx="1576387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489" name="Textfeld 165"/>
          <p:cNvSpPr txBox="1">
            <a:spLocks noChangeArrowheads="1"/>
          </p:cNvSpPr>
          <p:nvPr/>
        </p:nvSpPr>
        <p:spPr bwMode="auto">
          <a:xfrm>
            <a:off x="5659438" y="4357688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650 Zyklen</a:t>
            </a:r>
          </a:p>
        </p:txBody>
      </p:sp>
      <p:sp>
        <p:nvSpPr>
          <p:cNvPr id="62490" name="Textfeld 184"/>
          <p:cNvSpPr txBox="1">
            <a:spLocks noChangeArrowheads="1"/>
          </p:cNvSpPr>
          <p:nvPr/>
        </p:nvSpPr>
        <p:spPr bwMode="auto">
          <a:xfrm>
            <a:off x="5684838" y="3516313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400 Zyklen</a:t>
            </a:r>
          </a:p>
        </p:txBody>
      </p:sp>
      <p:sp>
        <p:nvSpPr>
          <p:cNvPr id="62491" name="Textfeld 186"/>
          <p:cNvSpPr txBox="1">
            <a:spLocks noChangeArrowheads="1"/>
          </p:cNvSpPr>
          <p:nvPr/>
        </p:nvSpPr>
        <p:spPr bwMode="auto">
          <a:xfrm>
            <a:off x="7334250" y="3522663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450 Zyklen</a:t>
            </a:r>
          </a:p>
        </p:txBody>
      </p:sp>
      <p:sp>
        <p:nvSpPr>
          <p:cNvPr id="62492" name="Textfeld 188"/>
          <p:cNvSpPr txBox="1">
            <a:spLocks noChangeArrowheads="1"/>
          </p:cNvSpPr>
          <p:nvPr/>
        </p:nvSpPr>
        <p:spPr bwMode="auto">
          <a:xfrm>
            <a:off x="676275" y="4351338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500 Zyklen</a:t>
            </a:r>
          </a:p>
        </p:txBody>
      </p:sp>
      <p:grpSp>
        <p:nvGrpSpPr>
          <p:cNvPr id="98" name="Gruppieren 3"/>
          <p:cNvGrpSpPr>
            <a:grpSpLocks/>
          </p:cNvGrpSpPr>
          <p:nvPr/>
        </p:nvGrpSpPr>
        <p:grpSpPr bwMode="auto">
          <a:xfrm>
            <a:off x="4010894" y="3870845"/>
            <a:ext cx="1617662" cy="817636"/>
            <a:chOff x="3601269" y="3462236"/>
            <a:chExt cx="1619136" cy="817814"/>
          </a:xfrm>
          <a:solidFill>
            <a:schemeClr val="bg1">
              <a:lumMod val="65000"/>
            </a:schemeClr>
          </a:solidFill>
        </p:grpSpPr>
        <p:sp>
          <p:nvSpPr>
            <p:cNvPr id="117" name="Rechteck 116"/>
            <p:cNvSpPr/>
            <p:nvPr/>
          </p:nvSpPr>
          <p:spPr>
            <a:xfrm>
              <a:off x="3644170" y="3462236"/>
              <a:ext cx="1576235" cy="747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Textfeld 160"/>
            <p:cNvSpPr txBox="1">
              <a:spLocks noChangeArrowheads="1"/>
            </p:cNvSpPr>
            <p:nvPr/>
          </p:nvSpPr>
          <p:spPr bwMode="auto">
            <a:xfrm>
              <a:off x="3601269" y="3941422"/>
              <a:ext cx="1187624" cy="33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de-DE" altLang="de-DE" sz="1600">
                  <a:solidFill>
                    <a:schemeClr val="bg1"/>
                  </a:solidFill>
                  <a:latin typeface="Arial" panose="020B0604020202020204" pitchFamily="34" charset="0"/>
                </a:rPr>
                <a:t>600 Zyklen</a:t>
              </a:r>
            </a:p>
          </p:txBody>
        </p:sp>
      </p:grpSp>
      <p:sp>
        <p:nvSpPr>
          <p:cNvPr id="62494" name="Textfeld 138"/>
          <p:cNvSpPr txBox="1">
            <a:spLocks noChangeArrowheads="1"/>
          </p:cNvSpPr>
          <p:nvPr/>
        </p:nvSpPr>
        <p:spPr bwMode="auto">
          <a:xfrm>
            <a:off x="706438" y="2662238"/>
            <a:ext cx="958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0 Zyklen</a:t>
            </a:r>
          </a:p>
        </p:txBody>
      </p:sp>
      <p:sp>
        <p:nvSpPr>
          <p:cNvPr id="62495" name="Textfeld 140"/>
          <p:cNvSpPr txBox="1">
            <a:spLocks noChangeArrowheads="1"/>
          </p:cNvSpPr>
          <p:nvPr/>
        </p:nvSpPr>
        <p:spPr bwMode="auto">
          <a:xfrm>
            <a:off x="3989388" y="2655888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100 Zyklen</a:t>
            </a:r>
          </a:p>
        </p:txBody>
      </p:sp>
      <p:sp>
        <p:nvSpPr>
          <p:cNvPr id="62496" name="Textfeld 144"/>
          <p:cNvSpPr txBox="1">
            <a:spLocks noChangeArrowheads="1"/>
          </p:cNvSpPr>
          <p:nvPr/>
        </p:nvSpPr>
        <p:spPr bwMode="auto">
          <a:xfrm>
            <a:off x="2308225" y="2655888"/>
            <a:ext cx="1073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50 Zyklen</a:t>
            </a:r>
          </a:p>
        </p:txBody>
      </p:sp>
      <p:sp>
        <p:nvSpPr>
          <p:cNvPr id="62497" name="Textfeld 145"/>
          <p:cNvSpPr txBox="1">
            <a:spLocks noChangeArrowheads="1"/>
          </p:cNvSpPr>
          <p:nvPr/>
        </p:nvSpPr>
        <p:spPr bwMode="auto">
          <a:xfrm>
            <a:off x="5667375" y="2649538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150 Zyklen</a:t>
            </a:r>
          </a:p>
        </p:txBody>
      </p:sp>
      <p:pic>
        <p:nvPicPr>
          <p:cNvPr id="103" name="Grafik 102"/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467" y="2307646"/>
            <a:ext cx="1554772" cy="3927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4" name="Grafik 103"/>
          <p:cNvPicPr>
            <a:picLocks noChangeAspect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5223" y="2272232"/>
            <a:ext cx="1482958" cy="40115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5" name="Grafik 104"/>
          <p:cNvPicPr>
            <a:picLocks noChangeAspect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354" y="2286144"/>
            <a:ext cx="1540502" cy="3963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6" name="Grafik 105"/>
          <p:cNvPicPr>
            <a:picLocks noChangeAspect="1"/>
          </p:cNvPicPr>
          <p:nvPr/>
        </p:nvPicPr>
        <p:blipFill>
          <a:blip r:embed="rId6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095" y="2270056"/>
            <a:ext cx="1560635" cy="4314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62502" name="Grafik 10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2295525"/>
            <a:ext cx="1516063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Grafik 107"/>
          <p:cNvPicPr>
            <a:picLocks noChangeAspect="1"/>
          </p:cNvPicPr>
          <p:nvPr/>
        </p:nvPicPr>
        <p:blipFill>
          <a:blip r:embed="rId8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74" y="3170246"/>
            <a:ext cx="1577995" cy="3890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9" name="Grafik 108"/>
          <p:cNvPicPr>
            <a:picLocks noChangeAspect="1"/>
          </p:cNvPicPr>
          <p:nvPr/>
        </p:nvPicPr>
        <p:blipFill>
          <a:blip r:embed="rId9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5223" y="3152711"/>
            <a:ext cx="1514708" cy="38530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0" name="Grafik 109"/>
          <p:cNvPicPr>
            <a:picLocks noChangeAspect="1"/>
          </p:cNvPicPr>
          <p:nvPr/>
        </p:nvPicPr>
        <p:blipFill>
          <a:blip r:embed="rId10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4231" y="3175139"/>
            <a:ext cx="1582738" cy="3827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1" name="Grafik 110"/>
          <p:cNvPicPr>
            <a:picLocks noChangeAspect="1"/>
          </p:cNvPicPr>
          <p:nvPr/>
        </p:nvPicPr>
        <p:blipFill>
          <a:blip r:embed="rId1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683" y="3184491"/>
            <a:ext cx="1559048" cy="35279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2" name="Grafik 111"/>
          <p:cNvPicPr>
            <a:picLocks noChangeAspect="1"/>
          </p:cNvPicPr>
          <p:nvPr/>
        </p:nvPicPr>
        <p:blipFill>
          <a:blip r:embed="rId1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5145" y="3156516"/>
            <a:ext cx="1505199" cy="4183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3" name="Grafik 112"/>
          <p:cNvPicPr>
            <a:picLocks noChangeAspect="1"/>
          </p:cNvPicPr>
          <p:nvPr/>
        </p:nvPicPr>
        <p:blipFill>
          <a:blip r:embed="rId1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363" y="3998396"/>
            <a:ext cx="1546340" cy="4065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4" name="Grafik 113"/>
          <p:cNvPicPr>
            <a:picLocks noChangeAspect="1"/>
          </p:cNvPicPr>
          <p:nvPr/>
        </p:nvPicPr>
        <p:blipFill>
          <a:blip r:embed="rId1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258" y="3967098"/>
            <a:ext cx="1548046" cy="41939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5" name="Grafik 114"/>
          <p:cNvPicPr>
            <a:picLocks noChangeAspect="1"/>
          </p:cNvPicPr>
          <p:nvPr/>
        </p:nvPicPr>
        <p:blipFill>
          <a:blip r:embed="rId1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3261" y="3998396"/>
            <a:ext cx="1544280" cy="388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6" name="Grafik 115"/>
          <p:cNvPicPr>
            <a:picLocks noChangeAspect="1"/>
          </p:cNvPicPr>
          <p:nvPr/>
        </p:nvPicPr>
        <p:blipFill>
          <a:blip r:embed="rId16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0981" y="4012206"/>
            <a:ext cx="1571749" cy="3710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sp>
        <p:nvSpPr>
          <p:cNvPr id="54" name="Rechteck 53"/>
          <p:cNvSpPr/>
          <p:nvPr/>
        </p:nvSpPr>
        <p:spPr bwMode="auto">
          <a:xfrm>
            <a:off x="725488" y="4691063"/>
            <a:ext cx="1576387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hteck 54"/>
          <p:cNvSpPr/>
          <p:nvPr/>
        </p:nvSpPr>
        <p:spPr bwMode="auto">
          <a:xfrm>
            <a:off x="2392363" y="4684713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feld 158"/>
          <p:cNvSpPr txBox="1">
            <a:spLocks noChangeArrowheads="1"/>
          </p:cNvSpPr>
          <p:nvPr/>
        </p:nvSpPr>
        <p:spPr bwMode="auto">
          <a:xfrm>
            <a:off x="2424113" y="5164138"/>
            <a:ext cx="1074737" cy="2460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800 Zyklen</a:t>
            </a:r>
          </a:p>
        </p:txBody>
      </p:sp>
      <p:sp>
        <p:nvSpPr>
          <p:cNvPr id="57" name="Rechteck 56"/>
          <p:cNvSpPr/>
          <p:nvPr/>
        </p:nvSpPr>
        <p:spPr bwMode="auto">
          <a:xfrm>
            <a:off x="5718175" y="4697413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feld 165"/>
          <p:cNvSpPr txBox="1">
            <a:spLocks noChangeArrowheads="1"/>
          </p:cNvSpPr>
          <p:nvPr/>
        </p:nvSpPr>
        <p:spPr bwMode="auto">
          <a:xfrm>
            <a:off x="5738813" y="5176838"/>
            <a:ext cx="1074737" cy="2460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900 Zyklen</a:t>
            </a:r>
          </a:p>
        </p:txBody>
      </p:sp>
      <p:sp>
        <p:nvSpPr>
          <p:cNvPr id="59" name="Textfeld 188"/>
          <p:cNvSpPr txBox="1">
            <a:spLocks noChangeArrowheads="1"/>
          </p:cNvSpPr>
          <p:nvPr/>
        </p:nvSpPr>
        <p:spPr bwMode="auto">
          <a:xfrm>
            <a:off x="746125" y="5170488"/>
            <a:ext cx="1074738" cy="2460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750 Zyklen</a:t>
            </a:r>
          </a:p>
        </p:txBody>
      </p:sp>
      <p:grpSp>
        <p:nvGrpSpPr>
          <p:cNvPr id="60" name="Gruppieren 3"/>
          <p:cNvGrpSpPr>
            <a:grpSpLocks/>
          </p:cNvGrpSpPr>
          <p:nvPr/>
        </p:nvGrpSpPr>
        <p:grpSpPr bwMode="auto">
          <a:xfrm>
            <a:off x="4051971" y="4690198"/>
            <a:ext cx="1574797" cy="747712"/>
            <a:chOff x="3644048" y="3462516"/>
            <a:chExt cx="1576178" cy="747999"/>
          </a:xfrm>
          <a:solidFill>
            <a:schemeClr val="bg1">
              <a:lumMod val="65000"/>
            </a:schemeClr>
          </a:solidFill>
        </p:grpSpPr>
        <p:sp>
          <p:nvSpPr>
            <p:cNvPr id="61" name="Rechteck 60"/>
            <p:cNvSpPr/>
            <p:nvPr/>
          </p:nvSpPr>
          <p:spPr>
            <a:xfrm>
              <a:off x="3644048" y="3462516"/>
              <a:ext cx="1576178" cy="74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extfeld 160"/>
            <p:cNvSpPr txBox="1">
              <a:spLocks noChangeArrowheads="1"/>
            </p:cNvSpPr>
            <p:nvPr/>
          </p:nvSpPr>
          <p:spPr bwMode="auto">
            <a:xfrm>
              <a:off x="3667691" y="3941422"/>
              <a:ext cx="1075521" cy="24631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 lIns="0" tIns="0" rIns="3600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de-DE" altLang="de-DE" sz="16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850 Zyklen</a:t>
              </a:r>
            </a:p>
          </p:txBody>
        </p:sp>
      </p:grpSp>
      <p:sp>
        <p:nvSpPr>
          <p:cNvPr id="63" name="Rechteck 62"/>
          <p:cNvSpPr/>
          <p:nvPr/>
        </p:nvSpPr>
        <p:spPr bwMode="auto">
          <a:xfrm>
            <a:off x="7385050" y="4692650"/>
            <a:ext cx="1576388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feld 186"/>
          <p:cNvSpPr txBox="1">
            <a:spLocks noChangeArrowheads="1"/>
          </p:cNvSpPr>
          <p:nvPr/>
        </p:nvSpPr>
        <p:spPr bwMode="auto">
          <a:xfrm>
            <a:off x="7389813" y="5172075"/>
            <a:ext cx="1074737" cy="24606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3600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950 Zyklen</a:t>
            </a:r>
          </a:p>
        </p:txBody>
      </p:sp>
      <p:sp>
        <p:nvSpPr>
          <p:cNvPr id="65" name="Rechteck 64"/>
          <p:cNvSpPr/>
          <p:nvPr/>
        </p:nvSpPr>
        <p:spPr bwMode="auto">
          <a:xfrm>
            <a:off x="717550" y="5489575"/>
            <a:ext cx="1576388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feld 186"/>
          <p:cNvSpPr txBox="1">
            <a:spLocks noChangeArrowheads="1"/>
          </p:cNvSpPr>
          <p:nvPr/>
        </p:nvSpPr>
        <p:spPr bwMode="auto">
          <a:xfrm>
            <a:off x="742950" y="5991225"/>
            <a:ext cx="1246188" cy="24606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3600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1.000 Zyklen</a:t>
            </a:r>
          </a:p>
        </p:txBody>
      </p:sp>
      <p:pic>
        <p:nvPicPr>
          <p:cNvPr id="67" name="Grafik 66"/>
          <p:cNvPicPr>
            <a:picLocks noChangeAspect="1"/>
          </p:cNvPicPr>
          <p:nvPr/>
        </p:nvPicPr>
        <p:blipFill>
          <a:blip r:embed="rId17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465" y="4816789"/>
            <a:ext cx="1543710" cy="359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68" name="Grafik 67"/>
          <p:cNvPicPr>
            <a:picLocks noChangeAspect="1"/>
          </p:cNvPicPr>
          <p:nvPr/>
        </p:nvPicPr>
        <p:blipFill>
          <a:blip r:embed="rId18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270" y="4822847"/>
            <a:ext cx="1548102" cy="34938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69" name="Grafik 68"/>
          <p:cNvPicPr>
            <a:picLocks noChangeAspect="1"/>
          </p:cNvPicPr>
          <p:nvPr/>
        </p:nvPicPr>
        <p:blipFill>
          <a:blip r:embed="rId19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426" y="4783384"/>
            <a:ext cx="1518971" cy="36478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70" name="Grafik 69"/>
          <p:cNvPicPr>
            <a:picLocks noChangeAspect="1"/>
          </p:cNvPicPr>
          <p:nvPr/>
        </p:nvPicPr>
        <p:blipFill>
          <a:blip r:embed="rId20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814" y="4742985"/>
            <a:ext cx="1524843" cy="43853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71" name="Grafik 70"/>
          <p:cNvPicPr>
            <a:picLocks noChangeAspect="1"/>
          </p:cNvPicPr>
          <p:nvPr/>
        </p:nvPicPr>
        <p:blipFill>
          <a:blip r:embed="rId2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159" y="4788262"/>
            <a:ext cx="1576261" cy="3459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72" name="Grafik 71"/>
          <p:cNvPicPr>
            <a:picLocks noChangeAspect="1"/>
          </p:cNvPicPr>
          <p:nvPr/>
        </p:nvPicPr>
        <p:blipFill>
          <a:blip r:embed="rId2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127" y="5618494"/>
            <a:ext cx="1554876" cy="3361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sp>
        <p:nvSpPr>
          <p:cNvPr id="74" name="Rechteck 73"/>
          <p:cNvSpPr/>
          <p:nvPr/>
        </p:nvSpPr>
        <p:spPr bwMode="auto">
          <a:xfrm>
            <a:off x="7386638" y="3873500"/>
            <a:ext cx="1576387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530" name="Textfeld 186"/>
          <p:cNvSpPr txBox="1">
            <a:spLocks noChangeArrowheads="1"/>
          </p:cNvSpPr>
          <p:nvPr/>
        </p:nvSpPr>
        <p:spPr bwMode="auto">
          <a:xfrm>
            <a:off x="7335838" y="4352925"/>
            <a:ext cx="1187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700 Zyklen</a:t>
            </a:r>
          </a:p>
        </p:txBody>
      </p:sp>
      <p:pic>
        <p:nvPicPr>
          <p:cNvPr id="81" name="Grafik 80"/>
          <p:cNvPicPr>
            <a:picLocks noChangeAspect="1"/>
          </p:cNvPicPr>
          <p:nvPr/>
        </p:nvPicPr>
        <p:blipFill>
          <a:blip r:embed="rId2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7412" y="3962626"/>
            <a:ext cx="1546248" cy="405035"/>
          </a:xfrm>
          <a:prstGeom prst="rect">
            <a:avLst/>
          </a:prstGeom>
        </p:spPr>
      </p:pic>
      <p:grpSp>
        <p:nvGrpSpPr>
          <p:cNvPr id="2" name="Gruppieren 1"/>
          <p:cNvGrpSpPr>
            <a:grpSpLocks/>
          </p:cNvGrpSpPr>
          <p:nvPr/>
        </p:nvGrpSpPr>
        <p:grpSpPr bwMode="auto">
          <a:xfrm>
            <a:off x="4718050" y="4167188"/>
            <a:ext cx="4246563" cy="2252662"/>
            <a:chOff x="5940409" y="5414151"/>
            <a:chExt cx="1577718" cy="747712"/>
          </a:xfrm>
        </p:grpSpPr>
        <p:sp>
          <p:nvSpPr>
            <p:cNvPr id="50" name="Rechteck 49"/>
            <p:cNvSpPr/>
            <p:nvPr/>
          </p:nvSpPr>
          <p:spPr bwMode="auto">
            <a:xfrm>
              <a:off x="5940409" y="5414151"/>
              <a:ext cx="1577718" cy="747712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38" name="Textfeld 146"/>
            <p:cNvSpPr txBox="1">
              <a:spLocks noChangeArrowheads="1"/>
            </p:cNvSpPr>
            <p:nvPr/>
          </p:nvSpPr>
          <p:spPr bwMode="auto">
            <a:xfrm>
              <a:off x="5954229" y="6006929"/>
              <a:ext cx="684604" cy="146580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t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2800">
                  <a:solidFill>
                    <a:schemeClr val="bg1"/>
                  </a:solidFill>
                  <a:latin typeface="Arial" panose="020B0604020202020204" pitchFamily="34" charset="0"/>
                </a:rPr>
                <a:t>200 Zyklen</a:t>
              </a:r>
            </a:p>
          </p:txBody>
        </p:sp>
        <p:pic>
          <p:nvPicPr>
            <p:cNvPr id="62539" name="Grafik 5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1251" y="5589798"/>
              <a:ext cx="1534096" cy="365183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4" name="Gruppieren 83"/>
          <p:cNvGrpSpPr>
            <a:grpSpLocks/>
          </p:cNvGrpSpPr>
          <p:nvPr/>
        </p:nvGrpSpPr>
        <p:grpSpPr bwMode="auto">
          <a:xfrm>
            <a:off x="401638" y="4171950"/>
            <a:ext cx="4257675" cy="2254250"/>
            <a:chOff x="-3542341" y="2524919"/>
            <a:chExt cx="4259098" cy="2254250"/>
          </a:xfrm>
        </p:grpSpPr>
        <p:sp>
          <p:nvSpPr>
            <p:cNvPr id="86" name="Rechteck 85"/>
            <p:cNvSpPr/>
            <p:nvPr/>
          </p:nvSpPr>
          <p:spPr bwMode="auto">
            <a:xfrm>
              <a:off x="-3534401" y="2524919"/>
              <a:ext cx="4251158" cy="2254250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7" name="Grafik 86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-3489936" y="3142457"/>
              <a:ext cx="4138408" cy="10461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</p:pic>
        <p:sp>
          <p:nvSpPr>
            <p:cNvPr id="62536" name="Textfeld 158"/>
            <p:cNvSpPr txBox="1">
              <a:spLocks noChangeArrowheads="1"/>
            </p:cNvSpPr>
            <p:nvPr/>
          </p:nvSpPr>
          <p:spPr bwMode="auto">
            <a:xfrm>
              <a:off x="-3542341" y="4235915"/>
              <a:ext cx="15440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2800">
                  <a:solidFill>
                    <a:schemeClr val="bg1"/>
                  </a:solidFill>
                  <a:latin typeface="Arial" panose="020B0604020202020204" pitchFamily="34" charset="0"/>
                </a:rPr>
                <a:t>0 Zyklen</a:t>
              </a:r>
            </a:p>
          </p:txBody>
        </p:sp>
      </p:grp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22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64518" name="Inhaltsplatzhalter 1"/>
          <p:cNvSpPr>
            <a:spLocks noGrp="1"/>
          </p:cNvSpPr>
          <p:nvPr>
            <p:ph idx="1"/>
          </p:nvPr>
        </p:nvSpPr>
        <p:spPr>
          <a:xfrm>
            <a:off x="457201" y="1268413"/>
            <a:ext cx="8147248" cy="450850"/>
          </a:xfrm>
        </p:spPr>
        <p:txBody>
          <a:bodyPr/>
          <a:lstStyle/>
          <a:p>
            <a:pPr marL="165100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>
                <a:solidFill>
                  <a:srgbClr val="000000"/>
                </a:solidFill>
              </a:rPr>
              <a:t>Dokumentation der Rissentstehung während zunehmender Zyklen</a:t>
            </a:r>
          </a:p>
        </p:txBody>
      </p:sp>
      <p:sp>
        <p:nvSpPr>
          <p:cNvPr id="76" name="Rechteck 75"/>
          <p:cNvSpPr/>
          <p:nvPr/>
        </p:nvSpPr>
        <p:spPr bwMode="auto">
          <a:xfrm>
            <a:off x="4038600" y="2184400"/>
            <a:ext cx="1577975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Rechteck 76"/>
          <p:cNvSpPr/>
          <p:nvPr/>
        </p:nvSpPr>
        <p:spPr bwMode="auto">
          <a:xfrm>
            <a:off x="730250" y="2181225"/>
            <a:ext cx="1576388" cy="7493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hteck 77"/>
          <p:cNvSpPr/>
          <p:nvPr/>
        </p:nvSpPr>
        <p:spPr bwMode="auto">
          <a:xfrm>
            <a:off x="2386013" y="2184400"/>
            <a:ext cx="1577975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hteck 78"/>
          <p:cNvSpPr/>
          <p:nvPr/>
        </p:nvSpPr>
        <p:spPr bwMode="auto">
          <a:xfrm>
            <a:off x="5707063" y="2178050"/>
            <a:ext cx="1576387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hteck 79"/>
          <p:cNvSpPr/>
          <p:nvPr/>
        </p:nvSpPr>
        <p:spPr bwMode="auto">
          <a:xfrm>
            <a:off x="7386638" y="2178050"/>
            <a:ext cx="1577975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24" name="Textfeld 146"/>
          <p:cNvSpPr txBox="1">
            <a:spLocks noChangeArrowheads="1"/>
          </p:cNvSpPr>
          <p:nvPr/>
        </p:nvSpPr>
        <p:spPr bwMode="auto">
          <a:xfrm>
            <a:off x="7343775" y="2647950"/>
            <a:ext cx="1185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200 Zyklen</a:t>
            </a:r>
          </a:p>
        </p:txBody>
      </p:sp>
      <p:sp>
        <p:nvSpPr>
          <p:cNvPr id="82" name="Rechteck 81"/>
          <p:cNvSpPr/>
          <p:nvPr/>
        </p:nvSpPr>
        <p:spPr bwMode="auto">
          <a:xfrm>
            <a:off x="2392363" y="3030538"/>
            <a:ext cx="1576387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730250" y="303053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27" name="Textfeld 150"/>
          <p:cNvSpPr txBox="1">
            <a:spLocks noChangeArrowheads="1"/>
          </p:cNvSpPr>
          <p:nvPr/>
        </p:nvSpPr>
        <p:spPr bwMode="auto">
          <a:xfrm>
            <a:off x="2312988" y="3500438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300 Zyklen</a:t>
            </a:r>
          </a:p>
        </p:txBody>
      </p:sp>
      <p:sp>
        <p:nvSpPr>
          <p:cNvPr id="85" name="Rechteck 84"/>
          <p:cNvSpPr/>
          <p:nvPr/>
        </p:nvSpPr>
        <p:spPr bwMode="auto">
          <a:xfrm>
            <a:off x="4051300" y="3024188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29" name="Textfeld 152"/>
          <p:cNvSpPr txBox="1">
            <a:spLocks noChangeArrowheads="1"/>
          </p:cNvSpPr>
          <p:nvPr/>
        </p:nvSpPr>
        <p:spPr bwMode="auto">
          <a:xfrm>
            <a:off x="679450" y="3500438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250 Zyklen</a:t>
            </a:r>
          </a:p>
        </p:txBody>
      </p:sp>
      <p:sp>
        <p:nvSpPr>
          <p:cNvPr id="64530" name="Textfeld 153"/>
          <p:cNvSpPr txBox="1">
            <a:spLocks noChangeArrowheads="1"/>
          </p:cNvSpPr>
          <p:nvPr/>
        </p:nvSpPr>
        <p:spPr bwMode="auto">
          <a:xfrm>
            <a:off x="4010025" y="3494088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350 Zyklen</a:t>
            </a:r>
          </a:p>
        </p:txBody>
      </p:sp>
      <p:sp>
        <p:nvSpPr>
          <p:cNvPr id="88" name="Rechteck 87"/>
          <p:cNvSpPr/>
          <p:nvPr/>
        </p:nvSpPr>
        <p:spPr bwMode="auto">
          <a:xfrm>
            <a:off x="5727700" y="3025775"/>
            <a:ext cx="1577975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Rechteck 88"/>
          <p:cNvSpPr/>
          <p:nvPr/>
        </p:nvSpPr>
        <p:spPr bwMode="auto">
          <a:xfrm>
            <a:off x="727075" y="3860800"/>
            <a:ext cx="1576388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Rechteck 89"/>
          <p:cNvSpPr/>
          <p:nvPr/>
        </p:nvSpPr>
        <p:spPr bwMode="auto">
          <a:xfrm>
            <a:off x="7385050" y="3032125"/>
            <a:ext cx="1576388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Rechteck 90"/>
          <p:cNvSpPr/>
          <p:nvPr/>
        </p:nvSpPr>
        <p:spPr bwMode="auto">
          <a:xfrm>
            <a:off x="2393950" y="3854450"/>
            <a:ext cx="1577975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35" name="Textfeld 158"/>
          <p:cNvSpPr txBox="1">
            <a:spLocks noChangeArrowheads="1"/>
          </p:cNvSpPr>
          <p:nvPr/>
        </p:nvSpPr>
        <p:spPr bwMode="auto">
          <a:xfrm>
            <a:off x="2354263" y="4333875"/>
            <a:ext cx="1185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550 Zyklen</a:t>
            </a:r>
          </a:p>
        </p:txBody>
      </p:sp>
      <p:sp>
        <p:nvSpPr>
          <p:cNvPr id="93" name="Rechteck 92"/>
          <p:cNvSpPr/>
          <p:nvPr/>
        </p:nvSpPr>
        <p:spPr bwMode="auto">
          <a:xfrm>
            <a:off x="5710238" y="3867150"/>
            <a:ext cx="1576387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37" name="Textfeld 165"/>
          <p:cNvSpPr txBox="1">
            <a:spLocks noChangeArrowheads="1"/>
          </p:cNvSpPr>
          <p:nvPr/>
        </p:nvSpPr>
        <p:spPr bwMode="auto">
          <a:xfrm>
            <a:off x="5659438" y="4346575"/>
            <a:ext cx="1185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650 Zyklen</a:t>
            </a:r>
          </a:p>
        </p:txBody>
      </p:sp>
      <p:sp>
        <p:nvSpPr>
          <p:cNvPr id="64538" name="Textfeld 184"/>
          <p:cNvSpPr txBox="1">
            <a:spLocks noChangeArrowheads="1"/>
          </p:cNvSpPr>
          <p:nvPr/>
        </p:nvSpPr>
        <p:spPr bwMode="auto">
          <a:xfrm>
            <a:off x="5684838" y="3505200"/>
            <a:ext cx="1185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400 Zyklen</a:t>
            </a:r>
          </a:p>
        </p:txBody>
      </p:sp>
      <p:sp>
        <p:nvSpPr>
          <p:cNvPr id="64539" name="Textfeld 186"/>
          <p:cNvSpPr txBox="1">
            <a:spLocks noChangeArrowheads="1"/>
          </p:cNvSpPr>
          <p:nvPr/>
        </p:nvSpPr>
        <p:spPr bwMode="auto">
          <a:xfrm>
            <a:off x="7334250" y="3511550"/>
            <a:ext cx="1185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450 Zyklen</a:t>
            </a:r>
          </a:p>
        </p:txBody>
      </p:sp>
      <p:sp>
        <p:nvSpPr>
          <p:cNvPr id="64540" name="Textfeld 188"/>
          <p:cNvSpPr txBox="1">
            <a:spLocks noChangeArrowheads="1"/>
          </p:cNvSpPr>
          <p:nvPr/>
        </p:nvSpPr>
        <p:spPr bwMode="auto">
          <a:xfrm>
            <a:off x="676275" y="4340225"/>
            <a:ext cx="1185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500 Zyklen</a:t>
            </a:r>
          </a:p>
        </p:txBody>
      </p:sp>
      <p:grpSp>
        <p:nvGrpSpPr>
          <p:cNvPr id="98" name="Gruppieren 3"/>
          <p:cNvGrpSpPr>
            <a:grpSpLocks/>
          </p:cNvGrpSpPr>
          <p:nvPr/>
        </p:nvGrpSpPr>
        <p:grpSpPr bwMode="auto">
          <a:xfrm>
            <a:off x="4011538" y="3859799"/>
            <a:ext cx="1617662" cy="817636"/>
            <a:chOff x="3601269" y="3462236"/>
            <a:chExt cx="1619136" cy="817814"/>
          </a:xfrm>
          <a:solidFill>
            <a:schemeClr val="bg1">
              <a:lumMod val="65000"/>
            </a:schemeClr>
          </a:solidFill>
        </p:grpSpPr>
        <p:sp>
          <p:nvSpPr>
            <p:cNvPr id="117" name="Rechteck 116"/>
            <p:cNvSpPr/>
            <p:nvPr/>
          </p:nvSpPr>
          <p:spPr>
            <a:xfrm>
              <a:off x="3644170" y="3462236"/>
              <a:ext cx="1576235" cy="747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Textfeld 160"/>
            <p:cNvSpPr txBox="1">
              <a:spLocks noChangeArrowheads="1"/>
            </p:cNvSpPr>
            <p:nvPr/>
          </p:nvSpPr>
          <p:spPr bwMode="auto">
            <a:xfrm>
              <a:off x="3601269" y="3941422"/>
              <a:ext cx="1187624" cy="33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de-DE" altLang="de-DE" sz="1600">
                  <a:solidFill>
                    <a:schemeClr val="bg1"/>
                  </a:solidFill>
                  <a:latin typeface="Arial" panose="020B0604020202020204" pitchFamily="34" charset="0"/>
                </a:rPr>
                <a:t>600 Zyklen</a:t>
              </a:r>
            </a:p>
          </p:txBody>
        </p:sp>
      </p:grpSp>
      <p:sp>
        <p:nvSpPr>
          <p:cNvPr id="64542" name="Textfeld 138"/>
          <p:cNvSpPr txBox="1">
            <a:spLocks noChangeArrowheads="1"/>
          </p:cNvSpPr>
          <p:nvPr/>
        </p:nvSpPr>
        <p:spPr bwMode="auto">
          <a:xfrm>
            <a:off x="706438" y="2651125"/>
            <a:ext cx="9588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0 Zyklen</a:t>
            </a:r>
          </a:p>
        </p:txBody>
      </p:sp>
      <p:sp>
        <p:nvSpPr>
          <p:cNvPr id="64543" name="Textfeld 140"/>
          <p:cNvSpPr txBox="1">
            <a:spLocks noChangeArrowheads="1"/>
          </p:cNvSpPr>
          <p:nvPr/>
        </p:nvSpPr>
        <p:spPr bwMode="auto">
          <a:xfrm>
            <a:off x="3989388" y="2644775"/>
            <a:ext cx="1185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100 Zyklen</a:t>
            </a:r>
          </a:p>
        </p:txBody>
      </p:sp>
      <p:sp>
        <p:nvSpPr>
          <p:cNvPr id="64544" name="Textfeld 144"/>
          <p:cNvSpPr txBox="1">
            <a:spLocks noChangeArrowheads="1"/>
          </p:cNvSpPr>
          <p:nvPr/>
        </p:nvSpPr>
        <p:spPr bwMode="auto">
          <a:xfrm>
            <a:off x="2308225" y="2644775"/>
            <a:ext cx="1073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50 Zyklen</a:t>
            </a:r>
          </a:p>
        </p:txBody>
      </p:sp>
      <p:sp>
        <p:nvSpPr>
          <p:cNvPr id="64545" name="Textfeld 145"/>
          <p:cNvSpPr txBox="1">
            <a:spLocks noChangeArrowheads="1"/>
          </p:cNvSpPr>
          <p:nvPr/>
        </p:nvSpPr>
        <p:spPr bwMode="auto">
          <a:xfrm>
            <a:off x="5667375" y="2638425"/>
            <a:ext cx="1185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150 Zyklen</a:t>
            </a:r>
          </a:p>
        </p:txBody>
      </p:sp>
      <p:pic>
        <p:nvPicPr>
          <p:cNvPr id="103" name="Grafik 102"/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111" y="2296600"/>
            <a:ext cx="1554772" cy="3927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4" name="Grafik 103"/>
          <p:cNvPicPr>
            <a:picLocks noChangeAspect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5867" y="2261186"/>
            <a:ext cx="1482958" cy="40115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5" name="Grafik 104"/>
          <p:cNvPicPr>
            <a:picLocks noChangeAspect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998" y="2275098"/>
            <a:ext cx="1540502" cy="3963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6" name="Grafik 105"/>
          <p:cNvPicPr>
            <a:picLocks noChangeAspect="1"/>
          </p:cNvPicPr>
          <p:nvPr/>
        </p:nvPicPr>
        <p:blipFill>
          <a:blip r:embed="rId6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739" y="2259010"/>
            <a:ext cx="1560635" cy="4314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7" name="Grafik 106"/>
          <p:cNvPicPr>
            <a:picLocks noChangeAspect="1"/>
          </p:cNvPicPr>
          <p:nvPr/>
        </p:nvPicPr>
        <p:blipFill>
          <a:blip r:embed="rId7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6126" y="2283851"/>
            <a:ext cx="1565237" cy="3725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8" name="Grafik 107"/>
          <p:cNvPicPr>
            <a:picLocks noChangeAspect="1"/>
          </p:cNvPicPr>
          <p:nvPr/>
        </p:nvPicPr>
        <p:blipFill>
          <a:blip r:embed="rId8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918" y="3159200"/>
            <a:ext cx="1577995" cy="3890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9" name="Grafik 108"/>
          <p:cNvPicPr>
            <a:picLocks noChangeAspect="1"/>
          </p:cNvPicPr>
          <p:nvPr/>
        </p:nvPicPr>
        <p:blipFill>
          <a:blip r:embed="rId9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5867" y="3141665"/>
            <a:ext cx="1514708" cy="38530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0" name="Grafik 109"/>
          <p:cNvPicPr>
            <a:picLocks noChangeAspect="1"/>
          </p:cNvPicPr>
          <p:nvPr/>
        </p:nvPicPr>
        <p:blipFill>
          <a:blip r:embed="rId10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998" y="3164093"/>
            <a:ext cx="1551615" cy="3752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1" name="Grafik 110"/>
          <p:cNvPicPr>
            <a:picLocks noChangeAspect="1"/>
          </p:cNvPicPr>
          <p:nvPr/>
        </p:nvPicPr>
        <p:blipFill>
          <a:blip r:embed="rId1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661" y="3173444"/>
            <a:ext cx="1540714" cy="34864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2" name="Grafik 111"/>
          <p:cNvPicPr>
            <a:picLocks noChangeAspect="1"/>
          </p:cNvPicPr>
          <p:nvPr/>
        </p:nvPicPr>
        <p:blipFill>
          <a:blip r:embed="rId1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5789" y="3145470"/>
            <a:ext cx="1505199" cy="4183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3" name="Grafik 112"/>
          <p:cNvPicPr>
            <a:picLocks noChangeAspect="1"/>
          </p:cNvPicPr>
          <p:nvPr/>
        </p:nvPicPr>
        <p:blipFill>
          <a:blip r:embed="rId1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298" y="3987350"/>
            <a:ext cx="1546340" cy="4065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4" name="Grafik 113"/>
          <p:cNvPicPr>
            <a:picLocks noChangeAspect="1"/>
          </p:cNvPicPr>
          <p:nvPr/>
        </p:nvPicPr>
        <p:blipFill>
          <a:blip r:embed="rId1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902" y="3956052"/>
            <a:ext cx="1548046" cy="41939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5" name="Grafik 114"/>
          <p:cNvPicPr>
            <a:picLocks noChangeAspect="1"/>
          </p:cNvPicPr>
          <p:nvPr/>
        </p:nvPicPr>
        <p:blipFill>
          <a:blip r:embed="rId1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3905" y="3987350"/>
            <a:ext cx="1544280" cy="388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6" name="Grafik 115"/>
          <p:cNvPicPr>
            <a:picLocks noChangeAspect="1"/>
          </p:cNvPicPr>
          <p:nvPr/>
        </p:nvPicPr>
        <p:blipFill>
          <a:blip r:embed="rId16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625" y="4001160"/>
            <a:ext cx="1571749" cy="3710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grpSp>
        <p:nvGrpSpPr>
          <p:cNvPr id="4" name="Gruppieren 3"/>
          <p:cNvGrpSpPr/>
          <p:nvPr/>
        </p:nvGrpSpPr>
        <p:grpSpPr>
          <a:xfrm>
            <a:off x="5656187" y="3848686"/>
            <a:ext cx="1627187" cy="817979"/>
            <a:chOff x="7173382" y="4063303"/>
            <a:chExt cx="1627187" cy="817979"/>
          </a:xfrm>
          <a:solidFill>
            <a:schemeClr val="bg1">
              <a:lumMod val="65000"/>
            </a:schemeClr>
          </a:solidFill>
        </p:grpSpPr>
        <p:sp>
          <p:nvSpPr>
            <p:cNvPr id="57" name="Rechteck 56"/>
            <p:cNvSpPr/>
            <p:nvPr/>
          </p:nvSpPr>
          <p:spPr bwMode="auto">
            <a:xfrm>
              <a:off x="7224182" y="4063303"/>
              <a:ext cx="1576387" cy="747712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Textfeld 165"/>
            <p:cNvSpPr txBox="1">
              <a:spLocks noChangeArrowheads="1"/>
            </p:cNvSpPr>
            <p:nvPr/>
          </p:nvSpPr>
          <p:spPr bwMode="auto">
            <a:xfrm>
              <a:off x="7173382" y="4542728"/>
              <a:ext cx="118654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de-DE" altLang="de-DE" sz="1600" dirty="0">
                  <a:solidFill>
                    <a:schemeClr val="bg1"/>
                  </a:solidFill>
                  <a:latin typeface="Arial" panose="020B0604020202020204" pitchFamily="34" charset="0"/>
                </a:rPr>
                <a:t>650 Zyklen</a:t>
              </a:r>
            </a:p>
          </p:txBody>
        </p:sp>
        <p:pic>
          <p:nvPicPr>
            <p:cNvPr id="59" name="Grafik 58"/>
            <p:cNvPicPr>
              <a:picLocks noChangeAspect="1"/>
            </p:cNvPicPr>
            <p:nvPr/>
          </p:nvPicPr>
          <p:blipFill>
            <a:blip r:embed="rId17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59856" y="4198314"/>
              <a:ext cx="1537537" cy="362945"/>
            </a:xfrm>
            <a:prstGeom prst="rect">
              <a:avLst/>
            </a:prstGeom>
            <a:grpFill/>
            <a:ln>
              <a:noFill/>
            </a:ln>
          </p:spPr>
        </p:pic>
      </p:grpSp>
      <p:sp>
        <p:nvSpPr>
          <p:cNvPr id="64" name="Rechteck 63"/>
          <p:cNvSpPr/>
          <p:nvPr/>
        </p:nvSpPr>
        <p:spPr bwMode="auto">
          <a:xfrm>
            <a:off x="2401888" y="3854450"/>
            <a:ext cx="1577975" cy="747713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62" name="Textfeld 158"/>
          <p:cNvSpPr txBox="1">
            <a:spLocks noChangeArrowheads="1"/>
          </p:cNvSpPr>
          <p:nvPr/>
        </p:nvSpPr>
        <p:spPr bwMode="auto">
          <a:xfrm>
            <a:off x="2362200" y="4333875"/>
            <a:ext cx="1187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550 Zyklen</a:t>
            </a:r>
          </a:p>
        </p:txBody>
      </p:sp>
      <p:pic>
        <p:nvPicPr>
          <p:cNvPr id="64563" name="Grafik 6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0" y="3957638"/>
            <a:ext cx="15319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hteck 60"/>
          <p:cNvSpPr/>
          <p:nvPr/>
        </p:nvSpPr>
        <p:spPr bwMode="auto">
          <a:xfrm>
            <a:off x="725488" y="4679950"/>
            <a:ext cx="1576387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hteck 61"/>
          <p:cNvSpPr/>
          <p:nvPr/>
        </p:nvSpPr>
        <p:spPr bwMode="auto">
          <a:xfrm>
            <a:off x="2392363" y="4673600"/>
            <a:ext cx="1577975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feld 158"/>
          <p:cNvSpPr txBox="1">
            <a:spLocks noChangeArrowheads="1"/>
          </p:cNvSpPr>
          <p:nvPr/>
        </p:nvSpPr>
        <p:spPr bwMode="auto">
          <a:xfrm>
            <a:off x="2424113" y="5153025"/>
            <a:ext cx="1074737" cy="2460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800 Zyklen</a:t>
            </a:r>
          </a:p>
        </p:txBody>
      </p:sp>
      <p:sp>
        <p:nvSpPr>
          <p:cNvPr id="65" name="Rechteck 64"/>
          <p:cNvSpPr/>
          <p:nvPr/>
        </p:nvSpPr>
        <p:spPr bwMode="auto">
          <a:xfrm>
            <a:off x="5718175" y="4686300"/>
            <a:ext cx="1576388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feld 165"/>
          <p:cNvSpPr txBox="1">
            <a:spLocks noChangeArrowheads="1"/>
          </p:cNvSpPr>
          <p:nvPr/>
        </p:nvSpPr>
        <p:spPr bwMode="auto">
          <a:xfrm>
            <a:off x="5738813" y="5165725"/>
            <a:ext cx="1074737" cy="2460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900 Zyklen</a:t>
            </a:r>
          </a:p>
        </p:txBody>
      </p:sp>
      <p:sp>
        <p:nvSpPr>
          <p:cNvPr id="68" name="Textfeld 188"/>
          <p:cNvSpPr txBox="1">
            <a:spLocks noChangeArrowheads="1"/>
          </p:cNvSpPr>
          <p:nvPr/>
        </p:nvSpPr>
        <p:spPr bwMode="auto">
          <a:xfrm>
            <a:off x="746125" y="5159375"/>
            <a:ext cx="1074738" cy="2460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750 Zyklen</a:t>
            </a:r>
          </a:p>
        </p:txBody>
      </p:sp>
      <p:grpSp>
        <p:nvGrpSpPr>
          <p:cNvPr id="69" name="Gruppieren 3"/>
          <p:cNvGrpSpPr>
            <a:grpSpLocks/>
          </p:cNvGrpSpPr>
          <p:nvPr/>
        </p:nvGrpSpPr>
        <p:grpSpPr bwMode="auto">
          <a:xfrm>
            <a:off x="4052615" y="4679152"/>
            <a:ext cx="1574797" cy="747712"/>
            <a:chOff x="3644048" y="3462516"/>
            <a:chExt cx="1576178" cy="747999"/>
          </a:xfrm>
          <a:solidFill>
            <a:schemeClr val="bg1">
              <a:lumMod val="65000"/>
            </a:schemeClr>
          </a:solidFill>
        </p:grpSpPr>
        <p:sp>
          <p:nvSpPr>
            <p:cNvPr id="70" name="Rechteck 69"/>
            <p:cNvSpPr/>
            <p:nvPr/>
          </p:nvSpPr>
          <p:spPr>
            <a:xfrm>
              <a:off x="3644048" y="3462516"/>
              <a:ext cx="1576178" cy="74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feld 160"/>
            <p:cNvSpPr txBox="1">
              <a:spLocks noChangeArrowheads="1"/>
            </p:cNvSpPr>
            <p:nvPr/>
          </p:nvSpPr>
          <p:spPr bwMode="auto">
            <a:xfrm>
              <a:off x="3667691" y="3941422"/>
              <a:ext cx="1075521" cy="24631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 lIns="0" tIns="0" rIns="3600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de-DE" altLang="de-DE" sz="16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850 Zyklen</a:t>
              </a:r>
            </a:p>
          </p:txBody>
        </p:sp>
      </p:grpSp>
      <p:sp>
        <p:nvSpPr>
          <p:cNvPr id="72" name="Rechteck 71"/>
          <p:cNvSpPr/>
          <p:nvPr/>
        </p:nvSpPr>
        <p:spPr bwMode="auto">
          <a:xfrm>
            <a:off x="7385050" y="4681538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feld 186"/>
          <p:cNvSpPr txBox="1">
            <a:spLocks noChangeArrowheads="1"/>
          </p:cNvSpPr>
          <p:nvPr/>
        </p:nvSpPr>
        <p:spPr bwMode="auto">
          <a:xfrm>
            <a:off x="7389813" y="5160963"/>
            <a:ext cx="1074737" cy="24606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3600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950 Zyklen</a:t>
            </a:r>
          </a:p>
        </p:txBody>
      </p:sp>
      <p:sp>
        <p:nvSpPr>
          <p:cNvPr id="74" name="Rechteck 73"/>
          <p:cNvSpPr/>
          <p:nvPr/>
        </p:nvSpPr>
        <p:spPr bwMode="auto">
          <a:xfrm>
            <a:off x="717550" y="5500688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feld 186"/>
          <p:cNvSpPr txBox="1">
            <a:spLocks noChangeArrowheads="1"/>
          </p:cNvSpPr>
          <p:nvPr/>
        </p:nvSpPr>
        <p:spPr bwMode="auto">
          <a:xfrm>
            <a:off x="742950" y="5980113"/>
            <a:ext cx="1246188" cy="24606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3600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1.000 Zyklen</a:t>
            </a:r>
          </a:p>
        </p:txBody>
      </p:sp>
      <p:pic>
        <p:nvPicPr>
          <p:cNvPr id="81" name="Grafik 80"/>
          <p:cNvPicPr>
            <a:picLocks noChangeAspect="1"/>
          </p:cNvPicPr>
          <p:nvPr/>
        </p:nvPicPr>
        <p:blipFill>
          <a:blip r:embed="rId19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109" y="4805743"/>
            <a:ext cx="1543710" cy="359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84" name="Grafik 83"/>
          <p:cNvPicPr>
            <a:picLocks noChangeAspect="1"/>
          </p:cNvPicPr>
          <p:nvPr/>
        </p:nvPicPr>
        <p:blipFill>
          <a:blip r:embed="rId20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914" y="4811801"/>
            <a:ext cx="1548102" cy="34938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86" name="Grafik 85"/>
          <p:cNvPicPr>
            <a:picLocks noChangeAspect="1"/>
          </p:cNvPicPr>
          <p:nvPr/>
        </p:nvPicPr>
        <p:blipFill>
          <a:blip r:embed="rId2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070" y="4772338"/>
            <a:ext cx="1518971" cy="36478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87" name="Grafik 86"/>
          <p:cNvPicPr>
            <a:picLocks noChangeAspect="1"/>
          </p:cNvPicPr>
          <p:nvPr/>
        </p:nvPicPr>
        <p:blipFill>
          <a:blip r:embed="rId2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458" y="4731939"/>
            <a:ext cx="1524843" cy="43853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92" name="Grafik 91"/>
          <p:cNvPicPr>
            <a:picLocks noChangeAspect="1"/>
          </p:cNvPicPr>
          <p:nvPr/>
        </p:nvPicPr>
        <p:blipFill>
          <a:blip r:embed="rId2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803" y="4777216"/>
            <a:ext cx="1576261" cy="3459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94" name="Grafik 93"/>
          <p:cNvPicPr>
            <a:picLocks noChangeAspect="1"/>
          </p:cNvPicPr>
          <p:nvPr/>
        </p:nvPicPr>
        <p:blipFill>
          <a:blip r:embed="rId2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771" y="5607448"/>
            <a:ext cx="1554876" cy="3361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sp>
        <p:nvSpPr>
          <p:cNvPr id="95" name="Rechteck 94"/>
          <p:cNvSpPr/>
          <p:nvPr/>
        </p:nvSpPr>
        <p:spPr bwMode="auto">
          <a:xfrm>
            <a:off x="7386638" y="3862388"/>
            <a:ext cx="1576387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82" name="Textfeld 186"/>
          <p:cNvSpPr txBox="1">
            <a:spLocks noChangeArrowheads="1"/>
          </p:cNvSpPr>
          <p:nvPr/>
        </p:nvSpPr>
        <p:spPr bwMode="auto">
          <a:xfrm>
            <a:off x="7335838" y="4341813"/>
            <a:ext cx="1187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700 Zyklen</a:t>
            </a:r>
          </a:p>
        </p:txBody>
      </p:sp>
      <p:pic>
        <p:nvPicPr>
          <p:cNvPr id="97" name="Grafik 96"/>
          <p:cNvPicPr>
            <a:picLocks noChangeAspect="1"/>
          </p:cNvPicPr>
          <p:nvPr/>
        </p:nvPicPr>
        <p:blipFill>
          <a:blip r:embed="rId2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8056" y="3951580"/>
            <a:ext cx="1546248" cy="405035"/>
          </a:xfrm>
          <a:prstGeom prst="rect">
            <a:avLst/>
          </a:prstGeom>
        </p:spPr>
      </p:pic>
      <p:grpSp>
        <p:nvGrpSpPr>
          <p:cNvPr id="2" name="Gruppieren 1"/>
          <p:cNvGrpSpPr>
            <a:grpSpLocks/>
          </p:cNvGrpSpPr>
          <p:nvPr/>
        </p:nvGrpSpPr>
        <p:grpSpPr bwMode="auto">
          <a:xfrm>
            <a:off x="4679950" y="4181475"/>
            <a:ext cx="4284663" cy="2255838"/>
            <a:chOff x="2922147" y="5183188"/>
            <a:chExt cx="1590488" cy="748215"/>
          </a:xfrm>
        </p:grpSpPr>
        <p:sp>
          <p:nvSpPr>
            <p:cNvPr id="67" name="Rechteck 66"/>
            <p:cNvSpPr/>
            <p:nvPr/>
          </p:nvSpPr>
          <p:spPr bwMode="auto">
            <a:xfrm>
              <a:off x="2934522" y="5183188"/>
              <a:ext cx="1578113" cy="747688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590" name="Textfeld 158"/>
            <p:cNvSpPr txBox="1">
              <a:spLocks noChangeArrowheads="1"/>
            </p:cNvSpPr>
            <p:nvPr/>
          </p:nvSpPr>
          <p:spPr bwMode="auto">
            <a:xfrm>
              <a:off x="2922147" y="5754448"/>
              <a:ext cx="811032" cy="17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2800">
                  <a:solidFill>
                    <a:schemeClr val="bg1"/>
                  </a:solidFill>
                  <a:latin typeface="Arial" panose="020B0604020202020204" pitchFamily="34" charset="0"/>
                </a:rPr>
                <a:t>550 Zyklen</a:t>
              </a:r>
            </a:p>
          </p:txBody>
        </p:sp>
        <p:pic>
          <p:nvPicPr>
            <p:cNvPr id="64591" name="Grafik 68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5" y="5285791"/>
              <a:ext cx="1501908" cy="406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" name="Gruppieren 101"/>
          <p:cNvGrpSpPr>
            <a:grpSpLocks/>
          </p:cNvGrpSpPr>
          <p:nvPr/>
        </p:nvGrpSpPr>
        <p:grpSpPr bwMode="auto">
          <a:xfrm>
            <a:off x="412750" y="4194175"/>
            <a:ext cx="4246563" cy="2252663"/>
            <a:chOff x="5940409" y="5414151"/>
            <a:chExt cx="1577718" cy="747712"/>
          </a:xfrm>
        </p:grpSpPr>
        <p:sp>
          <p:nvSpPr>
            <p:cNvPr id="119" name="Rechteck 118"/>
            <p:cNvSpPr/>
            <p:nvPr/>
          </p:nvSpPr>
          <p:spPr bwMode="auto">
            <a:xfrm>
              <a:off x="5940409" y="5414151"/>
              <a:ext cx="1577718" cy="747712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587" name="Textfeld 146"/>
            <p:cNvSpPr txBox="1">
              <a:spLocks noChangeArrowheads="1"/>
            </p:cNvSpPr>
            <p:nvPr/>
          </p:nvSpPr>
          <p:spPr bwMode="auto">
            <a:xfrm>
              <a:off x="5954229" y="6003894"/>
              <a:ext cx="684604" cy="146580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t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200 Zyklen</a:t>
              </a:r>
            </a:p>
          </p:txBody>
        </p:sp>
        <p:pic>
          <p:nvPicPr>
            <p:cNvPr id="64588" name="Grafik 51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1251" y="5526063"/>
              <a:ext cx="1534096" cy="365183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23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66566" name="Inhaltsplatzhalter 1"/>
          <p:cNvSpPr>
            <a:spLocks noGrp="1"/>
          </p:cNvSpPr>
          <p:nvPr>
            <p:ph idx="1"/>
          </p:nvPr>
        </p:nvSpPr>
        <p:spPr>
          <a:xfrm>
            <a:off x="457201" y="1268413"/>
            <a:ext cx="8072438" cy="450850"/>
          </a:xfrm>
        </p:spPr>
        <p:txBody>
          <a:bodyPr/>
          <a:lstStyle/>
          <a:p>
            <a:pPr marL="165100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>
                <a:solidFill>
                  <a:srgbClr val="000000"/>
                </a:solidFill>
              </a:rPr>
              <a:t>Dokumentation der Rissentstehung während zunehmender Zyklen</a:t>
            </a:r>
            <a:endParaRPr lang="de-DE" altLang="de-DE" sz="2400" dirty="0" smtClean="0"/>
          </a:p>
        </p:txBody>
      </p:sp>
      <p:sp>
        <p:nvSpPr>
          <p:cNvPr id="76" name="Rechteck 75"/>
          <p:cNvSpPr/>
          <p:nvPr/>
        </p:nvSpPr>
        <p:spPr bwMode="auto">
          <a:xfrm>
            <a:off x="4038600" y="217328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Rechteck 76"/>
          <p:cNvSpPr/>
          <p:nvPr/>
        </p:nvSpPr>
        <p:spPr bwMode="auto">
          <a:xfrm>
            <a:off x="730250" y="2170113"/>
            <a:ext cx="1576388" cy="7493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hteck 77"/>
          <p:cNvSpPr/>
          <p:nvPr/>
        </p:nvSpPr>
        <p:spPr bwMode="auto">
          <a:xfrm>
            <a:off x="2386013" y="217328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hteck 78"/>
          <p:cNvSpPr/>
          <p:nvPr/>
        </p:nvSpPr>
        <p:spPr bwMode="auto">
          <a:xfrm>
            <a:off x="5707063" y="2166938"/>
            <a:ext cx="1576387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hteck 79"/>
          <p:cNvSpPr/>
          <p:nvPr/>
        </p:nvSpPr>
        <p:spPr bwMode="auto">
          <a:xfrm>
            <a:off x="7386638" y="216693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572" name="Textfeld 146"/>
          <p:cNvSpPr txBox="1">
            <a:spLocks noChangeArrowheads="1"/>
          </p:cNvSpPr>
          <p:nvPr/>
        </p:nvSpPr>
        <p:spPr bwMode="auto">
          <a:xfrm>
            <a:off x="7343775" y="2636838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200 Zyklen</a:t>
            </a:r>
          </a:p>
        </p:txBody>
      </p:sp>
      <p:sp>
        <p:nvSpPr>
          <p:cNvPr id="82" name="Rechteck 81"/>
          <p:cNvSpPr/>
          <p:nvPr/>
        </p:nvSpPr>
        <p:spPr bwMode="auto">
          <a:xfrm>
            <a:off x="2392363" y="3019425"/>
            <a:ext cx="1576387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730250" y="3019425"/>
            <a:ext cx="1577975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575" name="Textfeld 150"/>
          <p:cNvSpPr txBox="1">
            <a:spLocks noChangeArrowheads="1"/>
          </p:cNvSpPr>
          <p:nvPr/>
        </p:nvSpPr>
        <p:spPr bwMode="auto">
          <a:xfrm>
            <a:off x="2312988" y="3489325"/>
            <a:ext cx="1185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300 Zyklen</a:t>
            </a:r>
          </a:p>
        </p:txBody>
      </p:sp>
      <p:sp>
        <p:nvSpPr>
          <p:cNvPr id="85" name="Rechteck 84"/>
          <p:cNvSpPr/>
          <p:nvPr/>
        </p:nvSpPr>
        <p:spPr bwMode="auto">
          <a:xfrm>
            <a:off x="4051300" y="3013075"/>
            <a:ext cx="1576388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577" name="Textfeld 152"/>
          <p:cNvSpPr txBox="1">
            <a:spLocks noChangeArrowheads="1"/>
          </p:cNvSpPr>
          <p:nvPr/>
        </p:nvSpPr>
        <p:spPr bwMode="auto">
          <a:xfrm>
            <a:off x="679450" y="3489325"/>
            <a:ext cx="1185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250 Zyklen</a:t>
            </a:r>
          </a:p>
        </p:txBody>
      </p:sp>
      <p:sp>
        <p:nvSpPr>
          <p:cNvPr id="66578" name="Textfeld 153"/>
          <p:cNvSpPr txBox="1">
            <a:spLocks noChangeArrowheads="1"/>
          </p:cNvSpPr>
          <p:nvPr/>
        </p:nvSpPr>
        <p:spPr bwMode="auto">
          <a:xfrm>
            <a:off x="4010025" y="3482975"/>
            <a:ext cx="1185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350 Zyklen</a:t>
            </a:r>
          </a:p>
        </p:txBody>
      </p:sp>
      <p:sp>
        <p:nvSpPr>
          <p:cNvPr id="88" name="Rechteck 87"/>
          <p:cNvSpPr/>
          <p:nvPr/>
        </p:nvSpPr>
        <p:spPr bwMode="auto">
          <a:xfrm>
            <a:off x="5727700" y="3014663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Rechteck 88"/>
          <p:cNvSpPr/>
          <p:nvPr/>
        </p:nvSpPr>
        <p:spPr bwMode="auto">
          <a:xfrm>
            <a:off x="727075" y="3849688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Rechteck 89"/>
          <p:cNvSpPr/>
          <p:nvPr/>
        </p:nvSpPr>
        <p:spPr bwMode="auto">
          <a:xfrm>
            <a:off x="7385050" y="3021013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Rechteck 90"/>
          <p:cNvSpPr/>
          <p:nvPr/>
        </p:nvSpPr>
        <p:spPr bwMode="auto">
          <a:xfrm>
            <a:off x="2393950" y="384333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583" name="Textfeld 158"/>
          <p:cNvSpPr txBox="1">
            <a:spLocks noChangeArrowheads="1"/>
          </p:cNvSpPr>
          <p:nvPr/>
        </p:nvSpPr>
        <p:spPr bwMode="auto">
          <a:xfrm>
            <a:off x="2354263" y="4322763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550 Zyklen</a:t>
            </a:r>
          </a:p>
        </p:txBody>
      </p:sp>
      <p:sp>
        <p:nvSpPr>
          <p:cNvPr id="93" name="Rechteck 92"/>
          <p:cNvSpPr/>
          <p:nvPr/>
        </p:nvSpPr>
        <p:spPr bwMode="auto">
          <a:xfrm>
            <a:off x="5710238" y="3856038"/>
            <a:ext cx="1576387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585" name="Textfeld 165"/>
          <p:cNvSpPr txBox="1">
            <a:spLocks noChangeArrowheads="1"/>
          </p:cNvSpPr>
          <p:nvPr/>
        </p:nvSpPr>
        <p:spPr bwMode="auto">
          <a:xfrm>
            <a:off x="5659438" y="4335463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650 Zyklen</a:t>
            </a:r>
          </a:p>
        </p:txBody>
      </p:sp>
      <p:sp>
        <p:nvSpPr>
          <p:cNvPr id="66586" name="Textfeld 184"/>
          <p:cNvSpPr txBox="1">
            <a:spLocks noChangeArrowheads="1"/>
          </p:cNvSpPr>
          <p:nvPr/>
        </p:nvSpPr>
        <p:spPr bwMode="auto">
          <a:xfrm>
            <a:off x="5684838" y="3494088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400 Zyklen</a:t>
            </a:r>
          </a:p>
        </p:txBody>
      </p:sp>
      <p:sp>
        <p:nvSpPr>
          <p:cNvPr id="66587" name="Textfeld 186"/>
          <p:cNvSpPr txBox="1">
            <a:spLocks noChangeArrowheads="1"/>
          </p:cNvSpPr>
          <p:nvPr/>
        </p:nvSpPr>
        <p:spPr bwMode="auto">
          <a:xfrm>
            <a:off x="7334250" y="3500438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450 Zyklen</a:t>
            </a:r>
          </a:p>
        </p:txBody>
      </p:sp>
      <p:sp>
        <p:nvSpPr>
          <p:cNvPr id="66588" name="Textfeld 188"/>
          <p:cNvSpPr txBox="1">
            <a:spLocks noChangeArrowheads="1"/>
          </p:cNvSpPr>
          <p:nvPr/>
        </p:nvSpPr>
        <p:spPr bwMode="auto">
          <a:xfrm>
            <a:off x="676275" y="4329113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500 Zyklen</a:t>
            </a:r>
          </a:p>
        </p:txBody>
      </p:sp>
      <p:grpSp>
        <p:nvGrpSpPr>
          <p:cNvPr id="98" name="Gruppieren 3"/>
          <p:cNvGrpSpPr>
            <a:grpSpLocks/>
          </p:cNvGrpSpPr>
          <p:nvPr/>
        </p:nvGrpSpPr>
        <p:grpSpPr bwMode="auto">
          <a:xfrm>
            <a:off x="4011538" y="3849166"/>
            <a:ext cx="1617662" cy="817636"/>
            <a:chOff x="3601269" y="3462236"/>
            <a:chExt cx="1619136" cy="817814"/>
          </a:xfrm>
          <a:solidFill>
            <a:schemeClr val="bg1">
              <a:lumMod val="65000"/>
            </a:schemeClr>
          </a:solidFill>
        </p:grpSpPr>
        <p:sp>
          <p:nvSpPr>
            <p:cNvPr id="117" name="Rechteck 116"/>
            <p:cNvSpPr/>
            <p:nvPr/>
          </p:nvSpPr>
          <p:spPr>
            <a:xfrm>
              <a:off x="3644170" y="3462236"/>
              <a:ext cx="1576235" cy="747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Textfeld 160"/>
            <p:cNvSpPr txBox="1">
              <a:spLocks noChangeArrowheads="1"/>
            </p:cNvSpPr>
            <p:nvPr/>
          </p:nvSpPr>
          <p:spPr bwMode="auto">
            <a:xfrm>
              <a:off x="3601269" y="3941422"/>
              <a:ext cx="1187624" cy="33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de-DE" altLang="de-DE" sz="1600">
                  <a:solidFill>
                    <a:schemeClr val="bg1"/>
                  </a:solidFill>
                  <a:latin typeface="Arial" panose="020B0604020202020204" pitchFamily="34" charset="0"/>
                </a:rPr>
                <a:t>600 Zyklen</a:t>
              </a:r>
            </a:p>
          </p:txBody>
        </p:sp>
      </p:grpSp>
      <p:sp>
        <p:nvSpPr>
          <p:cNvPr id="66590" name="Textfeld 138"/>
          <p:cNvSpPr txBox="1">
            <a:spLocks noChangeArrowheads="1"/>
          </p:cNvSpPr>
          <p:nvPr/>
        </p:nvSpPr>
        <p:spPr bwMode="auto">
          <a:xfrm>
            <a:off x="706438" y="2640013"/>
            <a:ext cx="958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0 Zyklen</a:t>
            </a:r>
          </a:p>
        </p:txBody>
      </p:sp>
      <p:sp>
        <p:nvSpPr>
          <p:cNvPr id="66591" name="Textfeld 140"/>
          <p:cNvSpPr txBox="1">
            <a:spLocks noChangeArrowheads="1"/>
          </p:cNvSpPr>
          <p:nvPr/>
        </p:nvSpPr>
        <p:spPr bwMode="auto">
          <a:xfrm>
            <a:off x="3989388" y="2633663"/>
            <a:ext cx="1185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100 Zyklen</a:t>
            </a:r>
          </a:p>
        </p:txBody>
      </p:sp>
      <p:sp>
        <p:nvSpPr>
          <p:cNvPr id="66592" name="Textfeld 144"/>
          <p:cNvSpPr txBox="1">
            <a:spLocks noChangeArrowheads="1"/>
          </p:cNvSpPr>
          <p:nvPr/>
        </p:nvSpPr>
        <p:spPr bwMode="auto">
          <a:xfrm>
            <a:off x="2308225" y="2633663"/>
            <a:ext cx="1073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50 Zyklen</a:t>
            </a:r>
          </a:p>
        </p:txBody>
      </p:sp>
      <p:sp>
        <p:nvSpPr>
          <p:cNvPr id="66593" name="Textfeld 145"/>
          <p:cNvSpPr txBox="1">
            <a:spLocks noChangeArrowheads="1"/>
          </p:cNvSpPr>
          <p:nvPr/>
        </p:nvSpPr>
        <p:spPr bwMode="auto">
          <a:xfrm>
            <a:off x="5667375" y="2627313"/>
            <a:ext cx="1185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150 Zyklen</a:t>
            </a:r>
          </a:p>
        </p:txBody>
      </p:sp>
      <p:pic>
        <p:nvPicPr>
          <p:cNvPr id="103" name="Grafik 102"/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111" y="2285967"/>
            <a:ext cx="1554772" cy="3927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4" name="Grafik 103"/>
          <p:cNvPicPr>
            <a:picLocks noChangeAspect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5867" y="2250553"/>
            <a:ext cx="1482958" cy="40115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5" name="Grafik 104"/>
          <p:cNvPicPr>
            <a:picLocks noChangeAspect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998" y="2264465"/>
            <a:ext cx="1540502" cy="3963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6" name="Grafik 105"/>
          <p:cNvPicPr>
            <a:picLocks noChangeAspect="1"/>
          </p:cNvPicPr>
          <p:nvPr/>
        </p:nvPicPr>
        <p:blipFill>
          <a:blip r:embed="rId6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739" y="2248377"/>
            <a:ext cx="1560635" cy="4314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7" name="Grafik 106"/>
          <p:cNvPicPr>
            <a:picLocks noChangeAspect="1"/>
          </p:cNvPicPr>
          <p:nvPr/>
        </p:nvPicPr>
        <p:blipFill>
          <a:blip r:embed="rId7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6126" y="2273218"/>
            <a:ext cx="1565237" cy="3725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8" name="Grafik 107"/>
          <p:cNvPicPr>
            <a:picLocks noChangeAspect="1"/>
          </p:cNvPicPr>
          <p:nvPr/>
        </p:nvPicPr>
        <p:blipFill>
          <a:blip r:embed="rId8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918" y="3148567"/>
            <a:ext cx="1577995" cy="3890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09" name="Grafik 108"/>
          <p:cNvPicPr>
            <a:picLocks noChangeAspect="1"/>
          </p:cNvPicPr>
          <p:nvPr/>
        </p:nvPicPr>
        <p:blipFill>
          <a:blip r:embed="rId9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5867" y="3131032"/>
            <a:ext cx="1514708" cy="38530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0" name="Grafik 109"/>
          <p:cNvPicPr>
            <a:picLocks noChangeAspect="1"/>
          </p:cNvPicPr>
          <p:nvPr/>
        </p:nvPicPr>
        <p:blipFill>
          <a:blip r:embed="rId10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998" y="3153460"/>
            <a:ext cx="1551615" cy="3752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1" name="Grafik 110"/>
          <p:cNvPicPr>
            <a:picLocks noChangeAspect="1"/>
          </p:cNvPicPr>
          <p:nvPr/>
        </p:nvPicPr>
        <p:blipFill>
          <a:blip r:embed="rId1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661" y="3162811"/>
            <a:ext cx="1540714" cy="34864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2" name="Grafik 111"/>
          <p:cNvPicPr>
            <a:picLocks noChangeAspect="1"/>
          </p:cNvPicPr>
          <p:nvPr/>
        </p:nvPicPr>
        <p:blipFill>
          <a:blip r:embed="rId1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5789" y="3134837"/>
            <a:ext cx="1505199" cy="4183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3" name="Grafik 112"/>
          <p:cNvPicPr>
            <a:picLocks noChangeAspect="1"/>
          </p:cNvPicPr>
          <p:nvPr/>
        </p:nvPicPr>
        <p:blipFill>
          <a:blip r:embed="rId1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298" y="3976717"/>
            <a:ext cx="1546340" cy="4065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4" name="Grafik 113"/>
          <p:cNvPicPr>
            <a:picLocks noChangeAspect="1"/>
          </p:cNvPicPr>
          <p:nvPr/>
        </p:nvPicPr>
        <p:blipFill>
          <a:blip r:embed="rId1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902" y="3945419"/>
            <a:ext cx="1548046" cy="41939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5" name="Grafik 114"/>
          <p:cNvPicPr>
            <a:picLocks noChangeAspect="1"/>
          </p:cNvPicPr>
          <p:nvPr/>
        </p:nvPicPr>
        <p:blipFill>
          <a:blip r:embed="rId1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3905" y="3976717"/>
            <a:ext cx="1544280" cy="388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116" name="Grafik 115"/>
          <p:cNvPicPr>
            <a:picLocks noChangeAspect="1"/>
          </p:cNvPicPr>
          <p:nvPr/>
        </p:nvPicPr>
        <p:blipFill>
          <a:blip r:embed="rId16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625" y="3990527"/>
            <a:ext cx="1571749" cy="3710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grpSp>
        <p:nvGrpSpPr>
          <p:cNvPr id="4" name="Gruppieren 3"/>
          <p:cNvGrpSpPr/>
          <p:nvPr/>
        </p:nvGrpSpPr>
        <p:grpSpPr>
          <a:xfrm>
            <a:off x="5656187" y="3838053"/>
            <a:ext cx="1627187" cy="817979"/>
            <a:chOff x="7173382" y="4063303"/>
            <a:chExt cx="1627187" cy="817979"/>
          </a:xfrm>
          <a:solidFill>
            <a:schemeClr val="bg1">
              <a:lumMod val="65000"/>
            </a:schemeClr>
          </a:solidFill>
        </p:grpSpPr>
        <p:sp>
          <p:nvSpPr>
            <p:cNvPr id="57" name="Rechteck 56"/>
            <p:cNvSpPr/>
            <p:nvPr/>
          </p:nvSpPr>
          <p:spPr bwMode="auto">
            <a:xfrm>
              <a:off x="7224182" y="4063303"/>
              <a:ext cx="1576387" cy="747712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Textfeld 165"/>
            <p:cNvSpPr txBox="1">
              <a:spLocks noChangeArrowheads="1"/>
            </p:cNvSpPr>
            <p:nvPr/>
          </p:nvSpPr>
          <p:spPr bwMode="auto">
            <a:xfrm>
              <a:off x="7173382" y="4542728"/>
              <a:ext cx="118654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de-DE" altLang="de-DE" sz="1600" dirty="0">
                  <a:solidFill>
                    <a:schemeClr val="bg1"/>
                  </a:solidFill>
                  <a:latin typeface="Arial" panose="020B0604020202020204" pitchFamily="34" charset="0"/>
                </a:rPr>
                <a:t>650 Zyklen</a:t>
              </a:r>
            </a:p>
          </p:txBody>
        </p:sp>
        <p:pic>
          <p:nvPicPr>
            <p:cNvPr id="59" name="Grafik 58"/>
            <p:cNvPicPr>
              <a:picLocks noChangeAspect="1"/>
            </p:cNvPicPr>
            <p:nvPr/>
          </p:nvPicPr>
          <p:blipFill>
            <a:blip r:embed="rId17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59856" y="4198314"/>
              <a:ext cx="1537537" cy="362945"/>
            </a:xfrm>
            <a:prstGeom prst="rect">
              <a:avLst/>
            </a:prstGeom>
            <a:grpFill/>
            <a:ln>
              <a:noFill/>
            </a:ln>
          </p:spPr>
        </p:pic>
      </p:grpSp>
      <p:sp>
        <p:nvSpPr>
          <p:cNvPr id="64" name="Rechteck 63"/>
          <p:cNvSpPr/>
          <p:nvPr/>
        </p:nvSpPr>
        <p:spPr bwMode="auto">
          <a:xfrm>
            <a:off x="2401888" y="384333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610" name="Textfeld 158"/>
          <p:cNvSpPr txBox="1">
            <a:spLocks noChangeArrowheads="1"/>
          </p:cNvSpPr>
          <p:nvPr/>
        </p:nvSpPr>
        <p:spPr bwMode="auto">
          <a:xfrm>
            <a:off x="2362200" y="4322763"/>
            <a:ext cx="1187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550 Zyklen</a:t>
            </a:r>
          </a:p>
        </p:txBody>
      </p:sp>
      <p:pic>
        <p:nvPicPr>
          <p:cNvPr id="89139" name="Grafik 65"/>
          <p:cNvPicPr>
            <a:picLocks noChangeAspect="1"/>
          </p:cNvPicPr>
          <p:nvPr/>
        </p:nvPicPr>
        <p:blipFill>
          <a:blip r:embed="rId18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5575" y="3946003"/>
            <a:ext cx="15319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hteck 60"/>
          <p:cNvSpPr/>
          <p:nvPr/>
        </p:nvSpPr>
        <p:spPr bwMode="auto">
          <a:xfrm>
            <a:off x="725488" y="4668838"/>
            <a:ext cx="1576387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hteck 61"/>
          <p:cNvSpPr/>
          <p:nvPr/>
        </p:nvSpPr>
        <p:spPr bwMode="auto">
          <a:xfrm>
            <a:off x="2392363" y="4662488"/>
            <a:ext cx="1577975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feld 158"/>
          <p:cNvSpPr txBox="1">
            <a:spLocks noChangeArrowheads="1"/>
          </p:cNvSpPr>
          <p:nvPr/>
        </p:nvSpPr>
        <p:spPr bwMode="auto">
          <a:xfrm>
            <a:off x="2424113" y="5141913"/>
            <a:ext cx="1074737" cy="2460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800 Zyklen</a:t>
            </a:r>
          </a:p>
        </p:txBody>
      </p:sp>
      <p:sp>
        <p:nvSpPr>
          <p:cNvPr id="65" name="Rechteck 64"/>
          <p:cNvSpPr/>
          <p:nvPr/>
        </p:nvSpPr>
        <p:spPr bwMode="auto">
          <a:xfrm>
            <a:off x="5718175" y="4675188"/>
            <a:ext cx="1576388" cy="7477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feld 165"/>
          <p:cNvSpPr txBox="1">
            <a:spLocks noChangeArrowheads="1"/>
          </p:cNvSpPr>
          <p:nvPr/>
        </p:nvSpPr>
        <p:spPr bwMode="auto">
          <a:xfrm>
            <a:off x="5738813" y="5154613"/>
            <a:ext cx="1074737" cy="2460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900 Zyklen</a:t>
            </a:r>
          </a:p>
        </p:txBody>
      </p:sp>
      <p:sp>
        <p:nvSpPr>
          <p:cNvPr id="68" name="Textfeld 188"/>
          <p:cNvSpPr txBox="1">
            <a:spLocks noChangeArrowheads="1"/>
          </p:cNvSpPr>
          <p:nvPr/>
        </p:nvSpPr>
        <p:spPr bwMode="auto">
          <a:xfrm>
            <a:off x="746125" y="5148263"/>
            <a:ext cx="1074738" cy="2460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750 Zyklen</a:t>
            </a:r>
          </a:p>
        </p:txBody>
      </p:sp>
      <p:grpSp>
        <p:nvGrpSpPr>
          <p:cNvPr id="69" name="Gruppieren 3"/>
          <p:cNvGrpSpPr>
            <a:grpSpLocks/>
          </p:cNvGrpSpPr>
          <p:nvPr/>
        </p:nvGrpSpPr>
        <p:grpSpPr bwMode="auto">
          <a:xfrm>
            <a:off x="4052615" y="4668519"/>
            <a:ext cx="1574797" cy="747712"/>
            <a:chOff x="3644048" y="3462516"/>
            <a:chExt cx="1576178" cy="747999"/>
          </a:xfrm>
          <a:solidFill>
            <a:schemeClr val="bg1">
              <a:lumMod val="65000"/>
            </a:schemeClr>
          </a:solidFill>
        </p:grpSpPr>
        <p:sp>
          <p:nvSpPr>
            <p:cNvPr id="70" name="Rechteck 69"/>
            <p:cNvSpPr/>
            <p:nvPr/>
          </p:nvSpPr>
          <p:spPr>
            <a:xfrm>
              <a:off x="3644048" y="3462516"/>
              <a:ext cx="1576178" cy="74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feld 160"/>
            <p:cNvSpPr txBox="1">
              <a:spLocks noChangeArrowheads="1"/>
            </p:cNvSpPr>
            <p:nvPr/>
          </p:nvSpPr>
          <p:spPr bwMode="auto">
            <a:xfrm>
              <a:off x="3667691" y="3941422"/>
              <a:ext cx="1075521" cy="24631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 lIns="0" tIns="0" rIns="3600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de-DE" altLang="de-DE" sz="16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850 Zyklen</a:t>
              </a:r>
            </a:p>
          </p:txBody>
        </p:sp>
      </p:grpSp>
      <p:sp>
        <p:nvSpPr>
          <p:cNvPr id="72" name="Rechteck 71"/>
          <p:cNvSpPr/>
          <p:nvPr/>
        </p:nvSpPr>
        <p:spPr bwMode="auto">
          <a:xfrm>
            <a:off x="7385050" y="4670425"/>
            <a:ext cx="1576388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feld 186"/>
          <p:cNvSpPr txBox="1">
            <a:spLocks noChangeArrowheads="1"/>
          </p:cNvSpPr>
          <p:nvPr/>
        </p:nvSpPr>
        <p:spPr bwMode="auto">
          <a:xfrm>
            <a:off x="7389813" y="5149850"/>
            <a:ext cx="1074737" cy="24606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3600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950 Zyklen</a:t>
            </a:r>
          </a:p>
        </p:txBody>
      </p:sp>
      <p:sp>
        <p:nvSpPr>
          <p:cNvPr id="74" name="Rechteck 73"/>
          <p:cNvSpPr/>
          <p:nvPr/>
        </p:nvSpPr>
        <p:spPr bwMode="auto">
          <a:xfrm>
            <a:off x="717550" y="5489575"/>
            <a:ext cx="1576388" cy="7477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feld 186"/>
          <p:cNvSpPr txBox="1">
            <a:spLocks noChangeArrowheads="1"/>
          </p:cNvSpPr>
          <p:nvPr/>
        </p:nvSpPr>
        <p:spPr bwMode="auto">
          <a:xfrm>
            <a:off x="742950" y="5969000"/>
            <a:ext cx="1246188" cy="24606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36000" tIns="0" rIns="3600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1.000 Zyklen</a:t>
            </a:r>
          </a:p>
        </p:txBody>
      </p:sp>
      <p:pic>
        <p:nvPicPr>
          <p:cNvPr id="81" name="Grafik 80"/>
          <p:cNvPicPr>
            <a:picLocks noChangeAspect="1"/>
          </p:cNvPicPr>
          <p:nvPr/>
        </p:nvPicPr>
        <p:blipFill>
          <a:blip r:embed="rId19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109" y="4795110"/>
            <a:ext cx="1543710" cy="359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84" name="Grafik 83"/>
          <p:cNvPicPr>
            <a:picLocks noChangeAspect="1"/>
          </p:cNvPicPr>
          <p:nvPr/>
        </p:nvPicPr>
        <p:blipFill>
          <a:blip r:embed="rId20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914" y="4801168"/>
            <a:ext cx="1548102" cy="34938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86" name="Grafik 85"/>
          <p:cNvPicPr>
            <a:picLocks noChangeAspect="1"/>
          </p:cNvPicPr>
          <p:nvPr/>
        </p:nvPicPr>
        <p:blipFill>
          <a:blip r:embed="rId2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070" y="4761705"/>
            <a:ext cx="1518971" cy="36478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87" name="Grafik 86"/>
          <p:cNvPicPr>
            <a:picLocks noChangeAspect="1"/>
          </p:cNvPicPr>
          <p:nvPr/>
        </p:nvPicPr>
        <p:blipFill>
          <a:blip r:embed="rId2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458" y="4721306"/>
            <a:ext cx="1524843" cy="43853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92" name="Grafik 91"/>
          <p:cNvPicPr>
            <a:picLocks noChangeAspect="1"/>
          </p:cNvPicPr>
          <p:nvPr/>
        </p:nvPicPr>
        <p:blipFill>
          <a:blip r:embed="rId2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803" y="4766583"/>
            <a:ext cx="1576261" cy="3459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pic>
        <p:nvPicPr>
          <p:cNvPr id="94" name="Grafik 93"/>
          <p:cNvPicPr>
            <a:picLocks noChangeAspect="1"/>
          </p:cNvPicPr>
          <p:nvPr/>
        </p:nvPicPr>
        <p:blipFill>
          <a:blip r:embed="rId2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771" y="5596815"/>
            <a:ext cx="1554876" cy="3361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</p:pic>
      <p:sp>
        <p:nvSpPr>
          <p:cNvPr id="95" name="Rechteck 94"/>
          <p:cNvSpPr/>
          <p:nvPr/>
        </p:nvSpPr>
        <p:spPr bwMode="auto">
          <a:xfrm>
            <a:off x="7386638" y="3851275"/>
            <a:ext cx="1576387" cy="747713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630" name="Textfeld 186"/>
          <p:cNvSpPr txBox="1">
            <a:spLocks noChangeArrowheads="1"/>
          </p:cNvSpPr>
          <p:nvPr/>
        </p:nvSpPr>
        <p:spPr bwMode="auto">
          <a:xfrm>
            <a:off x="7335838" y="4330700"/>
            <a:ext cx="1187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chemeClr val="bg1"/>
                </a:solidFill>
                <a:latin typeface="Arial" panose="020B0604020202020204" pitchFamily="34" charset="0"/>
              </a:rPr>
              <a:t>700 Zyklen</a:t>
            </a:r>
          </a:p>
        </p:txBody>
      </p:sp>
      <p:pic>
        <p:nvPicPr>
          <p:cNvPr id="66631" name="Grafik 9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275" y="3940175"/>
            <a:ext cx="154781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ieren 1"/>
          <p:cNvGrpSpPr>
            <a:grpSpLocks/>
          </p:cNvGrpSpPr>
          <p:nvPr/>
        </p:nvGrpSpPr>
        <p:grpSpPr bwMode="auto">
          <a:xfrm>
            <a:off x="4679950" y="4181475"/>
            <a:ext cx="4284663" cy="2254250"/>
            <a:chOff x="2435225" y="4181475"/>
            <a:chExt cx="4284663" cy="2254250"/>
          </a:xfrm>
        </p:grpSpPr>
        <p:grpSp>
          <p:nvGrpSpPr>
            <p:cNvPr id="66637" name="Gruppieren 1"/>
            <p:cNvGrpSpPr>
              <a:grpSpLocks/>
            </p:cNvGrpSpPr>
            <p:nvPr/>
          </p:nvGrpSpPr>
          <p:grpSpPr bwMode="auto">
            <a:xfrm>
              <a:off x="2435225" y="4181475"/>
              <a:ext cx="4284663" cy="2254250"/>
              <a:chOff x="2922147" y="5183188"/>
              <a:chExt cx="1590488" cy="747688"/>
            </a:xfrm>
          </p:grpSpPr>
          <p:sp>
            <p:nvSpPr>
              <p:cNvPr id="67" name="Rechteck 66"/>
              <p:cNvSpPr/>
              <p:nvPr/>
            </p:nvSpPr>
            <p:spPr bwMode="auto">
              <a:xfrm>
                <a:off x="2934522" y="5183188"/>
                <a:ext cx="1578113" cy="747688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640" name="Textfeld 158"/>
              <p:cNvSpPr txBox="1">
                <a:spLocks noChangeArrowheads="1"/>
              </p:cNvSpPr>
              <p:nvPr/>
            </p:nvSpPr>
            <p:spPr bwMode="auto">
              <a:xfrm>
                <a:off x="2922147" y="5754448"/>
                <a:ext cx="721906" cy="1735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DE" altLang="de-DE" sz="2800">
                    <a:solidFill>
                      <a:schemeClr val="bg1"/>
                    </a:solidFill>
                    <a:latin typeface="Arial" panose="020B0604020202020204" pitchFamily="34" charset="0"/>
                  </a:rPr>
                  <a:t>700 Zyklen</a:t>
                </a:r>
              </a:p>
            </p:txBody>
          </p:sp>
        </p:grpSp>
        <p:pic>
          <p:nvPicPr>
            <p:cNvPr id="66638" name="Grafik 98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3013" y="4652963"/>
              <a:ext cx="4117975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6" name="Gruppieren 95"/>
          <p:cNvGrpSpPr>
            <a:grpSpLocks/>
          </p:cNvGrpSpPr>
          <p:nvPr/>
        </p:nvGrpSpPr>
        <p:grpSpPr bwMode="auto">
          <a:xfrm>
            <a:off x="395288" y="4181475"/>
            <a:ext cx="4284662" cy="2255838"/>
            <a:chOff x="2922147" y="5183188"/>
            <a:chExt cx="1590488" cy="748215"/>
          </a:xfrm>
        </p:grpSpPr>
        <p:sp>
          <p:nvSpPr>
            <p:cNvPr id="97" name="Rechteck 96"/>
            <p:cNvSpPr/>
            <p:nvPr/>
          </p:nvSpPr>
          <p:spPr bwMode="auto">
            <a:xfrm>
              <a:off x="2934522" y="5183188"/>
              <a:ext cx="1578113" cy="747688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635" name="Textfeld 158"/>
            <p:cNvSpPr txBox="1">
              <a:spLocks noChangeArrowheads="1"/>
            </p:cNvSpPr>
            <p:nvPr/>
          </p:nvSpPr>
          <p:spPr bwMode="auto">
            <a:xfrm>
              <a:off x="2922147" y="5754448"/>
              <a:ext cx="811032" cy="17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2800">
                  <a:solidFill>
                    <a:schemeClr val="bg1"/>
                  </a:solidFill>
                  <a:latin typeface="Arial" panose="020B0604020202020204" pitchFamily="34" charset="0"/>
                </a:rPr>
                <a:t>550 Zyklen</a:t>
              </a:r>
            </a:p>
          </p:txBody>
        </p:sp>
        <p:pic>
          <p:nvPicPr>
            <p:cNvPr id="66636" name="Grafik 68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5" y="5285791"/>
              <a:ext cx="1501908" cy="406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24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2400" dirty="0" err="1" smtClean="0"/>
              <a:t>Niedriger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Porenanteil</a:t>
            </a:r>
            <a:r>
              <a:rPr lang="en-US" altLang="de-DE" sz="2400" dirty="0" smtClean="0"/>
              <a:t> </a:t>
            </a:r>
            <a:r>
              <a:rPr lang="en-US" altLang="de-DE" sz="2400" i="1" dirty="0" err="1" smtClean="0"/>
              <a:t>VR</a:t>
            </a:r>
            <a:r>
              <a:rPr lang="en-US" altLang="de-DE" sz="2400" i="1" baseline="-25000" dirty="0" err="1" smtClean="0"/>
              <a:t>area</a:t>
            </a:r>
            <a:r>
              <a:rPr lang="en-US" altLang="de-DE" sz="2400" dirty="0" smtClean="0"/>
              <a:t> &lt; 5%</a:t>
            </a:r>
            <a:endParaRPr lang="en-US" altLang="de-DE" sz="2000" dirty="0" smtClean="0"/>
          </a:p>
        </p:txBody>
      </p:sp>
      <p:sp>
        <p:nvSpPr>
          <p:cNvPr id="68614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25</a:t>
            </a:fld>
            <a:endParaRPr lang="de-DE"/>
          </a:p>
        </p:txBody>
      </p:sp>
      <p:grpSp>
        <p:nvGrpSpPr>
          <p:cNvPr id="5" name="Gruppieren 4"/>
          <p:cNvGrpSpPr/>
          <p:nvPr/>
        </p:nvGrpSpPr>
        <p:grpSpPr>
          <a:xfrm>
            <a:off x="4742311" y="1906588"/>
            <a:ext cx="3646113" cy="3979862"/>
            <a:chOff x="4513637" y="1906588"/>
            <a:chExt cx="3646113" cy="3979862"/>
          </a:xfrm>
        </p:grpSpPr>
        <p:sp>
          <p:nvSpPr>
            <p:cNvPr id="20" name="Rechteck 19"/>
            <p:cNvSpPr/>
            <p:nvPr/>
          </p:nvSpPr>
          <p:spPr bwMode="auto">
            <a:xfrm>
              <a:off x="4559300" y="1906588"/>
              <a:ext cx="3600450" cy="395922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pic>
          <p:nvPicPr>
            <p:cNvPr id="29" name="Grafik 2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37" t="14161" r="19428" b="5424"/>
            <a:stretch/>
          </p:blipFill>
          <p:spPr>
            <a:xfrm>
              <a:off x="4690978" y="2166216"/>
              <a:ext cx="3389932" cy="3565274"/>
            </a:xfrm>
            <a:prstGeom prst="rect">
              <a:avLst/>
            </a:prstGeom>
          </p:spPr>
        </p:pic>
        <p:sp>
          <p:nvSpPr>
            <p:cNvPr id="68622" name="Rechteck 50"/>
            <p:cNvSpPr>
              <a:spLocks noChangeArrowheads="1"/>
            </p:cNvSpPr>
            <p:nvPr/>
          </p:nvSpPr>
          <p:spPr bwMode="auto">
            <a:xfrm>
              <a:off x="4513637" y="5517146"/>
              <a:ext cx="1505542" cy="369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800">
                  <a:solidFill>
                    <a:schemeClr val="bg1"/>
                  </a:solidFill>
                  <a:latin typeface="Arial" panose="020B0604020202020204" pitchFamily="34" charset="0"/>
                </a:rPr>
                <a:t>1.000 Zyklen</a:t>
              </a:r>
            </a:p>
          </p:txBody>
        </p:sp>
      </p:grpSp>
      <p:grpSp>
        <p:nvGrpSpPr>
          <p:cNvPr id="3" name="Gruppieren 2"/>
          <p:cNvGrpSpPr/>
          <p:nvPr/>
        </p:nvGrpSpPr>
        <p:grpSpPr>
          <a:xfrm>
            <a:off x="835025" y="1906588"/>
            <a:ext cx="3600006" cy="3959704"/>
            <a:chOff x="835025" y="1906588"/>
            <a:chExt cx="3600006" cy="3959704"/>
          </a:xfrm>
        </p:grpSpPr>
        <p:grpSp>
          <p:nvGrpSpPr>
            <p:cNvPr id="68617" name="Gruppieren 11"/>
            <p:cNvGrpSpPr>
              <a:grpSpLocks/>
            </p:cNvGrpSpPr>
            <p:nvPr/>
          </p:nvGrpSpPr>
          <p:grpSpPr bwMode="auto">
            <a:xfrm>
              <a:off x="835025" y="1906588"/>
              <a:ext cx="3600006" cy="3959704"/>
              <a:chOff x="1593243" y="1689100"/>
              <a:chExt cx="4598952" cy="4734920"/>
            </a:xfrm>
          </p:grpSpPr>
          <p:grpSp>
            <p:nvGrpSpPr>
              <p:cNvPr id="68624" name="Gruppieren 10"/>
              <p:cNvGrpSpPr>
                <a:grpSpLocks/>
              </p:cNvGrpSpPr>
              <p:nvPr/>
            </p:nvGrpSpPr>
            <p:grpSpPr bwMode="auto">
              <a:xfrm>
                <a:off x="1593243" y="1689100"/>
                <a:ext cx="4598952" cy="4734920"/>
                <a:chOff x="1593243" y="1689100"/>
                <a:chExt cx="4598952" cy="4734920"/>
              </a:xfrm>
            </p:grpSpPr>
            <p:sp>
              <p:nvSpPr>
                <p:cNvPr id="32" name="Rechteck 31"/>
                <p:cNvSpPr/>
                <p:nvPr/>
              </p:nvSpPr>
              <p:spPr bwMode="auto">
                <a:xfrm>
                  <a:off x="1593243" y="1689100"/>
                  <a:ext cx="4599519" cy="4734347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de-DE"/>
                </a:p>
              </p:txBody>
            </p:sp>
            <p:sp>
              <p:nvSpPr>
                <p:cNvPr id="33" name="Rechteck 32"/>
                <p:cNvSpPr/>
                <p:nvPr/>
              </p:nvSpPr>
              <p:spPr>
                <a:xfrm rot="5400000">
                  <a:off x="4518219" y="298405"/>
                  <a:ext cx="106305" cy="3092711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de-DE"/>
                </a:p>
              </p:txBody>
            </p:sp>
          </p:grpSp>
          <p:sp>
            <p:nvSpPr>
              <p:cNvPr id="31" name="Rechteck 30"/>
              <p:cNvSpPr/>
              <p:nvPr/>
            </p:nvSpPr>
            <p:spPr>
              <a:xfrm rot="5400000">
                <a:off x="4325842" y="4844255"/>
                <a:ext cx="144270" cy="284326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de-DE"/>
              </a:p>
            </p:txBody>
          </p:sp>
        </p:grpSp>
        <p:pic>
          <p:nvPicPr>
            <p:cNvPr id="27" name="Grafik 2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76" t="5639" r="19424" b="4143"/>
            <a:stretch/>
          </p:blipFill>
          <p:spPr>
            <a:xfrm>
              <a:off x="855452" y="1962710"/>
              <a:ext cx="3435140" cy="3747425"/>
            </a:xfrm>
            <a:prstGeom prst="rect">
              <a:avLst/>
            </a:prstGeom>
          </p:spPr>
        </p:pic>
        <p:sp>
          <p:nvSpPr>
            <p:cNvPr id="68619" name="Rechteck 49"/>
            <p:cNvSpPr>
              <a:spLocks noChangeArrowheads="1"/>
            </p:cNvSpPr>
            <p:nvPr/>
          </p:nvSpPr>
          <p:spPr bwMode="auto">
            <a:xfrm>
              <a:off x="835025" y="5538490"/>
              <a:ext cx="827172" cy="308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800" dirty="0">
                  <a:solidFill>
                    <a:schemeClr val="bg1"/>
                  </a:solidFill>
                  <a:latin typeface="Arial" panose="020B0604020202020204" pitchFamily="34" charset="0"/>
                </a:rPr>
                <a:t>0 Zyklen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/>
        </p:nvSpPr>
        <p:spPr>
          <a:xfrm>
            <a:off x="1714500" y="4937125"/>
            <a:ext cx="5143500" cy="1438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1" t="72356" r="16911" b="5232"/>
          <a:stretch/>
        </p:blipFill>
        <p:spPr>
          <a:xfrm>
            <a:off x="1714500" y="4969993"/>
            <a:ext cx="5076539" cy="1337860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1714500" y="3570585"/>
            <a:ext cx="5143500" cy="1298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50178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/>
              <a:t>Niedriger</a:t>
            </a:r>
            <a:r>
              <a:rPr lang="en-US" altLang="de-DE" sz="2400" dirty="0"/>
              <a:t> </a:t>
            </a:r>
            <a:r>
              <a:rPr lang="en-US" altLang="de-DE" sz="2400" dirty="0" err="1"/>
              <a:t>Porenanteil</a:t>
            </a:r>
            <a:r>
              <a:rPr lang="en-US" altLang="de-DE" sz="2400" dirty="0"/>
              <a:t> </a:t>
            </a:r>
            <a:r>
              <a:rPr lang="en-US" altLang="de-DE" sz="2400" i="1" dirty="0" err="1"/>
              <a:t>VR</a:t>
            </a:r>
            <a:r>
              <a:rPr lang="en-US" altLang="de-DE" sz="2400" i="1" baseline="-25000" dirty="0" err="1"/>
              <a:t>area</a:t>
            </a:r>
            <a:r>
              <a:rPr lang="en-US" altLang="de-DE" sz="2400" dirty="0"/>
              <a:t> </a:t>
            </a:r>
            <a:r>
              <a:rPr lang="en-US" altLang="de-DE" sz="2400" dirty="0" smtClean="0"/>
              <a:t>&lt; </a:t>
            </a:r>
            <a:r>
              <a:rPr lang="en-US" altLang="de-DE" sz="2400" dirty="0"/>
              <a:t>5%</a:t>
            </a:r>
          </a:p>
          <a:p>
            <a:pPr marL="622300" lvl="1" indent="-457200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 smtClean="0"/>
              <a:t>Rissentstehung</a:t>
            </a:r>
            <a:endParaRPr lang="en-US" altLang="de-DE" sz="2400" dirty="0" smtClean="0"/>
          </a:p>
          <a:p>
            <a:pPr marL="908050" lvl="2" indent="-327025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000" dirty="0"/>
              <a:t>a</a:t>
            </a:r>
            <a:r>
              <a:rPr lang="en-US" altLang="de-DE" sz="2000" dirty="0" smtClean="0"/>
              <a:t>m </a:t>
            </a:r>
            <a:r>
              <a:rPr lang="en-US" altLang="de-DE" sz="2000" dirty="0" err="1" smtClean="0"/>
              <a:t>Lötstellenrand</a:t>
            </a:r>
            <a:endParaRPr lang="en-US" altLang="de-DE" sz="2000" dirty="0" smtClean="0"/>
          </a:p>
          <a:p>
            <a:pPr marL="908050" lvl="2" indent="-327025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000" dirty="0" smtClean="0"/>
              <a:t>an </a:t>
            </a:r>
            <a:r>
              <a:rPr lang="en-US" altLang="de-DE" sz="2000" dirty="0"/>
              <a:t>den </a:t>
            </a:r>
            <a:r>
              <a:rPr lang="en-US" altLang="de-DE" sz="2000" dirty="0" err="1"/>
              <a:t>Rändern</a:t>
            </a:r>
            <a:r>
              <a:rPr lang="en-US" altLang="de-DE" sz="2000" dirty="0"/>
              <a:t> von </a:t>
            </a:r>
            <a:r>
              <a:rPr lang="en-US" altLang="de-DE" sz="2000" dirty="0" err="1"/>
              <a:t>Poren</a:t>
            </a:r>
            <a:endParaRPr lang="en-US" altLang="de-DE" sz="2000" dirty="0"/>
          </a:p>
          <a:p>
            <a:pPr marL="908050" lvl="2" indent="-327025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000" dirty="0" err="1" smtClean="0"/>
              <a:t>ohne</a:t>
            </a:r>
            <a:r>
              <a:rPr lang="en-US" altLang="de-DE" sz="2000" dirty="0" smtClean="0"/>
              <a:t> die </a:t>
            </a:r>
            <a:r>
              <a:rPr lang="en-US" altLang="de-DE" sz="2000" dirty="0" err="1" smtClean="0"/>
              <a:t>Präsenz</a:t>
            </a:r>
            <a:r>
              <a:rPr lang="en-US" altLang="de-DE" sz="2000" dirty="0" smtClean="0"/>
              <a:t> von </a:t>
            </a:r>
            <a:r>
              <a:rPr lang="en-US" altLang="de-DE" sz="2000" dirty="0" err="1" smtClean="0"/>
              <a:t>Poren</a:t>
            </a:r>
            <a:endParaRPr lang="en-US" altLang="de-DE" sz="2000" dirty="0" smtClean="0"/>
          </a:p>
        </p:txBody>
      </p:sp>
      <p:sp>
        <p:nvSpPr>
          <p:cNvPr id="70666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cxnSp>
        <p:nvCxnSpPr>
          <p:cNvPr id="44" name="Gerade Verbindung mit Pfeil 43"/>
          <p:cNvCxnSpPr/>
          <p:nvPr/>
        </p:nvCxnSpPr>
        <p:spPr bwMode="auto">
          <a:xfrm flipH="1">
            <a:off x="4566444" y="4964835"/>
            <a:ext cx="149572" cy="2438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26</a:t>
            </a:fld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16" t="73364" r="14810" b="4550"/>
          <a:stretch/>
        </p:blipFill>
        <p:spPr>
          <a:xfrm>
            <a:off x="1781461" y="3600278"/>
            <a:ext cx="5089727" cy="1250394"/>
          </a:xfrm>
          <a:prstGeom prst="rect">
            <a:avLst/>
          </a:prstGeom>
        </p:spPr>
      </p:pic>
      <p:sp>
        <p:nvSpPr>
          <p:cNvPr id="70661" name="Rechteck 49"/>
          <p:cNvSpPr>
            <a:spLocks noChangeArrowheads="1"/>
          </p:cNvSpPr>
          <p:nvPr/>
        </p:nvSpPr>
        <p:spPr bwMode="auto">
          <a:xfrm>
            <a:off x="1714500" y="4499272"/>
            <a:ext cx="65405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>
                <a:solidFill>
                  <a:schemeClr val="bg1"/>
                </a:solidFill>
                <a:latin typeface="Arial" panose="020B0604020202020204" pitchFamily="34" charset="0"/>
              </a:rPr>
              <a:t>0 Zyklen</a:t>
            </a:r>
          </a:p>
        </p:txBody>
      </p:sp>
      <p:sp>
        <p:nvSpPr>
          <p:cNvPr id="70668" name="Rechteck 50"/>
          <p:cNvSpPr>
            <a:spLocks noChangeArrowheads="1"/>
          </p:cNvSpPr>
          <p:nvPr/>
        </p:nvSpPr>
        <p:spPr bwMode="auto">
          <a:xfrm>
            <a:off x="1692275" y="5986463"/>
            <a:ext cx="1504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>
                <a:solidFill>
                  <a:schemeClr val="bg1"/>
                </a:solidFill>
                <a:latin typeface="Arial" panose="020B0604020202020204" pitchFamily="34" charset="0"/>
              </a:rPr>
              <a:t>1.000 Zyklen</a:t>
            </a:r>
          </a:p>
        </p:txBody>
      </p:sp>
      <p:cxnSp>
        <p:nvCxnSpPr>
          <p:cNvPr id="38" name="Gerade Verbindung mit Pfeil 37"/>
          <p:cNvCxnSpPr/>
          <p:nvPr/>
        </p:nvCxnSpPr>
        <p:spPr bwMode="auto">
          <a:xfrm flipH="1">
            <a:off x="3488106" y="4964835"/>
            <a:ext cx="180975" cy="1936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/>
          <p:nvPr/>
        </p:nvCxnSpPr>
        <p:spPr bwMode="auto">
          <a:xfrm flipH="1" flipV="1">
            <a:off x="5674012" y="5656262"/>
            <a:ext cx="103187" cy="3317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/>
          <p:nvPr/>
        </p:nvCxnSpPr>
        <p:spPr bwMode="auto">
          <a:xfrm flipH="1" flipV="1">
            <a:off x="6171407" y="5551568"/>
            <a:ext cx="112712" cy="3333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/>
              <a:t>Niedriger</a:t>
            </a:r>
            <a:r>
              <a:rPr lang="en-US" altLang="de-DE" sz="2400" dirty="0"/>
              <a:t> </a:t>
            </a:r>
            <a:r>
              <a:rPr lang="en-US" altLang="de-DE" sz="2400" dirty="0" err="1"/>
              <a:t>Porenanteil</a:t>
            </a:r>
            <a:r>
              <a:rPr lang="en-US" altLang="de-DE" sz="2400" dirty="0"/>
              <a:t> </a:t>
            </a:r>
            <a:r>
              <a:rPr lang="en-US" altLang="de-DE" sz="2400" i="1" dirty="0" err="1"/>
              <a:t>VR</a:t>
            </a:r>
            <a:r>
              <a:rPr lang="en-US" altLang="de-DE" sz="2400" i="1" baseline="-25000" dirty="0" err="1"/>
              <a:t>area</a:t>
            </a:r>
            <a:r>
              <a:rPr lang="en-US" altLang="de-DE" sz="2400" dirty="0"/>
              <a:t> </a:t>
            </a:r>
            <a:r>
              <a:rPr lang="en-US" altLang="de-DE" sz="2400" dirty="0" smtClean="0"/>
              <a:t>&lt; </a:t>
            </a:r>
            <a:r>
              <a:rPr lang="en-US" altLang="de-DE" sz="2400" dirty="0"/>
              <a:t>5%</a:t>
            </a:r>
          </a:p>
          <a:p>
            <a:pPr marL="622300" lvl="1" indent="-457200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 smtClean="0"/>
              <a:t>Risse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entstehen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bauteilseitig</a:t>
            </a:r>
            <a:endParaRPr lang="en-US" altLang="de-DE" dirty="0" smtClean="0"/>
          </a:p>
        </p:txBody>
      </p:sp>
      <p:sp>
        <p:nvSpPr>
          <p:cNvPr id="70666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27</a:t>
            </a:fld>
            <a:endParaRPr lang="de-DE"/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t="68829" r="3501" b="12041"/>
          <a:stretch/>
        </p:blipFill>
        <p:spPr>
          <a:xfrm>
            <a:off x="424245" y="5180396"/>
            <a:ext cx="5842546" cy="886692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" t="48155" r="3570" b="8897"/>
          <a:stretch/>
        </p:blipFill>
        <p:spPr>
          <a:xfrm>
            <a:off x="403732" y="2564904"/>
            <a:ext cx="5827781" cy="2265547"/>
          </a:xfrm>
          <a:prstGeom prst="rect">
            <a:avLst/>
          </a:prstGeom>
        </p:spPr>
      </p:pic>
      <p:sp>
        <p:nvSpPr>
          <p:cNvPr id="31" name="Textfeld 30"/>
          <p:cNvSpPr txBox="1"/>
          <p:nvPr/>
        </p:nvSpPr>
        <p:spPr>
          <a:xfrm>
            <a:off x="714093" y="2539607"/>
            <a:ext cx="580276" cy="376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LED</a:t>
            </a:r>
            <a:endParaRPr lang="de-DE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788822" y="2870415"/>
            <a:ext cx="5278023" cy="1128494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263" y="1197497"/>
            <a:ext cx="2000639" cy="2079404"/>
          </a:xfrm>
          <a:prstGeom prst="rect">
            <a:avLst/>
          </a:prstGeom>
        </p:spPr>
      </p:pic>
      <p:pic>
        <p:nvPicPr>
          <p:cNvPr id="28" name="Grafik 11"/>
          <p:cNvPicPr>
            <a:picLocks noChangeAspect="1"/>
          </p:cNvPicPr>
          <p:nvPr/>
        </p:nvPicPr>
        <p:blipFill>
          <a:blip r:embed="rId6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726" y="3511357"/>
            <a:ext cx="2334741" cy="1321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Grafik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726" y="5070073"/>
            <a:ext cx="2334741" cy="114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786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/>
              <a:t>Niedriger</a:t>
            </a:r>
            <a:r>
              <a:rPr lang="en-US" altLang="de-DE" sz="2400" dirty="0"/>
              <a:t> </a:t>
            </a:r>
            <a:r>
              <a:rPr lang="en-US" altLang="de-DE" sz="2400" dirty="0" err="1"/>
              <a:t>Porenanteil</a:t>
            </a:r>
            <a:r>
              <a:rPr lang="en-US" altLang="de-DE" sz="2400" dirty="0"/>
              <a:t> </a:t>
            </a:r>
            <a:r>
              <a:rPr lang="en-US" altLang="de-DE" sz="2400" i="1" dirty="0" err="1"/>
              <a:t>VR</a:t>
            </a:r>
            <a:r>
              <a:rPr lang="en-US" altLang="de-DE" sz="2400" i="1" baseline="-25000" dirty="0" err="1"/>
              <a:t>area</a:t>
            </a:r>
            <a:r>
              <a:rPr lang="en-US" altLang="de-DE" sz="2400" dirty="0"/>
              <a:t> </a:t>
            </a:r>
            <a:r>
              <a:rPr lang="en-US" altLang="de-DE" sz="2400" dirty="0" smtClean="0"/>
              <a:t>&lt; 1%</a:t>
            </a:r>
            <a:endParaRPr lang="en-US" altLang="de-DE" sz="2400" dirty="0"/>
          </a:p>
          <a:p>
            <a:pPr marL="622300" lvl="1" indent="-457200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2400" dirty="0" smtClean="0"/>
          </a:p>
          <a:p>
            <a:pPr marL="622300" lvl="1" indent="-457200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 smtClean="0"/>
              <a:t>ungleichmäßige</a:t>
            </a:r>
            <a:r>
              <a:rPr lang="en-US" altLang="de-DE" sz="2400" dirty="0" smtClean="0"/>
              <a:t> </a:t>
            </a:r>
            <a:br>
              <a:rPr lang="en-US" altLang="de-DE" sz="2400" dirty="0" smtClean="0"/>
            </a:br>
            <a:r>
              <a:rPr lang="en-US" altLang="de-DE" sz="2400" dirty="0" err="1" smtClean="0"/>
              <a:t>Lotspaltdicke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führt</a:t>
            </a:r>
            <a:r>
              <a:rPr lang="en-US" altLang="de-DE" sz="2400" dirty="0" smtClean="0"/>
              <a:t> </a:t>
            </a:r>
            <a:br>
              <a:rPr lang="en-US" altLang="de-DE" sz="2400" dirty="0" smtClean="0"/>
            </a:br>
            <a:r>
              <a:rPr lang="en-US" altLang="de-DE" sz="2400" dirty="0" err="1" smtClean="0"/>
              <a:t>zu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vermehrter</a:t>
            </a:r>
            <a:r>
              <a:rPr lang="en-US" altLang="de-DE" sz="2400" dirty="0" smtClean="0"/>
              <a:t> </a:t>
            </a:r>
            <a:br>
              <a:rPr lang="en-US" altLang="de-DE" sz="2400" dirty="0" smtClean="0"/>
            </a:br>
            <a:r>
              <a:rPr lang="en-US" altLang="de-DE" sz="2400" dirty="0" err="1" smtClean="0"/>
              <a:t>Rissbildung</a:t>
            </a:r>
            <a:endParaRPr lang="en-US" altLang="de-DE" sz="2400" dirty="0" smtClean="0"/>
          </a:p>
          <a:p>
            <a:pPr marL="622300" lvl="1" indent="-457200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2400" dirty="0" smtClean="0"/>
          </a:p>
          <a:p>
            <a:pPr marL="622300" lvl="1" indent="-457200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/>
              <a:t>a</a:t>
            </a:r>
            <a:r>
              <a:rPr lang="en-US" altLang="de-DE" sz="2400" dirty="0" err="1" smtClean="0"/>
              <a:t>uch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geringer</a:t>
            </a:r>
            <a:r>
              <a:rPr lang="en-US" altLang="de-DE" sz="2400" dirty="0" smtClean="0"/>
              <a:t> </a:t>
            </a:r>
            <a:br>
              <a:rPr lang="en-US" altLang="de-DE" sz="2400" dirty="0" smtClean="0"/>
            </a:br>
            <a:r>
              <a:rPr lang="en-US" altLang="de-DE" sz="2400" smtClean="0"/>
              <a:t>Porenanteil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kann</a:t>
            </a:r>
            <a:r>
              <a:rPr lang="en-US" altLang="de-DE" sz="2400" dirty="0" smtClean="0"/>
              <a:t> </a:t>
            </a:r>
            <a:br>
              <a:rPr lang="en-US" altLang="de-DE" sz="2400" dirty="0" smtClean="0"/>
            </a:br>
            <a:r>
              <a:rPr lang="en-US" altLang="de-DE" sz="2400" dirty="0" smtClean="0"/>
              <a:t>dies </a:t>
            </a:r>
            <a:r>
              <a:rPr lang="en-US" altLang="de-DE" sz="2400" dirty="0" err="1" smtClean="0"/>
              <a:t>nicht</a:t>
            </a:r>
            <a:r>
              <a:rPr lang="en-US" altLang="de-DE" sz="2400" dirty="0" smtClean="0"/>
              <a:t> </a:t>
            </a:r>
            <a:br>
              <a:rPr lang="en-US" altLang="de-DE" sz="2400" dirty="0" smtClean="0"/>
            </a:br>
            <a:r>
              <a:rPr lang="en-US" altLang="de-DE" sz="2400" dirty="0" err="1" smtClean="0"/>
              <a:t>vermeiden</a:t>
            </a:r>
            <a:endParaRPr lang="en-US" altLang="de-DE" sz="2400" dirty="0"/>
          </a:p>
        </p:txBody>
      </p:sp>
      <p:sp>
        <p:nvSpPr>
          <p:cNvPr id="72710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grpSp>
        <p:nvGrpSpPr>
          <p:cNvPr id="72711" name="Gruppieren 19"/>
          <p:cNvGrpSpPr>
            <a:grpSpLocks/>
          </p:cNvGrpSpPr>
          <p:nvPr/>
        </p:nvGrpSpPr>
        <p:grpSpPr bwMode="auto">
          <a:xfrm>
            <a:off x="4305300" y="4967288"/>
            <a:ext cx="4386263" cy="1079500"/>
            <a:chOff x="711808" y="2059760"/>
            <a:chExt cx="9639300" cy="3629025"/>
          </a:xfrm>
        </p:grpSpPr>
        <p:pic>
          <p:nvPicPr>
            <p:cNvPr id="72727" name="Grafik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808" y="2059760"/>
              <a:ext cx="9639300" cy="3629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4" name="Gerader Verbinder 23"/>
            <p:cNvCxnSpPr/>
            <p:nvPr/>
          </p:nvCxnSpPr>
          <p:spPr>
            <a:xfrm flipH="1">
              <a:off x="1653759" y="4199816"/>
              <a:ext cx="0" cy="14409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9566148" y="4109092"/>
              <a:ext cx="0" cy="32554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30" name="Rechteck 45"/>
            <p:cNvSpPr>
              <a:spLocks noChangeArrowheads="1"/>
            </p:cNvSpPr>
            <p:nvPr/>
          </p:nvSpPr>
          <p:spPr bwMode="auto">
            <a:xfrm>
              <a:off x="1310055" y="3088599"/>
              <a:ext cx="811593" cy="427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40 µm</a:t>
              </a:r>
            </a:p>
          </p:txBody>
        </p:sp>
        <p:sp>
          <p:nvSpPr>
            <p:cNvPr id="72731" name="Rechteck 45"/>
            <p:cNvSpPr>
              <a:spLocks noChangeArrowheads="1"/>
            </p:cNvSpPr>
            <p:nvPr/>
          </p:nvSpPr>
          <p:spPr bwMode="auto">
            <a:xfrm>
              <a:off x="8963212" y="3025897"/>
              <a:ext cx="968839" cy="427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105 µm</a:t>
              </a:r>
            </a:p>
          </p:txBody>
        </p:sp>
        <p:sp>
          <p:nvSpPr>
            <p:cNvPr id="72732" name="Rechteck 45"/>
            <p:cNvSpPr>
              <a:spLocks noChangeArrowheads="1"/>
            </p:cNvSpPr>
            <p:nvPr/>
          </p:nvSpPr>
          <p:spPr bwMode="auto">
            <a:xfrm>
              <a:off x="5624979" y="4922985"/>
              <a:ext cx="2003871" cy="7238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400">
                  <a:solidFill>
                    <a:schemeClr val="bg1"/>
                  </a:solidFill>
                  <a:latin typeface="Arial" panose="020B0604020202020204" pitchFamily="34" charset="0"/>
                </a:rPr>
                <a:t>0,40 mm</a:t>
              </a:r>
            </a:p>
          </p:txBody>
        </p:sp>
      </p:grpSp>
      <p:grpSp>
        <p:nvGrpSpPr>
          <p:cNvPr id="72712" name="Gruppieren 5"/>
          <p:cNvGrpSpPr>
            <a:grpSpLocks/>
          </p:cNvGrpSpPr>
          <p:nvPr/>
        </p:nvGrpSpPr>
        <p:grpSpPr bwMode="auto">
          <a:xfrm>
            <a:off x="3779838" y="2035175"/>
            <a:ext cx="5175250" cy="2695575"/>
            <a:chOff x="1178086" y="2225755"/>
            <a:chExt cx="7324713" cy="4028795"/>
          </a:xfrm>
        </p:grpSpPr>
        <p:grpSp>
          <p:nvGrpSpPr>
            <p:cNvPr id="72713" name="Gruppieren 11"/>
            <p:cNvGrpSpPr>
              <a:grpSpLocks/>
            </p:cNvGrpSpPr>
            <p:nvPr/>
          </p:nvGrpSpPr>
          <p:grpSpPr bwMode="auto">
            <a:xfrm>
              <a:off x="1178086" y="2225755"/>
              <a:ext cx="3600000" cy="3960000"/>
              <a:chOff x="1593243" y="1689100"/>
              <a:chExt cx="4598952" cy="4734920"/>
            </a:xfrm>
          </p:grpSpPr>
          <p:grpSp>
            <p:nvGrpSpPr>
              <p:cNvPr id="72723" name="Gruppieren 10"/>
              <p:cNvGrpSpPr>
                <a:grpSpLocks/>
              </p:cNvGrpSpPr>
              <p:nvPr/>
            </p:nvGrpSpPr>
            <p:grpSpPr bwMode="auto">
              <a:xfrm>
                <a:off x="1593243" y="1689100"/>
                <a:ext cx="4598952" cy="4734920"/>
                <a:chOff x="1593243" y="1689100"/>
                <a:chExt cx="4598952" cy="4734920"/>
              </a:xfrm>
            </p:grpSpPr>
            <p:sp>
              <p:nvSpPr>
                <p:cNvPr id="43" name="Rechteck 42"/>
                <p:cNvSpPr/>
                <p:nvPr/>
              </p:nvSpPr>
              <p:spPr bwMode="auto">
                <a:xfrm>
                  <a:off x="1593243" y="1689100"/>
                  <a:ext cx="4598243" cy="473490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de-DE" sz="1400"/>
                </a:p>
              </p:txBody>
            </p:sp>
            <p:sp>
              <p:nvSpPr>
                <p:cNvPr id="45" name="Rechteck 44"/>
                <p:cNvSpPr/>
                <p:nvPr/>
              </p:nvSpPr>
              <p:spPr>
                <a:xfrm rot="5400000">
                  <a:off x="4517290" y="299470"/>
                  <a:ext cx="107805" cy="3091329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de-DE" sz="1400"/>
                </a:p>
              </p:txBody>
            </p:sp>
          </p:grpSp>
          <p:sp>
            <p:nvSpPr>
              <p:cNvPr id="42" name="Rechteck 41"/>
              <p:cNvSpPr/>
              <p:nvPr/>
            </p:nvSpPr>
            <p:spPr>
              <a:xfrm rot="5400000">
                <a:off x="4325197" y="4845748"/>
                <a:ext cx="144686" cy="284161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de-DE" sz="1400"/>
              </a:p>
            </p:txBody>
          </p:sp>
        </p:grpSp>
        <p:sp>
          <p:nvSpPr>
            <p:cNvPr id="31" name="Rechteck 30"/>
            <p:cNvSpPr/>
            <p:nvPr/>
          </p:nvSpPr>
          <p:spPr bwMode="auto">
            <a:xfrm>
              <a:off x="4903354" y="2225755"/>
              <a:ext cx="3599445" cy="39599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 sz="1400"/>
            </a:p>
          </p:txBody>
        </p:sp>
        <p:pic>
          <p:nvPicPr>
            <p:cNvPr id="72715" name="Grafik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086" y="2389658"/>
              <a:ext cx="3563645" cy="3728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716" name="Rechteck 49"/>
            <p:cNvSpPr>
              <a:spLocks noChangeArrowheads="1"/>
            </p:cNvSpPr>
            <p:nvPr/>
          </p:nvSpPr>
          <p:spPr bwMode="auto">
            <a:xfrm>
              <a:off x="1178086" y="5792761"/>
              <a:ext cx="1218798" cy="459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400">
                  <a:solidFill>
                    <a:schemeClr val="bg1"/>
                  </a:solidFill>
                  <a:latin typeface="Arial" panose="020B0604020202020204" pitchFamily="34" charset="0"/>
                </a:rPr>
                <a:t>0 Zyklen</a:t>
              </a:r>
            </a:p>
          </p:txBody>
        </p:sp>
        <p:sp>
          <p:nvSpPr>
            <p:cNvPr id="72717" name="Rechteck 45"/>
            <p:cNvSpPr>
              <a:spLocks noChangeArrowheads="1"/>
            </p:cNvSpPr>
            <p:nvPr/>
          </p:nvSpPr>
          <p:spPr bwMode="auto">
            <a:xfrm>
              <a:off x="3267561" y="5840931"/>
              <a:ext cx="984658" cy="32184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400">
                  <a:solidFill>
                    <a:schemeClr val="bg1"/>
                  </a:solidFill>
                  <a:latin typeface="Arial" panose="020B0604020202020204" pitchFamily="34" charset="0"/>
                </a:rPr>
                <a:t>0,65 mm</a:t>
              </a:r>
            </a:p>
          </p:txBody>
        </p:sp>
        <p:pic>
          <p:nvPicPr>
            <p:cNvPr id="72718" name="Grafik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1810" y="2354713"/>
              <a:ext cx="3567953" cy="376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719" name="Rechteck 45"/>
            <p:cNvSpPr>
              <a:spLocks noChangeArrowheads="1"/>
            </p:cNvSpPr>
            <p:nvPr/>
          </p:nvSpPr>
          <p:spPr bwMode="auto">
            <a:xfrm>
              <a:off x="6842971" y="5862314"/>
              <a:ext cx="984658" cy="32184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400">
                  <a:solidFill>
                    <a:schemeClr val="bg1"/>
                  </a:solidFill>
                  <a:latin typeface="Arial" panose="020B0604020202020204" pitchFamily="34" charset="0"/>
                </a:rPr>
                <a:t>0,65 mm</a:t>
              </a:r>
            </a:p>
          </p:txBody>
        </p:sp>
        <p:sp>
          <p:nvSpPr>
            <p:cNvPr id="72720" name="Rechteck 50"/>
            <p:cNvSpPr>
              <a:spLocks noChangeArrowheads="1"/>
            </p:cNvSpPr>
            <p:nvPr/>
          </p:nvSpPr>
          <p:spPr bwMode="auto">
            <a:xfrm>
              <a:off x="4856692" y="5794765"/>
              <a:ext cx="1711128" cy="459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400">
                  <a:solidFill>
                    <a:schemeClr val="bg1"/>
                  </a:solidFill>
                  <a:latin typeface="Arial" panose="020B0604020202020204" pitchFamily="34" charset="0"/>
                </a:rPr>
                <a:t>1.000 Zyklen</a:t>
              </a:r>
            </a:p>
          </p:txBody>
        </p:sp>
        <p:sp>
          <p:nvSpPr>
            <p:cNvPr id="72721" name="Rechteck 45"/>
            <p:cNvSpPr>
              <a:spLocks noChangeArrowheads="1"/>
            </p:cNvSpPr>
            <p:nvPr/>
          </p:nvSpPr>
          <p:spPr bwMode="auto">
            <a:xfrm>
              <a:off x="6831206" y="5850378"/>
              <a:ext cx="984658" cy="32184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400">
                  <a:solidFill>
                    <a:schemeClr val="bg1"/>
                  </a:solidFill>
                  <a:latin typeface="Arial" panose="020B0604020202020204" pitchFamily="34" charset="0"/>
                </a:rPr>
                <a:t>0,65 mm</a:t>
              </a:r>
            </a:p>
          </p:txBody>
        </p:sp>
        <p:sp>
          <p:nvSpPr>
            <p:cNvPr id="72722" name="Rechteck 47"/>
            <p:cNvSpPr>
              <a:spLocks noChangeArrowheads="1"/>
            </p:cNvSpPr>
            <p:nvPr/>
          </p:nvSpPr>
          <p:spPr bwMode="auto">
            <a:xfrm>
              <a:off x="6838856" y="5859699"/>
              <a:ext cx="984658" cy="32184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400">
                  <a:solidFill>
                    <a:schemeClr val="bg1"/>
                  </a:solidFill>
                  <a:latin typeface="Arial" panose="020B0604020202020204" pitchFamily="34" charset="0"/>
                </a:rPr>
                <a:t>0,65 mm</a:t>
              </a:r>
            </a:p>
          </p:txBody>
        </p:sp>
      </p:grp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28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1081087"/>
          </a:xfrm>
        </p:spPr>
        <p:txBody>
          <a:bodyPr/>
          <a:lstStyle/>
          <a:p>
            <a:pPr marL="165100" indent="0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sz="2400" dirty="0" err="1" smtClean="0"/>
              <a:t>Schertest</a:t>
            </a:r>
            <a:endParaRPr lang="en-US" sz="240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Miriam Rauer</a:t>
            </a:r>
          </a:p>
        </p:txBody>
      </p:sp>
      <p:sp>
        <p:nvSpPr>
          <p:cNvPr id="101381" name="Fußzeilenplatzhalt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DAF7C6-FEBD-40A0-9EF1-F871AFD17E71}" type="slidenum">
              <a:rPr lang="de-DE" altLang="de-DE" sz="1000" smtClean="0">
                <a:solidFill>
                  <a:prstClr val="black"/>
                </a:solidFill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de-DE" altLang="de-DE" sz="1000" smtClean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Packaging and Interconnection Laboratory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101383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marL="165100" eaLnBrk="1" hangingPunct="1">
              <a:spcAft>
                <a:spcPts val="600"/>
              </a:spcAft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en-US" altLang="de-DE" sz="32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1731" y="144119"/>
            <a:ext cx="1075069" cy="1674627"/>
          </a:xfrm>
          <a:prstGeom prst="rect">
            <a:avLst/>
          </a:prstGeom>
        </p:spPr>
      </p:pic>
      <p:graphicFrame>
        <p:nvGraphicFramePr>
          <p:cNvPr id="9" name="Diagram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3751082"/>
              </p:ext>
            </p:extLst>
          </p:nvPr>
        </p:nvGraphicFramePr>
        <p:xfrm>
          <a:off x="722239" y="1962580"/>
          <a:ext cx="6988322" cy="4274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9115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400184" cy="2681667"/>
          </a:xfrm>
        </p:spPr>
        <p:txBody>
          <a:bodyPr/>
          <a:lstStyle/>
          <a:p>
            <a:pPr marL="534988" indent="-369888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/>
              <a:t>Einfluss von Poren auf die </a:t>
            </a:r>
            <a:r>
              <a:rPr lang="de-DE" altLang="de-DE" sz="2400" dirty="0" smtClean="0"/>
              <a:t/>
            </a:r>
            <a:br>
              <a:rPr lang="de-DE" altLang="de-DE" sz="2400" dirty="0" smtClean="0"/>
            </a:br>
            <a:r>
              <a:rPr lang="de-DE" altLang="de-DE" sz="2400" dirty="0" smtClean="0"/>
              <a:t>Zuverlässigkeit </a:t>
            </a:r>
            <a:r>
              <a:rPr lang="de-DE" altLang="de-DE" sz="2400" dirty="0"/>
              <a:t>von </a:t>
            </a:r>
            <a:r>
              <a:rPr lang="de-DE" altLang="de-DE" sz="2400" dirty="0" smtClean="0"/>
              <a:t>Lötverbindungen </a:t>
            </a:r>
            <a:br>
              <a:rPr lang="de-DE" altLang="de-DE" sz="2400" dirty="0" smtClean="0"/>
            </a:br>
            <a:r>
              <a:rPr lang="de-DE" altLang="de-DE" sz="2400" dirty="0" smtClean="0"/>
              <a:t>(</a:t>
            </a:r>
            <a:r>
              <a:rPr lang="en-US" altLang="de-DE" sz="2400" dirty="0"/>
              <a:t>Influence of </a:t>
            </a:r>
            <a:r>
              <a:rPr lang="en-US" altLang="de-DE" sz="2400" u="sng" dirty="0"/>
              <a:t>Vo</a:t>
            </a:r>
            <a:r>
              <a:rPr lang="en-US" altLang="de-DE" sz="2400" dirty="0"/>
              <a:t>ids on the </a:t>
            </a:r>
            <a:r>
              <a:rPr lang="en-US" altLang="de-DE" sz="2400" u="sng" dirty="0"/>
              <a:t>Re</a:t>
            </a:r>
            <a:r>
              <a:rPr lang="en-US" altLang="de-DE" sz="2400" dirty="0"/>
              <a:t>liability of </a:t>
            </a:r>
            <a:r>
              <a:rPr lang="en-US" altLang="de-DE" sz="2400" u="sng" dirty="0"/>
              <a:t>So</a:t>
            </a:r>
            <a:r>
              <a:rPr lang="en-US" altLang="de-DE" sz="2400" dirty="0"/>
              <a:t>lder </a:t>
            </a:r>
            <a:r>
              <a:rPr lang="en-US" altLang="de-DE" sz="2400" dirty="0" smtClean="0"/>
              <a:t>Joints)</a:t>
            </a:r>
          </a:p>
          <a:p>
            <a:pPr marL="534988" indent="-369888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sz="2400" dirty="0" smtClean="0"/>
              <a:t>Gefördert von der Bayerischen Forschungsstiftung</a:t>
            </a:r>
          </a:p>
          <a:p>
            <a:pPr marL="534988" indent="-369888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sz="2400" dirty="0" smtClean="0"/>
              <a:t>Projektstart: Februar 2015</a:t>
            </a:r>
          </a:p>
          <a:p>
            <a:pPr marL="534988" indent="-369888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sz="2400" dirty="0" smtClean="0"/>
              <a:t>Projektlaufzeit: 3 Jahre</a:t>
            </a:r>
          </a:p>
          <a:p>
            <a:pPr marL="534988" indent="-369888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sz="2400" dirty="0" smtClean="0"/>
          </a:p>
        </p:txBody>
      </p:sp>
      <p:sp>
        <p:nvSpPr>
          <p:cNvPr id="35846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 smtClean="0"/>
              <a:t>VoReSo</a:t>
            </a:r>
            <a:endParaRPr lang="de-DE" altLang="de-DE" sz="2400" dirty="0" smtClean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1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666" y="4465298"/>
            <a:ext cx="2136306" cy="106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s://pbs.twimg.com/profile_images/1158845137/WENZEL_LOGO_TWITTER_400x4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33565" r="-14" b="35114"/>
          <a:stretch>
            <a:fillRect/>
          </a:stretch>
        </p:blipFill>
        <p:spPr bwMode="auto">
          <a:xfrm>
            <a:off x="5263922" y="4518210"/>
            <a:ext cx="2250719" cy="705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http://www.smtnet.com/media/images/SEHO%20Soldering_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074" y="3370033"/>
            <a:ext cx="1878192" cy="782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http://motiv8us.co.uk/uploads/3/1/6/6/3166953/504702_orig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904" y="3347193"/>
            <a:ext cx="2005288" cy="1078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File:Logo Heraeus.sv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720" y="5980914"/>
            <a:ext cx="1878194" cy="31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0" descr="LOGO_FAP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194" y="4594658"/>
            <a:ext cx="1053051" cy="105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Users\zewis1\AppData\Local\Microsoft\Windows\Temporary Internet Files\Content.Outlook\6SK2G2CS\Fraunhofer_ISC_logo.pn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484" y="5934742"/>
            <a:ext cx="1879567" cy="50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6" descr="C:\Users\zewis1\AppData\Local\Microsoft\Windows\Temporary Internet Files\Content.Outlook\6SK2G2CS\Kraus-Logo_00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564" y="5406600"/>
            <a:ext cx="2041574" cy="959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http://www.mwm.ag/wp-content/uploads/2011/07/BFS_Logo_klein.bmp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896" y="1137669"/>
            <a:ext cx="3179251" cy="12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79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Inhaltsplatzhalter 1"/>
          <p:cNvSpPr>
            <a:spLocks noGrp="1"/>
          </p:cNvSpPr>
          <p:nvPr>
            <p:ph idx="1"/>
          </p:nvPr>
        </p:nvSpPr>
        <p:spPr>
          <a:xfrm>
            <a:off x="457201" y="1268413"/>
            <a:ext cx="7355159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 smtClean="0"/>
              <a:t>Zusammenfassung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Experimente</a:t>
            </a:r>
            <a:endParaRPr lang="en-US" altLang="de-DE" sz="2400" dirty="0"/>
          </a:p>
          <a:p>
            <a:pPr marL="622300" lvl="1" indent="-457200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/>
              <a:t>hoher</a:t>
            </a:r>
            <a:r>
              <a:rPr lang="en-US" altLang="de-DE" sz="2400" dirty="0"/>
              <a:t> </a:t>
            </a:r>
            <a:r>
              <a:rPr lang="en-US" altLang="de-DE" sz="2400" dirty="0" err="1"/>
              <a:t>Porenanteil</a:t>
            </a:r>
            <a:r>
              <a:rPr lang="en-US" altLang="de-DE" sz="2400" dirty="0"/>
              <a:t> </a:t>
            </a:r>
            <a:r>
              <a:rPr lang="en-US" altLang="de-DE" sz="2400" dirty="0" err="1"/>
              <a:t>fördert</a:t>
            </a:r>
            <a:r>
              <a:rPr lang="en-US" altLang="de-DE" sz="2400" dirty="0"/>
              <a:t> </a:t>
            </a:r>
            <a:r>
              <a:rPr lang="en-US" altLang="de-DE" sz="2400" dirty="0" err="1"/>
              <a:t>Risswachstum</a:t>
            </a:r>
            <a:endParaRPr lang="en-US" altLang="de-DE" sz="2400" dirty="0"/>
          </a:p>
          <a:p>
            <a:pPr marL="622300" lvl="1" indent="-457200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/>
              <a:t>niedriger</a:t>
            </a:r>
            <a:r>
              <a:rPr lang="en-US" altLang="de-DE" sz="2400" dirty="0"/>
              <a:t> </a:t>
            </a:r>
            <a:r>
              <a:rPr lang="en-US" altLang="de-DE" sz="2400" dirty="0" err="1"/>
              <a:t>Porenanteil</a:t>
            </a:r>
            <a:r>
              <a:rPr lang="en-US" altLang="de-DE" sz="2400" dirty="0"/>
              <a:t> </a:t>
            </a:r>
            <a:r>
              <a:rPr lang="en-US" altLang="de-DE" sz="2400" dirty="0" err="1"/>
              <a:t>kann</a:t>
            </a:r>
            <a:r>
              <a:rPr lang="en-US" altLang="de-DE" sz="2400" dirty="0"/>
              <a:t> </a:t>
            </a:r>
            <a:r>
              <a:rPr lang="en-US" altLang="de-DE" sz="2400" dirty="0" err="1"/>
              <a:t>Risswachstum</a:t>
            </a:r>
            <a:r>
              <a:rPr lang="en-US" altLang="de-DE" sz="2400" dirty="0"/>
              <a:t> </a:t>
            </a:r>
            <a:r>
              <a:rPr lang="en-US" altLang="de-DE" sz="2400" dirty="0" err="1"/>
              <a:t>nur</a:t>
            </a:r>
            <a:r>
              <a:rPr lang="en-US" altLang="de-DE" sz="2400" dirty="0"/>
              <a:t> </a:t>
            </a:r>
            <a:r>
              <a:rPr lang="en-US" altLang="de-DE" sz="2400" dirty="0" err="1"/>
              <a:t>bedingt</a:t>
            </a:r>
            <a:r>
              <a:rPr lang="en-US" altLang="de-DE" sz="2400" dirty="0"/>
              <a:t> </a:t>
            </a:r>
            <a:r>
              <a:rPr lang="en-US" altLang="de-DE" sz="2400" dirty="0" err="1"/>
              <a:t>verhindern</a:t>
            </a:r>
            <a:endParaRPr lang="en-US" altLang="de-DE" sz="2400" dirty="0"/>
          </a:p>
          <a:p>
            <a:pPr marL="622300" lvl="1" indent="-457200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/>
              <a:t>ungleichmäßige</a:t>
            </a:r>
            <a:r>
              <a:rPr lang="en-US" altLang="de-DE" sz="2400" dirty="0"/>
              <a:t> </a:t>
            </a:r>
            <a:r>
              <a:rPr lang="en-US" altLang="de-DE" sz="2400" dirty="0" err="1"/>
              <a:t>Lotspaltdicke</a:t>
            </a:r>
            <a:r>
              <a:rPr lang="en-US" altLang="de-DE" sz="2400" dirty="0"/>
              <a:t> </a:t>
            </a:r>
            <a:r>
              <a:rPr lang="en-US" altLang="de-DE" sz="2400" dirty="0" err="1"/>
              <a:t>begünstigt</a:t>
            </a:r>
            <a:r>
              <a:rPr lang="en-US" altLang="de-DE" sz="2400" dirty="0"/>
              <a:t> </a:t>
            </a:r>
            <a:r>
              <a:rPr lang="en-US" altLang="de-DE" sz="2400" dirty="0" err="1"/>
              <a:t>Risswachstum</a:t>
            </a:r>
            <a:endParaRPr lang="en-US" altLang="de-DE" sz="2400" dirty="0"/>
          </a:p>
          <a:p>
            <a:pPr marL="622300" lvl="1" indent="-457200" eaLnBrk="1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/>
              <a:t>Rissverlauf</a:t>
            </a:r>
            <a:r>
              <a:rPr lang="en-US" altLang="de-DE" sz="2400" dirty="0"/>
              <a:t> v</a:t>
            </a:r>
            <a:r>
              <a:rPr lang="de-DE" altLang="de-DE" sz="2400" dirty="0" err="1"/>
              <a:t>ermehrt</a:t>
            </a:r>
            <a:r>
              <a:rPr lang="de-DE" altLang="de-DE" sz="2400" dirty="0"/>
              <a:t> oberhalb im Lot in der Nähe der intermetallischen Phasen</a:t>
            </a:r>
          </a:p>
          <a:p>
            <a:pPr marL="622300" lvl="1" indent="-457200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2400" dirty="0" smtClean="0"/>
          </a:p>
        </p:txBody>
      </p:sp>
      <p:sp>
        <p:nvSpPr>
          <p:cNvPr id="74758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30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31750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5482952" cy="450850"/>
          </a:xfrm>
        </p:spPr>
        <p:txBody>
          <a:bodyPr/>
          <a:lstStyle/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Vorgehen Simulation</a:t>
            </a:r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Aufbau 3D-Modell anhand </a:t>
            </a:r>
            <a:br>
              <a:rPr lang="de-DE" altLang="de-DE" sz="2400" dirty="0" smtClean="0"/>
            </a:br>
            <a:r>
              <a:rPr lang="de-DE" altLang="de-DE" sz="2400" dirty="0" smtClean="0"/>
              <a:t>CT-Daten (v.a. Poren)</a:t>
            </a:r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Abgleich Simulation und Experiment</a:t>
            </a:r>
          </a:p>
          <a:p>
            <a:pPr marL="935038" lvl="2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Realitätsnahes Simulationsmodell </a:t>
            </a:r>
            <a:endParaRPr lang="de-DE" altLang="de-DE" dirty="0" smtClean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Fallstudien </a:t>
            </a:r>
          </a:p>
          <a:p>
            <a:pPr marL="935038" lvl="2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Identifizierung kritischer Porengrößen und -positionen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31</a:t>
            </a:fld>
            <a:endParaRPr lang="de-DE"/>
          </a:p>
        </p:txBody>
      </p:sp>
      <p:pic>
        <p:nvPicPr>
          <p:cNvPr id="9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752004"/>
            <a:ext cx="2201178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1388813"/>
            <a:ext cx="2127667" cy="21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2400" dirty="0" smtClean="0"/>
              <a:t>FEM-Simulation</a:t>
            </a:r>
            <a:endParaRPr lang="en-US" altLang="de-DE" sz="2000" dirty="0" smtClean="0"/>
          </a:p>
        </p:txBody>
      </p:sp>
      <p:sp>
        <p:nvSpPr>
          <p:cNvPr id="52230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52231" name="Rechteck 24"/>
          <p:cNvSpPr>
            <a:spLocks noChangeArrowheads="1"/>
          </p:cNvSpPr>
          <p:nvPr/>
        </p:nvSpPr>
        <p:spPr bwMode="auto">
          <a:xfrm>
            <a:off x="657225" y="1817688"/>
            <a:ext cx="366824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de-DE" altLang="de-DE" sz="2400" dirty="0">
                <a:latin typeface="Tahoma" panose="020B0604030504040204" pitchFamily="34" charset="0"/>
                <a:cs typeface="Tahoma" panose="020B0604030504040204" pitchFamily="34" charset="0"/>
              </a:rPr>
              <a:t>Interne Wärmeerzeugung</a:t>
            </a:r>
          </a:p>
          <a:p>
            <a:pPr>
              <a:spcBef>
                <a:spcPct val="0"/>
              </a:spcBef>
              <a:buFontTx/>
              <a:buNone/>
            </a:pPr>
            <a:endParaRPr lang="de-DE" altLang="de-DE" sz="2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232" name="Rechteck 24"/>
          <p:cNvSpPr>
            <a:spLocks noChangeArrowheads="1"/>
          </p:cNvSpPr>
          <p:nvPr/>
        </p:nvSpPr>
        <p:spPr bwMode="auto">
          <a:xfrm>
            <a:off x="5256466" y="1817688"/>
            <a:ext cx="17126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Vernetzung</a:t>
            </a:r>
            <a:endParaRPr lang="de-DE" altLang="de-DE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223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530" y="4140817"/>
            <a:ext cx="3059569" cy="2235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237" name="Gruppieren 30"/>
          <p:cNvGrpSpPr>
            <a:grpSpLocks/>
          </p:cNvGrpSpPr>
          <p:nvPr/>
        </p:nvGrpSpPr>
        <p:grpSpPr bwMode="auto">
          <a:xfrm>
            <a:off x="518095" y="2569985"/>
            <a:ext cx="4125913" cy="2268537"/>
            <a:chOff x="4508657" y="1993085"/>
            <a:chExt cx="4125414" cy="2267790"/>
          </a:xfrm>
        </p:grpSpPr>
        <p:pic>
          <p:nvPicPr>
            <p:cNvPr id="52238" name="Grafik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4176" y="1993085"/>
              <a:ext cx="3959895" cy="217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39" name="Textfeld 24"/>
            <p:cNvSpPr txBox="1">
              <a:spLocks noChangeArrowheads="1"/>
            </p:cNvSpPr>
            <p:nvPr/>
          </p:nvSpPr>
          <p:spPr bwMode="auto">
            <a:xfrm rot="-5400000">
              <a:off x="3785703" y="3022625"/>
              <a:ext cx="2064989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000">
                  <a:latin typeface="Tahoma" panose="020B0604030504040204" pitchFamily="34" charset="0"/>
                  <a:cs typeface="Tahoma" panose="020B0604030504040204" pitchFamily="34" charset="0"/>
                </a:rPr>
                <a:t>interne Wäremeerzeugung </a:t>
              </a:r>
              <a:r>
                <a:rPr lang="de-DE" altLang="de-DE" sz="1000" i="1">
                  <a:latin typeface="Tahoma" panose="020B0604030504040204" pitchFamily="34" charset="0"/>
                  <a:cs typeface="Tahoma" panose="020B0604030504040204" pitchFamily="34" charset="0"/>
                </a:rPr>
                <a:t>W</a:t>
              </a:r>
              <a:r>
                <a:rPr lang="de-DE" altLang="de-DE" sz="1000">
                  <a:latin typeface="Tahoma" panose="020B0604030504040204" pitchFamily="34" charset="0"/>
                  <a:cs typeface="Tahoma" panose="020B0604030504040204" pitchFamily="34" charset="0"/>
                </a:rPr>
                <a:t>/m³</a:t>
              </a:r>
            </a:p>
          </p:txBody>
        </p:sp>
        <p:sp>
          <p:nvSpPr>
            <p:cNvPr id="52240" name="Textfeld 66"/>
            <p:cNvSpPr txBox="1">
              <a:spLocks noChangeArrowheads="1"/>
            </p:cNvSpPr>
            <p:nvPr/>
          </p:nvSpPr>
          <p:spPr bwMode="auto">
            <a:xfrm>
              <a:off x="4508657" y="2000446"/>
              <a:ext cx="684803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800">
                  <a:latin typeface="Tahoma" panose="020B0604030504040204" pitchFamily="34" charset="0"/>
                  <a:cs typeface="Tahoma" panose="020B0604030504040204" pitchFamily="34" charset="0"/>
                </a:rPr>
                <a:t>2.987E+10</a:t>
              </a:r>
            </a:p>
          </p:txBody>
        </p:sp>
        <p:sp>
          <p:nvSpPr>
            <p:cNvPr id="52241" name="Textfeld 67"/>
            <p:cNvSpPr txBox="1">
              <a:spLocks noChangeArrowheads="1"/>
            </p:cNvSpPr>
            <p:nvPr/>
          </p:nvSpPr>
          <p:spPr bwMode="auto">
            <a:xfrm>
              <a:off x="6491977" y="3999265"/>
              <a:ext cx="713657" cy="26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100">
                  <a:latin typeface="Tahoma" panose="020B0604030504040204" pitchFamily="34" charset="0"/>
                  <a:cs typeface="Tahoma" panose="020B0604030504040204" pitchFamily="34" charset="0"/>
                </a:rPr>
                <a:t>Zeit </a:t>
              </a:r>
              <a:r>
                <a:rPr lang="de-DE" altLang="de-DE" sz="1100" i="1">
                  <a:latin typeface="Tahoma" panose="020B0604030504040204" pitchFamily="34" charset="0"/>
                  <a:cs typeface="Tahoma" panose="020B0604030504040204" pitchFamily="34" charset="0"/>
                </a:rPr>
                <a:t>t</a:t>
              </a:r>
              <a:r>
                <a:rPr lang="de-DE" altLang="de-DE" sz="1100">
                  <a:latin typeface="Tahoma" panose="020B0604030504040204" pitchFamily="34" charset="0"/>
                  <a:cs typeface="Tahoma" panose="020B0604030504040204" pitchFamily="34" charset="0"/>
                </a:rPr>
                <a:t> / s</a:t>
              </a:r>
            </a:p>
          </p:txBody>
        </p:sp>
      </p:grp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32</a:t>
            </a:fld>
            <a:endParaRPr lang="de-DE"/>
          </a:p>
        </p:txBody>
      </p:sp>
      <p:pic>
        <p:nvPicPr>
          <p:cNvPr id="37" name="Grafik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3530" y="2356397"/>
            <a:ext cx="3382926" cy="165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7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31750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7827963" cy="450850"/>
          </a:xfrm>
        </p:spPr>
        <p:txBody>
          <a:bodyPr/>
          <a:lstStyle/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Vergleich </a:t>
            </a:r>
            <a:r>
              <a:rPr lang="de-DE" altLang="de-DE" sz="2400" dirty="0"/>
              <a:t>Simulation und </a:t>
            </a:r>
            <a:r>
              <a:rPr lang="de-DE" altLang="de-DE" sz="2400" dirty="0" smtClean="0"/>
              <a:t>Experiment - Temperatur</a:t>
            </a:r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 smtClean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 smtClean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 smtClean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 smtClean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Sperrschichttemperatur </a:t>
            </a:r>
            <a:r>
              <a:rPr lang="de-DE" altLang="de-DE" sz="2400" i="1" dirty="0" err="1" smtClean="0"/>
              <a:t>T</a:t>
            </a:r>
            <a:r>
              <a:rPr lang="de-DE" altLang="de-DE" sz="2400" i="1" baseline="-25000" dirty="0" err="1" smtClean="0"/>
              <a:t>j</a:t>
            </a:r>
            <a:r>
              <a:rPr lang="de-DE" altLang="de-DE" sz="2400" dirty="0" smtClean="0"/>
              <a:t> </a:t>
            </a:r>
            <a:br>
              <a:rPr lang="de-DE" altLang="de-DE" sz="2400" dirty="0" smtClean="0"/>
            </a:br>
            <a:r>
              <a:rPr lang="de-DE" altLang="de-DE" sz="2400" dirty="0" smtClean="0"/>
              <a:t>aus Experiment stimmt mit </a:t>
            </a:r>
            <a:br>
              <a:rPr lang="de-DE" altLang="de-DE" sz="2400" dirty="0" smtClean="0"/>
            </a:br>
            <a:r>
              <a:rPr lang="de-DE" altLang="de-DE" sz="2400" dirty="0" smtClean="0"/>
              <a:t>Simulation über ein</a:t>
            </a:r>
            <a:endParaRPr lang="de-DE" altLang="de-DE" sz="2400" dirty="0"/>
          </a:p>
          <a:p>
            <a:pPr marL="534988" indent="-369888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 smtClean="0"/>
          </a:p>
        </p:txBody>
      </p:sp>
      <p:sp>
        <p:nvSpPr>
          <p:cNvPr id="13" name="Rechteck 12"/>
          <p:cNvSpPr/>
          <p:nvPr/>
        </p:nvSpPr>
        <p:spPr>
          <a:xfrm>
            <a:off x="2203450" y="4110038"/>
            <a:ext cx="792163" cy="71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33</a:t>
            </a:fld>
            <a:endParaRPr lang="de-DE"/>
          </a:p>
        </p:txBody>
      </p:sp>
      <p:pic>
        <p:nvPicPr>
          <p:cNvPr id="10" name="Grafik 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77" b="19139"/>
          <a:stretch/>
        </p:blipFill>
        <p:spPr bwMode="auto">
          <a:xfrm>
            <a:off x="899592" y="1988840"/>
            <a:ext cx="3844684" cy="2660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Grafik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848261"/>
            <a:ext cx="3219301" cy="2285801"/>
          </a:xfrm>
          <a:prstGeom prst="rect">
            <a:avLst/>
          </a:prstGeom>
        </p:spPr>
      </p:pic>
      <p:pic>
        <p:nvPicPr>
          <p:cNvPr id="16" name="Picture 9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707" y="4313830"/>
            <a:ext cx="3528392" cy="20552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22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251520" y="3504509"/>
            <a:ext cx="2533239" cy="237319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726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30727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7827963" cy="450850"/>
          </a:xfrm>
        </p:spPr>
        <p:txBody>
          <a:bodyPr/>
          <a:lstStyle/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/>
              <a:t>Vergleich Simulation und Experiment - Spannungen</a:t>
            </a:r>
          </a:p>
          <a:p>
            <a:pPr marL="508000" lvl="1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/>
              <a:t>Simulation mit </a:t>
            </a:r>
            <a:r>
              <a:rPr lang="de-DE" altLang="de-DE" sz="2400" dirty="0" err="1" smtClean="0"/>
              <a:t>verkipptem</a:t>
            </a:r>
            <a:r>
              <a:rPr lang="de-DE" altLang="de-DE" sz="2400" dirty="0" smtClean="0"/>
              <a:t> Lotspalt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34</a:t>
            </a:fld>
            <a:endParaRPr lang="de-DE"/>
          </a:p>
        </p:txBody>
      </p:sp>
      <p:pic>
        <p:nvPicPr>
          <p:cNvPr id="42" name="Grafik 4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451"/>
          <a:stretch/>
        </p:blipFill>
        <p:spPr>
          <a:xfrm>
            <a:off x="5580112" y="1646257"/>
            <a:ext cx="2136083" cy="1732816"/>
          </a:xfrm>
          <a:prstGeom prst="rect">
            <a:avLst/>
          </a:prstGeom>
        </p:spPr>
      </p:pic>
      <p:pic>
        <p:nvPicPr>
          <p:cNvPr id="44" name="Grafik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1184" y="3450296"/>
            <a:ext cx="3042611" cy="2340000"/>
          </a:xfrm>
          <a:prstGeom prst="rect">
            <a:avLst/>
          </a:prstGeom>
        </p:spPr>
      </p:pic>
      <p:pic>
        <p:nvPicPr>
          <p:cNvPr id="45" name="Grafik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4708" y="3501009"/>
            <a:ext cx="3021586" cy="2280532"/>
          </a:xfrm>
          <a:prstGeom prst="rect">
            <a:avLst/>
          </a:prstGeom>
        </p:spPr>
      </p:pic>
      <p:pic>
        <p:nvPicPr>
          <p:cNvPr id="48" name="Grafik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69" y="3556232"/>
            <a:ext cx="2356142" cy="232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Rechteck 49"/>
          <p:cNvSpPr/>
          <p:nvPr/>
        </p:nvSpPr>
        <p:spPr>
          <a:xfrm>
            <a:off x="6657918" y="3460611"/>
            <a:ext cx="756019" cy="234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de-DE" sz="1600" dirty="0" err="1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420461" y="3556232"/>
            <a:ext cx="783704" cy="23214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de-DE" sz="1600" dirty="0" err="1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3522780" y="3501008"/>
            <a:ext cx="737664" cy="22798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de-DE" sz="1600" dirty="0" err="1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Textfeld 52"/>
          <p:cNvSpPr txBox="1"/>
          <p:nvPr/>
        </p:nvSpPr>
        <p:spPr>
          <a:xfrm>
            <a:off x="5508104" y="5928830"/>
            <a:ext cx="381642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600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Verkippung</a:t>
            </a:r>
            <a:r>
              <a:rPr lang="de-DE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links 65 µm, rechts 110 µm</a:t>
            </a:r>
          </a:p>
        </p:txBody>
      </p:sp>
      <p:sp>
        <p:nvSpPr>
          <p:cNvPr id="54" name="Textfeld 53"/>
          <p:cNvSpPr txBox="1"/>
          <p:nvPr/>
        </p:nvSpPr>
        <p:spPr>
          <a:xfrm>
            <a:off x="2997869" y="5915583"/>
            <a:ext cx="23662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Lotspaltdicke: 90 µm</a:t>
            </a:r>
          </a:p>
        </p:txBody>
      </p:sp>
      <p:sp>
        <p:nvSpPr>
          <p:cNvPr id="55" name="Textfeld 54"/>
          <p:cNvSpPr txBox="1"/>
          <p:nvPr/>
        </p:nvSpPr>
        <p:spPr>
          <a:xfrm>
            <a:off x="944283" y="5919083"/>
            <a:ext cx="147558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CT Aufnahme</a:t>
            </a:r>
          </a:p>
        </p:txBody>
      </p:sp>
      <p:cxnSp>
        <p:nvCxnSpPr>
          <p:cNvPr id="9" name="Gerade Verbindung mit Pfeil 8"/>
          <p:cNvCxnSpPr/>
          <p:nvPr/>
        </p:nvCxnSpPr>
        <p:spPr>
          <a:xfrm>
            <a:off x="7492490" y="2670837"/>
            <a:ext cx="383776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346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4" name="Gruppieren 3"/>
          <p:cNvGrpSpPr>
            <a:grpSpLocks/>
          </p:cNvGrpSpPr>
          <p:nvPr/>
        </p:nvGrpSpPr>
        <p:grpSpPr bwMode="auto">
          <a:xfrm>
            <a:off x="473263" y="1484784"/>
            <a:ext cx="2298537" cy="3077319"/>
            <a:chOff x="-1260648" y="2489276"/>
            <a:chExt cx="2520280" cy="3112156"/>
          </a:xfrm>
        </p:grpSpPr>
        <p:pic>
          <p:nvPicPr>
            <p:cNvPr id="8500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69897" y="2637693"/>
              <a:ext cx="2339794" cy="29637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chteck 1"/>
            <p:cNvSpPr/>
            <p:nvPr/>
          </p:nvSpPr>
          <p:spPr>
            <a:xfrm>
              <a:off x="-1260648" y="2489276"/>
              <a:ext cx="2520280" cy="11554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/>
            </a:p>
          </p:txBody>
        </p:sp>
      </p:grpSp>
      <p:sp>
        <p:nvSpPr>
          <p:cNvPr id="84998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pic>
        <p:nvPicPr>
          <p:cNvPr id="8499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656" y="4129824"/>
            <a:ext cx="2844000" cy="1165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500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232" y="2937893"/>
            <a:ext cx="2808000" cy="1120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500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916113"/>
            <a:ext cx="3019425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5002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492" y="5316163"/>
            <a:ext cx="2808000" cy="1134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35</a:t>
            </a:fld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8"/>
          <a:srcRect l="1698" t="29746" r="4036" b="30250"/>
          <a:stretch/>
        </p:blipFill>
        <p:spPr>
          <a:xfrm>
            <a:off x="5704464" y="1723437"/>
            <a:ext cx="2880000" cy="1152000"/>
          </a:xfrm>
          <a:prstGeom prst="rect">
            <a:avLst/>
          </a:prstGeom>
        </p:spPr>
      </p:pic>
      <p:sp>
        <p:nvSpPr>
          <p:cNvPr id="31750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435975" cy="450850"/>
          </a:xfrm>
        </p:spPr>
        <p:txBody>
          <a:bodyPr/>
          <a:lstStyle/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Fallstudie: Kritische Porenpositionen im thermischen Pad</a:t>
            </a:r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1800" dirty="0" smtClean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 smtClean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 smtClean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 smtClean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1100" dirty="0"/>
          </a:p>
          <a:p>
            <a:pPr marL="534988" lvl="1" indent="-369888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/>
              <a:t>g</a:t>
            </a:r>
            <a:r>
              <a:rPr lang="de-DE" altLang="de-DE" sz="2400" dirty="0" smtClean="0"/>
              <a:t>roße Poren im thermischen Pad </a:t>
            </a:r>
            <a:br>
              <a:rPr lang="de-DE" altLang="de-DE" sz="2400" dirty="0" smtClean="0"/>
            </a:br>
            <a:r>
              <a:rPr lang="de-DE" altLang="de-DE" sz="2400" dirty="0" smtClean="0"/>
              <a:t>unkritisch solange sie nicht am </a:t>
            </a:r>
            <a:br>
              <a:rPr lang="de-DE" altLang="de-DE" sz="2400" dirty="0" smtClean="0"/>
            </a:br>
            <a:r>
              <a:rPr lang="de-DE" altLang="de-DE" sz="2400" dirty="0" smtClean="0"/>
              <a:t>Rand liegen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Inhaltsplatzhalter 1"/>
          <p:cNvSpPr>
            <a:spLocks noGrp="1"/>
          </p:cNvSpPr>
          <p:nvPr>
            <p:ph idx="1"/>
          </p:nvPr>
        </p:nvSpPr>
        <p:spPr>
          <a:xfrm>
            <a:off x="457201" y="1268413"/>
            <a:ext cx="6563072" cy="450850"/>
          </a:xfrm>
        </p:spPr>
        <p:txBody>
          <a:bodyPr/>
          <a:lstStyle/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/>
              <a:t>Fallstudie: Kritische Porenpositionen im 				  Anoden-/Kathodenpad</a:t>
            </a:r>
          </a:p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dirty="0" smtClean="0"/>
          </a:p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dirty="0" smtClean="0"/>
          </a:p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dirty="0" smtClean="0"/>
          </a:p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sz="2400" dirty="0" smtClean="0"/>
          </a:p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sz="2400" dirty="0" smtClean="0"/>
          </a:p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sz="2400" dirty="0" smtClean="0"/>
          </a:p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sz="1400" dirty="0" smtClean="0"/>
          </a:p>
          <a:p>
            <a:pPr marL="508000" lvl="1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de-DE" altLang="de-DE" sz="2400" dirty="0" smtClean="0"/>
              <a:t>Poren in Ecken sind kritisch</a:t>
            </a:r>
          </a:p>
          <a:p>
            <a:pPr marL="165100" lvl="1" indent="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sz="2400" dirty="0" smtClean="0"/>
          </a:p>
          <a:p>
            <a:pPr marL="534988" indent="-369888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de-DE" altLang="de-DE" sz="2400" dirty="0" smtClean="0"/>
          </a:p>
        </p:txBody>
      </p:sp>
      <p:sp>
        <p:nvSpPr>
          <p:cNvPr id="31750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pic>
        <p:nvPicPr>
          <p:cNvPr id="31751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63" y="4037728"/>
            <a:ext cx="3986212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75" y="4985465"/>
            <a:ext cx="3975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4" name="Rechteck 1"/>
          <p:cNvSpPr>
            <a:spLocks noChangeArrowheads="1"/>
          </p:cNvSpPr>
          <p:nvPr/>
        </p:nvSpPr>
        <p:spPr bwMode="auto">
          <a:xfrm>
            <a:off x="1582738" y="2139950"/>
            <a:ext cx="4019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altLang="de-DE" sz="2000">
                <a:latin typeface="Tahoma" panose="020B0604030504040204" pitchFamily="34" charset="0"/>
                <a:cs typeface="Tahoma" panose="020B0604030504040204" pitchFamily="34" charset="0"/>
              </a:rPr>
              <a:t>Fall 1: Pore mittig und in der Ecke</a:t>
            </a:r>
          </a:p>
        </p:txBody>
      </p:sp>
      <p:pic>
        <p:nvPicPr>
          <p:cNvPr id="31755" name="Picture 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9" b="2"/>
          <a:stretch>
            <a:fillRect/>
          </a:stretch>
        </p:blipFill>
        <p:spPr bwMode="auto">
          <a:xfrm>
            <a:off x="1635125" y="3276158"/>
            <a:ext cx="3960813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756" name="Gruppieren 1"/>
          <p:cNvGrpSpPr>
            <a:grpSpLocks/>
          </p:cNvGrpSpPr>
          <p:nvPr/>
        </p:nvGrpSpPr>
        <p:grpSpPr bwMode="auto">
          <a:xfrm>
            <a:off x="5770563" y="1871663"/>
            <a:ext cx="3194048" cy="4556124"/>
            <a:chOff x="5770563" y="1871663"/>
            <a:chExt cx="3194048" cy="4556124"/>
          </a:xfrm>
        </p:grpSpPr>
        <p:grpSp>
          <p:nvGrpSpPr>
            <p:cNvPr id="31759" name="Gruppieren 1"/>
            <p:cNvGrpSpPr>
              <a:grpSpLocks/>
            </p:cNvGrpSpPr>
            <p:nvPr/>
          </p:nvGrpSpPr>
          <p:grpSpPr bwMode="auto">
            <a:xfrm>
              <a:off x="5770563" y="1871663"/>
              <a:ext cx="3194048" cy="4556124"/>
              <a:chOff x="5770563" y="1871663"/>
              <a:chExt cx="3194048" cy="4556124"/>
            </a:xfrm>
          </p:grpSpPr>
          <p:grpSp>
            <p:nvGrpSpPr>
              <p:cNvPr id="31761" name="Gruppieren 8"/>
              <p:cNvGrpSpPr>
                <a:grpSpLocks/>
              </p:cNvGrpSpPr>
              <p:nvPr/>
            </p:nvGrpSpPr>
            <p:grpSpPr bwMode="auto">
              <a:xfrm>
                <a:off x="5770563" y="1871663"/>
                <a:ext cx="3194048" cy="4556124"/>
                <a:chOff x="5771340" y="1871663"/>
                <a:chExt cx="3193146" cy="4555816"/>
              </a:xfrm>
            </p:grpSpPr>
            <p:pic>
              <p:nvPicPr>
                <p:cNvPr id="31771" name="Grafik 11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281970" y="3623318"/>
                  <a:ext cx="1366837" cy="10929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769" name="Grafik 15"/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71340" y="5246315"/>
                  <a:ext cx="2700983" cy="11811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31765" name="Gruppieren 31743"/>
                <p:cNvGrpSpPr>
                  <a:grpSpLocks/>
                </p:cNvGrpSpPr>
                <p:nvPr/>
              </p:nvGrpSpPr>
              <p:grpSpPr bwMode="auto">
                <a:xfrm>
                  <a:off x="7707541" y="3860914"/>
                  <a:ext cx="1256945" cy="1952245"/>
                  <a:chOff x="7562652" y="3775870"/>
                  <a:chExt cx="1257823" cy="1812709"/>
                </a:xfrm>
              </p:grpSpPr>
              <p:sp>
                <p:nvSpPr>
                  <p:cNvPr id="30" name="Nach oben gebogener Pfeil 29"/>
                  <p:cNvSpPr/>
                  <p:nvPr/>
                </p:nvSpPr>
                <p:spPr>
                  <a:xfrm rot="16200000">
                    <a:off x="7327953" y="4010569"/>
                    <a:ext cx="1727221" cy="1257823"/>
                  </a:xfrm>
                  <a:prstGeom prst="bentUpArrow">
                    <a:avLst>
                      <a:gd name="adj1" fmla="val 15149"/>
                      <a:gd name="adj2" fmla="val 25000"/>
                      <a:gd name="adj3" fmla="val 17611"/>
                    </a:avLst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de-DE"/>
                  </a:p>
                </p:txBody>
              </p:sp>
              <p:sp>
                <p:nvSpPr>
                  <p:cNvPr id="31" name="Rechteck 30"/>
                  <p:cNvSpPr/>
                  <p:nvPr/>
                </p:nvSpPr>
                <p:spPr>
                  <a:xfrm>
                    <a:off x="8413906" y="5401390"/>
                    <a:ext cx="406569" cy="187189"/>
                  </a:xfrm>
                  <a:prstGeom prst="rect">
                    <a:avLst/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de-DE">
                      <a:solidFill>
                        <a:srgbClr val="FFFFFF"/>
                      </a:solidFill>
                      <a:cs typeface="Arial" charset="0"/>
                    </a:endParaRPr>
                  </a:p>
                </p:txBody>
              </p:sp>
            </p:grpSp>
            <p:sp>
              <p:nvSpPr>
                <p:cNvPr id="31766" name="Rechteck 24"/>
                <p:cNvSpPr>
                  <a:spLocks noChangeArrowheads="1"/>
                </p:cNvSpPr>
                <p:nvPr/>
              </p:nvSpPr>
              <p:spPr bwMode="auto">
                <a:xfrm>
                  <a:off x="5846783" y="1871663"/>
                  <a:ext cx="2853986" cy="7623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9pPr>
                </a:lstStyle>
                <a:p>
                  <a:r>
                    <a:rPr lang="de-DE" altLang="de-DE" sz="2000">
                      <a:latin typeface="Tahoma" panose="020B0604030504040204" pitchFamily="34" charset="0"/>
                      <a:cs typeface="Tahoma" panose="020B0604030504040204" pitchFamily="34" charset="0"/>
                    </a:rPr>
                    <a:t>Fall 2: Wechselwirkung </a:t>
                  </a:r>
                  <a:br>
                    <a:rPr lang="de-DE" altLang="de-DE" sz="2000">
                      <a:latin typeface="Tahoma" panose="020B0604030504040204" pitchFamily="34" charset="0"/>
                      <a:cs typeface="Tahoma" panose="020B0604030504040204" pitchFamily="34" charset="0"/>
                    </a:rPr>
                  </a:br>
                  <a:r>
                    <a:rPr lang="de-DE" altLang="de-DE" sz="2000">
                      <a:latin typeface="Tahoma" panose="020B0604030504040204" pitchFamily="34" charset="0"/>
                      <a:cs typeface="Tahoma" panose="020B0604030504040204" pitchFamily="34" charset="0"/>
                    </a:rPr>
                    <a:t>zwischen zwei Poren</a:t>
                  </a:r>
                </a:p>
              </p:txBody>
            </p:sp>
          </p:grpSp>
          <p:pic>
            <p:nvPicPr>
              <p:cNvPr id="31762" name="Picture 3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48" r="2" b="8153"/>
              <a:stretch>
                <a:fillRect/>
              </a:stretch>
            </p:blipFill>
            <p:spPr bwMode="auto">
              <a:xfrm>
                <a:off x="6300192" y="2752352"/>
                <a:ext cx="1348368" cy="8411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1760" name="Picture 3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19" b="1566"/>
            <a:stretch>
              <a:fillRect/>
            </a:stretch>
          </p:blipFill>
          <p:spPr bwMode="auto">
            <a:xfrm flipV="1">
              <a:off x="5796136" y="4841875"/>
              <a:ext cx="2672832" cy="36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36</a:t>
            </a:fld>
            <a:endParaRPr lang="de-DE"/>
          </a:p>
        </p:txBody>
      </p:sp>
      <p:pic>
        <p:nvPicPr>
          <p:cNvPr id="28" name="Grafik 27"/>
          <p:cNvPicPr>
            <a:picLocks noChangeAspect="1"/>
          </p:cNvPicPr>
          <p:nvPr/>
        </p:nvPicPr>
        <p:blipFill rotWithShape="1">
          <a:blip r:embed="rId10"/>
          <a:srcRect l="1286" t="-1132" r="2065" b="82488"/>
          <a:stretch/>
        </p:blipFill>
        <p:spPr>
          <a:xfrm>
            <a:off x="1619672" y="2492896"/>
            <a:ext cx="3960440" cy="720080"/>
          </a:xfrm>
          <a:prstGeom prst="rect">
            <a:avLst/>
          </a:prstGeom>
          <a:ln w="28575">
            <a:noFill/>
          </a:ln>
        </p:spPr>
      </p:pic>
      <p:pic>
        <p:nvPicPr>
          <p:cNvPr id="29" name="Grafik 28"/>
          <p:cNvPicPr>
            <a:picLocks noChangeAspect="1"/>
          </p:cNvPicPr>
          <p:nvPr/>
        </p:nvPicPr>
        <p:blipFill rotWithShape="1">
          <a:blip r:embed="rId10"/>
          <a:srcRect l="73499" t="79992" r="4537"/>
          <a:stretch/>
        </p:blipFill>
        <p:spPr>
          <a:xfrm>
            <a:off x="7713695" y="2620109"/>
            <a:ext cx="1246819" cy="107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4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795320" cy="576262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Zusammenfassung</a:t>
            </a:r>
            <a:r>
              <a:rPr lang="en-US" altLang="de-DE" sz="2400" dirty="0" smtClean="0"/>
              <a:t> Simulation</a:t>
            </a:r>
            <a:endParaRPr lang="en-US" altLang="de-DE" sz="2400" dirty="0"/>
          </a:p>
          <a:p>
            <a:pPr marL="622300" lvl="1" indent="-457200" eaLnBrk="1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Simulation und Experiment stimmt überein</a:t>
            </a:r>
          </a:p>
          <a:p>
            <a:pPr marL="1022350" lvl="2" indent="-457200" eaLnBrk="1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Verkippung muss berücksichtigt werden</a:t>
            </a:r>
            <a:endParaRPr lang="de-DE" altLang="de-DE" sz="2000" dirty="0"/>
          </a:p>
          <a:p>
            <a:pPr marL="1022350" lvl="2" indent="-457200" eaLnBrk="1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realitätsnahes Simulationsmodell ist aufgebaut</a:t>
            </a:r>
          </a:p>
          <a:p>
            <a:pPr marL="622300" lvl="1" indent="-457200" eaLnBrk="1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kritische </a:t>
            </a:r>
            <a:r>
              <a:rPr lang="de-DE" altLang="de-DE" sz="2400" dirty="0"/>
              <a:t>Porenpositionen und -größen können mittels Fallstudien untersucht werden</a:t>
            </a:r>
          </a:p>
          <a:p>
            <a:pPr marL="622300" lvl="1" indent="-457200" eaLnBrk="1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 smtClean="0"/>
          </a:p>
          <a:p>
            <a:pPr marL="622300" lvl="1" indent="-457200" eaLnBrk="1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sz="2400" dirty="0"/>
          </a:p>
          <a:p>
            <a:pPr marL="622300" lvl="1" indent="-457200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2400" dirty="0" smtClean="0"/>
          </a:p>
        </p:txBody>
      </p:sp>
      <p:sp>
        <p:nvSpPr>
          <p:cNvPr id="91142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Aktiver</a:t>
            </a:r>
            <a:r>
              <a:rPr lang="en-US" altLang="de-DE" sz="3200" dirty="0"/>
              <a:t> </a:t>
            </a:r>
            <a:r>
              <a:rPr lang="en-US" altLang="de-DE" sz="3200" dirty="0" err="1"/>
              <a:t>Lastwechseltest</a:t>
            </a:r>
            <a:endParaRPr lang="de-DE" altLang="de-DE" sz="3200" dirty="0" smtClean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37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el 1"/>
          <p:cNvSpPr>
            <a:spLocks noGrp="1"/>
          </p:cNvSpPr>
          <p:nvPr>
            <p:ph type="ctrTitle"/>
          </p:nvPr>
        </p:nvSpPr>
        <p:spPr>
          <a:xfrm>
            <a:off x="120650" y="836613"/>
            <a:ext cx="8929688" cy="2663825"/>
          </a:xfrm>
        </p:spPr>
        <p:txBody>
          <a:bodyPr/>
          <a:lstStyle/>
          <a:p>
            <a:pPr eaLnBrk="1" hangingPunct="1"/>
            <a:r>
              <a:rPr lang="de-DE" altLang="de-DE" smtClean="0"/>
              <a:t>Vielen Dank für Ihre Aufmerksamkeit</a:t>
            </a:r>
          </a:p>
        </p:txBody>
      </p:sp>
      <p:sp>
        <p:nvSpPr>
          <p:cNvPr id="93187" name="Untertitel 2"/>
          <p:cNvSpPr txBox="1">
            <a:spLocks/>
          </p:cNvSpPr>
          <p:nvPr/>
        </p:nvSpPr>
        <p:spPr bwMode="auto">
          <a:xfrm>
            <a:off x="611188" y="3429000"/>
            <a:ext cx="8353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None/>
            </a:pPr>
            <a:r>
              <a:rPr lang="de-DE" altLang="de-DE" sz="24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Miriam </a:t>
            </a:r>
            <a:r>
              <a:rPr lang="de-DE" altLang="de-DE" sz="2400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Rauer</a:t>
            </a:r>
          </a:p>
          <a:p>
            <a:pPr eaLnBrk="1" hangingPunct="1">
              <a:buNone/>
            </a:pPr>
            <a:r>
              <a:rPr lang="de-DE" altLang="de-DE" sz="2000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miriamrauer@h-ab.de</a:t>
            </a:r>
          </a:p>
          <a:p>
            <a:pPr eaLnBrk="1" hangingPunct="1">
              <a:buNone/>
            </a:pPr>
            <a:endParaRPr lang="de-DE" altLang="de-DE" sz="24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None/>
            </a:pPr>
            <a:r>
              <a:rPr lang="de-DE" altLang="de-DE" sz="20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Hochschule Aschaffenburg</a:t>
            </a:r>
          </a:p>
          <a:p>
            <a:pPr eaLnBrk="1" hangingPunct="1">
              <a:buNone/>
            </a:pPr>
            <a:r>
              <a:rPr lang="de-DE" altLang="de-DE" sz="20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Labor für Aufbau- und Verbindungstechnik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de-DE" altLang="de-DE" sz="2800" dirty="0" smtClean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de-DE" altLang="de-DE" sz="2400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15.11.2016</a:t>
            </a:r>
            <a:endParaRPr lang="de-DE" altLang="de-DE" sz="24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5991225" cy="5251450"/>
          </a:xfrm>
        </p:spPr>
        <p:txBody>
          <a:bodyPr/>
          <a:lstStyle/>
          <a:p>
            <a:pPr marL="534988" indent="-369888" eaLnBrk="1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/>
              <a:t>Bleifreie Löttechnologie hat zur Zunahme von Poren </a:t>
            </a:r>
            <a:r>
              <a:rPr lang="de-DE" altLang="de-DE" sz="2400" dirty="0" smtClean="0"/>
              <a:t>geführt</a:t>
            </a:r>
          </a:p>
          <a:p>
            <a:pPr marL="935038" lvl="1" indent="-369888" eaLnBrk="1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Verbindungsquerschnitt wird reduziert</a:t>
            </a:r>
          </a:p>
          <a:p>
            <a:pPr marL="534988" indent="-369888" eaLnBrk="1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Porenproblematik </a:t>
            </a:r>
            <a:r>
              <a:rPr lang="de-DE" altLang="de-DE" sz="2400" dirty="0"/>
              <a:t>unzureichend </a:t>
            </a:r>
            <a:r>
              <a:rPr lang="de-DE" altLang="de-DE" sz="2400" dirty="0" smtClean="0"/>
              <a:t/>
            </a:r>
            <a:br>
              <a:rPr lang="de-DE" altLang="de-DE" sz="2400" dirty="0" smtClean="0"/>
            </a:br>
            <a:r>
              <a:rPr lang="de-DE" altLang="de-DE" sz="2400" dirty="0" smtClean="0"/>
              <a:t>geklärt </a:t>
            </a:r>
          </a:p>
          <a:p>
            <a:pPr marL="935038" lvl="1" indent="-369888" eaLnBrk="1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Symbol" panose="05050102010706020507" pitchFamily="18" charset="2"/>
              <a:buChar char="-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bestehende </a:t>
            </a:r>
            <a:r>
              <a:rPr lang="de-DE" altLang="de-DE" sz="2000" dirty="0"/>
              <a:t>Grenzwerte widersprechen </a:t>
            </a:r>
            <a:r>
              <a:rPr lang="de-DE" altLang="de-DE" sz="2000" dirty="0" smtClean="0"/>
              <a:t>sich</a:t>
            </a:r>
          </a:p>
          <a:p>
            <a:pPr marL="935038" lvl="1" indent="-369888" eaLnBrk="1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Symbol" panose="05050102010706020507" pitchFamily="18" charset="2"/>
              <a:buChar char="-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sz="2000" dirty="0" smtClean="0"/>
              <a:t>Porenanteile </a:t>
            </a:r>
            <a:r>
              <a:rPr lang="de-DE" sz="2000" dirty="0"/>
              <a:t>standardmäßig zweidimensional </a:t>
            </a:r>
            <a:r>
              <a:rPr lang="de-DE" sz="2000" dirty="0" smtClean="0"/>
              <a:t>(</a:t>
            </a:r>
            <a:r>
              <a:rPr lang="de-DE" sz="2000" dirty="0"/>
              <a:t>Metallographie, </a:t>
            </a:r>
            <a:r>
              <a:rPr lang="de-DE" sz="2000" dirty="0" smtClean="0"/>
              <a:t>Radiographie)</a:t>
            </a:r>
          </a:p>
          <a:p>
            <a:pPr marL="935038" lvl="1" indent="-369888" eaLnBrk="1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sz="2000" dirty="0" smtClean="0"/>
              <a:t>Tiefeninformation </a:t>
            </a:r>
            <a:r>
              <a:rPr lang="de-DE" sz="2000" dirty="0"/>
              <a:t>bleibt unberücksichtigt</a:t>
            </a:r>
          </a:p>
          <a:p>
            <a:pPr marL="679450" indent="-514350" eaLnBrk="1" hangingPunct="1">
              <a:lnSpc>
                <a:spcPct val="130000"/>
              </a:lnSpc>
              <a:spcBef>
                <a:spcPts val="0"/>
              </a:spcBef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sz="2400" dirty="0"/>
          </a:p>
        </p:txBody>
      </p:sp>
      <p:sp>
        <p:nvSpPr>
          <p:cNvPr id="35846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smtClean="0"/>
              <a:t>Motivation</a:t>
            </a:r>
            <a:endParaRPr lang="de-DE" altLang="de-DE" sz="2400" dirty="0" smtClean="0"/>
          </a:p>
        </p:txBody>
      </p:sp>
      <p:pic>
        <p:nvPicPr>
          <p:cNvPr id="35847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311275"/>
            <a:ext cx="27368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3779838"/>
            <a:ext cx="2444750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9" name="Textfeld 1"/>
          <p:cNvSpPr txBox="1">
            <a:spLocks noChangeArrowheads="1"/>
          </p:cNvSpPr>
          <p:nvPr/>
        </p:nvSpPr>
        <p:spPr bwMode="auto">
          <a:xfrm>
            <a:off x="7010400" y="3336925"/>
            <a:ext cx="1444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400">
                <a:latin typeface="Tahoma" panose="020B0604030504040204" pitchFamily="34" charset="0"/>
                <a:cs typeface="Tahoma" panose="020B0604030504040204" pitchFamily="34" charset="0"/>
              </a:rPr>
              <a:t>Metallographie</a:t>
            </a:r>
          </a:p>
        </p:txBody>
      </p:sp>
      <p:sp>
        <p:nvSpPr>
          <p:cNvPr id="35850" name="Textfeld 1"/>
          <p:cNvSpPr txBox="1">
            <a:spLocks noChangeArrowheads="1"/>
          </p:cNvSpPr>
          <p:nvPr/>
        </p:nvSpPr>
        <p:spPr bwMode="auto">
          <a:xfrm>
            <a:off x="7010400" y="6196013"/>
            <a:ext cx="1301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400">
                <a:latin typeface="Tahoma" panose="020B0604030504040204" pitchFamily="34" charset="0"/>
                <a:cs typeface="Tahoma" panose="020B0604030504040204" pitchFamily="34" charset="0"/>
              </a:rPr>
              <a:t>Radiographie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435975" cy="5184775"/>
          </a:xfrm>
        </p:spPr>
        <p:txBody>
          <a:bodyPr/>
          <a:lstStyle/>
          <a:p>
            <a:pPr marL="508000" lvl="1" indent="-342900" eaLnBrk="1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/>
              <a:t>Ermittlung einer Korrelation zwischen der Porenverteilung und der Zuverlässigkeit von Lötstellen</a:t>
            </a:r>
          </a:p>
          <a:p>
            <a:pPr marL="935038" lvl="1" indent="-369888" eaLnBrk="1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Symbol" panose="05050102010706020507" pitchFamily="18" charset="2"/>
              <a:buChar char="-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Korrelation </a:t>
            </a:r>
            <a:r>
              <a:rPr lang="de-DE" altLang="de-DE" sz="2000" dirty="0"/>
              <a:t>zwischen </a:t>
            </a:r>
            <a:r>
              <a:rPr lang="de-DE" altLang="de-DE" sz="2000" dirty="0" smtClean="0"/>
              <a:t>Röntgenbildern </a:t>
            </a:r>
            <a:br>
              <a:rPr lang="de-DE" altLang="de-DE" sz="2000" dirty="0" smtClean="0"/>
            </a:br>
            <a:r>
              <a:rPr lang="de-DE" altLang="de-DE" sz="2000" dirty="0" smtClean="0"/>
              <a:t>und Computertomographien </a:t>
            </a:r>
            <a:r>
              <a:rPr lang="de-DE" altLang="de-DE" sz="2000" dirty="0"/>
              <a:t>(CT)</a:t>
            </a:r>
          </a:p>
          <a:p>
            <a:pPr marL="935038" lvl="1" indent="-369888" eaLnBrk="1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Symbol" panose="05050102010706020507" pitchFamily="18" charset="2"/>
              <a:buChar char="-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Durchführung von Zuverlässigkeitstests</a:t>
            </a:r>
            <a:endParaRPr lang="de-DE" altLang="de-DE" sz="2000" dirty="0"/>
          </a:p>
          <a:p>
            <a:pPr marL="935038" lvl="1" indent="-369888" eaLnBrk="1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Symbol" panose="05050102010706020507" pitchFamily="18" charset="2"/>
              <a:buChar char="-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Aufbau eines realitätsnahen </a:t>
            </a:r>
            <a:br>
              <a:rPr lang="de-DE" altLang="de-DE" sz="2000" dirty="0" smtClean="0"/>
            </a:br>
            <a:r>
              <a:rPr lang="de-DE" altLang="de-DE" sz="2000" dirty="0" smtClean="0"/>
              <a:t>Simulationsmodells auf </a:t>
            </a:r>
            <a:br>
              <a:rPr lang="de-DE" altLang="de-DE" sz="2000" dirty="0" smtClean="0"/>
            </a:br>
            <a:r>
              <a:rPr lang="de-DE" altLang="de-DE" sz="2000" dirty="0" smtClean="0"/>
              <a:t>Basis von CT-Daten</a:t>
            </a:r>
          </a:p>
          <a:p>
            <a:pPr marL="935038" lvl="1" indent="-369888" eaLnBrk="1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Symbol" panose="05050102010706020507" pitchFamily="18" charset="2"/>
              <a:buChar char="-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 smtClean="0"/>
              <a:t>Identifizierung </a:t>
            </a:r>
            <a:r>
              <a:rPr lang="de-DE" altLang="de-DE" sz="2000" dirty="0"/>
              <a:t>kritischer </a:t>
            </a:r>
            <a:r>
              <a:rPr lang="de-DE" altLang="de-DE" sz="2000" dirty="0" smtClean="0"/>
              <a:t/>
            </a:r>
            <a:br>
              <a:rPr lang="de-DE" altLang="de-DE" sz="2000" dirty="0" smtClean="0"/>
            </a:br>
            <a:r>
              <a:rPr lang="de-DE" altLang="de-DE" sz="2000" dirty="0" smtClean="0"/>
              <a:t>Porenverteilungen</a:t>
            </a:r>
            <a:r>
              <a:rPr lang="de-DE" altLang="de-DE" sz="2000" dirty="0"/>
              <a:t>/-</a:t>
            </a:r>
            <a:r>
              <a:rPr lang="de-DE" altLang="de-DE" sz="2000" dirty="0" smtClean="0"/>
              <a:t>größen mittels </a:t>
            </a:r>
            <a:br>
              <a:rPr lang="de-DE" altLang="de-DE" sz="2000" dirty="0" smtClean="0"/>
            </a:br>
            <a:r>
              <a:rPr lang="de-DE" altLang="de-DE" sz="2000" dirty="0" smtClean="0"/>
              <a:t>CT und FEM-Simulation</a:t>
            </a:r>
            <a:endParaRPr lang="de-DE" altLang="de-DE" sz="2000" dirty="0"/>
          </a:p>
          <a:p>
            <a:pPr marL="935038" lvl="1" indent="-369888" eaLnBrk="1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Symbol" panose="05050102010706020507" pitchFamily="18" charset="2"/>
              <a:buChar char="-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000" dirty="0"/>
              <a:t>Ermittlung eines Porengrenzwertes </a:t>
            </a:r>
            <a:endParaRPr lang="de-DE" altLang="de-DE" sz="2000" dirty="0" smtClean="0"/>
          </a:p>
        </p:txBody>
      </p:sp>
      <p:sp>
        <p:nvSpPr>
          <p:cNvPr id="37894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de-DE" sz="3200" dirty="0" err="1" smtClean="0"/>
              <a:t>Projektziel</a:t>
            </a:r>
            <a:endParaRPr lang="de-DE" altLang="de-DE" sz="4800" dirty="0" smtClean="0"/>
          </a:p>
        </p:txBody>
      </p:sp>
      <p:pic>
        <p:nvPicPr>
          <p:cNvPr id="37895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298" y="2420938"/>
            <a:ext cx="2973387" cy="323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Textfeld 1"/>
          <p:cNvSpPr txBox="1">
            <a:spLocks noChangeArrowheads="1"/>
          </p:cNvSpPr>
          <p:nvPr/>
        </p:nvSpPr>
        <p:spPr bwMode="auto">
          <a:xfrm>
            <a:off x="6048672" y="5622339"/>
            <a:ext cx="33478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600" dirty="0">
                <a:latin typeface="Tahoma" panose="020B0604030504040204" pitchFamily="34" charset="0"/>
                <a:cs typeface="Tahoma" panose="020B0604030504040204" pitchFamily="34" charset="0"/>
              </a:rPr>
              <a:t>Computertomographie der Porenverteilung in der Lötstelle einer High-Power-LED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5184775"/>
          </a:xfrm>
        </p:spPr>
        <p:txBody>
          <a:bodyPr/>
          <a:lstStyle/>
          <a:p>
            <a:pPr marL="534988" lvl="1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 smtClean="0"/>
              <a:t>Bauteil</a:t>
            </a:r>
            <a:r>
              <a:rPr lang="en-US" altLang="de-DE" sz="2400" dirty="0" smtClean="0"/>
              <a:t>: </a:t>
            </a:r>
            <a:r>
              <a:rPr lang="de-DE" sz="2400" dirty="0"/>
              <a:t>OSLON MX ECE von OSRAM OS</a:t>
            </a:r>
            <a:endParaRPr lang="en-US" altLang="de-DE" sz="2400" dirty="0"/>
          </a:p>
          <a:p>
            <a:pPr marL="534988" lvl="1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1400" dirty="0"/>
          </a:p>
          <a:p>
            <a:pPr marL="534988" lvl="1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 smtClean="0"/>
              <a:t>Metallisierung</a:t>
            </a:r>
            <a:r>
              <a:rPr lang="en-US" altLang="de-DE" sz="2400" dirty="0" smtClean="0"/>
              <a:t>: </a:t>
            </a:r>
            <a:r>
              <a:rPr lang="en-US" altLang="de-DE" sz="2400" dirty="0"/>
              <a:t>chem. Ni/Au</a:t>
            </a:r>
          </a:p>
          <a:p>
            <a:pPr marL="534988" lvl="1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1400" dirty="0"/>
          </a:p>
          <a:p>
            <a:pPr marL="534988" lvl="1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 smtClean="0"/>
              <a:t>Lotpaste</a:t>
            </a:r>
            <a:r>
              <a:rPr lang="en-US" altLang="de-DE" sz="2400" dirty="0" smtClean="0"/>
              <a:t>: </a:t>
            </a:r>
            <a:r>
              <a:rPr lang="en-US" altLang="de-DE" sz="2400" dirty="0"/>
              <a:t>SAC105 (</a:t>
            </a:r>
            <a:r>
              <a:rPr lang="en-US" sz="2400" dirty="0"/>
              <a:t>SnAg1.0Cu0.5</a:t>
            </a:r>
            <a:r>
              <a:rPr lang="en-US" altLang="de-DE" sz="2400" dirty="0" smtClean="0"/>
              <a:t>)</a:t>
            </a:r>
          </a:p>
          <a:p>
            <a:pPr marL="935038" lvl="2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000" dirty="0" err="1" smtClean="0"/>
              <a:t>silberreduzierte</a:t>
            </a:r>
            <a:r>
              <a:rPr lang="en-US" altLang="de-DE" sz="2000" dirty="0" smtClean="0"/>
              <a:t> </a:t>
            </a:r>
            <a:r>
              <a:rPr lang="en-US" altLang="de-DE" sz="2000" dirty="0" err="1" smtClean="0"/>
              <a:t>Lotpaste</a:t>
            </a:r>
            <a:endParaRPr lang="en-US" altLang="de-DE" sz="2000" dirty="0" smtClean="0"/>
          </a:p>
          <a:p>
            <a:pPr marL="565150" lvl="2" indent="0" eaLnBrk="1" hangingPunct="1">
              <a:spcBef>
                <a:spcPts val="0"/>
              </a:spcBef>
              <a:spcAft>
                <a:spcPts val="600"/>
              </a:spcAft>
              <a:buSzPct val="10000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2000" dirty="0"/>
          </a:p>
          <a:p>
            <a:pPr marL="534988" lvl="1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en-US" altLang="de-DE" sz="2400" dirty="0" err="1" smtClean="0"/>
              <a:t>Substrat</a:t>
            </a:r>
            <a:r>
              <a:rPr lang="en-US" altLang="de-DE" sz="2400" dirty="0" smtClean="0"/>
              <a:t>: IMS (Insulated Metal Substrate)</a:t>
            </a:r>
          </a:p>
          <a:p>
            <a:pPr marL="534988" lvl="1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1400" dirty="0" smtClean="0"/>
          </a:p>
          <a:p>
            <a:pPr marL="534988" lvl="1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2400" dirty="0" smtClean="0"/>
          </a:p>
          <a:p>
            <a:pPr marL="534988" lvl="1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2400" dirty="0" smtClean="0"/>
          </a:p>
          <a:p>
            <a:pPr marL="534988" lvl="1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2400" dirty="0" smtClean="0"/>
          </a:p>
          <a:p>
            <a:pPr marL="534988" lvl="1" indent="-369888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en-US" altLang="de-DE" sz="2400" dirty="0" smtClean="0"/>
          </a:p>
        </p:txBody>
      </p:sp>
      <p:sp>
        <p:nvSpPr>
          <p:cNvPr id="39943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 smtClean="0"/>
              <a:t>VoReSo-Testbaugruppe</a:t>
            </a:r>
            <a:endParaRPr lang="de-DE" altLang="de-DE" sz="3200" dirty="0" smtClean="0"/>
          </a:p>
        </p:txBody>
      </p:sp>
      <p:sp>
        <p:nvSpPr>
          <p:cNvPr id="39944" name="Textfeld 6"/>
          <p:cNvSpPr txBox="1">
            <a:spLocks noChangeArrowheads="1"/>
          </p:cNvSpPr>
          <p:nvPr/>
        </p:nvSpPr>
        <p:spPr bwMode="auto">
          <a:xfrm>
            <a:off x="7450288" y="4069430"/>
            <a:ext cx="14611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Quelle: OSRAM OS</a:t>
            </a:r>
            <a:endParaRPr lang="de-DE" altLang="de-DE" sz="1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499369"/>
              </p:ext>
            </p:extLst>
          </p:nvPr>
        </p:nvGraphicFramePr>
        <p:xfrm>
          <a:off x="1100138" y="4541838"/>
          <a:ext cx="6856412" cy="1851024"/>
        </p:xfrm>
        <a:graphic>
          <a:graphicData uri="http://schemas.openxmlformats.org/drawingml/2006/table">
            <a:tbl>
              <a:tblPr/>
              <a:tblGrid>
                <a:gridCol w="5327854"/>
                <a:gridCol w="1528558"/>
              </a:tblGrid>
              <a:tr h="36572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Parameter</a:t>
                      </a:r>
                    </a:p>
                  </a:txBody>
                  <a:tcPr marL="91448" marR="91448" marT="45702" marB="45702" horzOverflow="overflow">
                    <a:lnL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Wert</a:t>
                      </a:r>
                    </a:p>
                  </a:txBody>
                  <a:tcPr marL="91448" marR="91448" marT="45702" marB="45702" horzOverflow="overflow">
                    <a:lnL>
                      <a:noFill/>
                    </a:lnL>
                    <a:lnR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Dicke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Aluminium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/ mm</a:t>
                      </a:r>
                    </a:p>
                  </a:txBody>
                  <a:tcPr marL="91448" marR="91448" marT="45702" marB="45702" horzOverflow="overflow">
                    <a:lnL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1,6</a:t>
                      </a:r>
                    </a:p>
                  </a:txBody>
                  <a:tcPr marL="91448" marR="91448" marT="45702" marB="4570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Dicke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dielektrische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Schicht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/ µm</a:t>
                      </a:r>
                    </a:p>
                  </a:txBody>
                  <a:tcPr marL="91448" marR="91448" marT="45702" marB="45702" horzOverflow="overflow">
                    <a:lnL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</a:p>
                  </a:txBody>
                  <a:tcPr marL="91448" marR="91448" marT="45702" marB="4570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Tahoma" panose="020B0604030504040204" pitchFamily="34" charset="0"/>
                        </a:rPr>
                        <a:t>Wärmeleitfähigkeit</a:t>
                      </a:r>
                      <a:r>
                        <a:rPr kumimoji="0" lang="en-US" sz="1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dielektrische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Schicht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λ 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/ W/</a:t>
                      </a:r>
                      <a:r>
                        <a:rPr kumimoji="0" lang="en-US" altLang="de-DE" sz="18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mK</a:t>
                      </a:r>
                      <a:endParaRPr kumimoji="0" lang="en-US" altLang="de-DE" sz="18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702" marB="45702" horzOverflow="overflow">
                    <a:lnL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1,3</a:t>
                      </a:r>
                    </a:p>
                  </a:txBody>
                  <a:tcPr marL="91448" marR="91448" marT="45702" marB="4570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Dicke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Kupferschicht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altLang="de-DE" sz="1800" b="0" i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</a:t>
                      </a: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/ µm</a:t>
                      </a:r>
                    </a:p>
                  </a:txBody>
                  <a:tcPr marL="91448" marR="91448" marT="45702" marB="45702" horzOverflow="overflow">
                    <a:lnL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de-DE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35</a:t>
                      </a:r>
                    </a:p>
                  </a:txBody>
                  <a:tcPr marL="91448" marR="91448" marT="45702" marB="4570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6</a:t>
            </a:fld>
            <a:endParaRPr lang="de-DE"/>
          </a:p>
        </p:txBody>
      </p:sp>
      <p:pic>
        <p:nvPicPr>
          <p:cNvPr id="1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351" y="1142874"/>
            <a:ext cx="1821686" cy="162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113" y="2662952"/>
            <a:ext cx="1619250" cy="134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325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647700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2400" dirty="0" err="1" smtClean="0"/>
              <a:t>Erzeugung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unterschiedlicher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Porenanteile</a:t>
            </a:r>
            <a:endParaRPr lang="de-DE" altLang="de-DE" sz="2400" dirty="0" smtClean="0"/>
          </a:p>
        </p:txBody>
      </p:sp>
      <p:sp>
        <p:nvSpPr>
          <p:cNvPr id="41990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/>
              <a:t>Aufbau</a:t>
            </a:r>
            <a:r>
              <a:rPr lang="en-US" altLang="de-DE" sz="3200" dirty="0"/>
              <a:t> der </a:t>
            </a:r>
            <a:r>
              <a:rPr lang="en-US" altLang="de-DE" sz="3200" dirty="0" err="1"/>
              <a:t>Testbaugruppe</a:t>
            </a:r>
            <a:endParaRPr lang="de-DE" altLang="de-DE" sz="3200" dirty="0" smtClean="0"/>
          </a:p>
        </p:txBody>
      </p:sp>
      <p:graphicFrame>
        <p:nvGraphicFramePr>
          <p:cNvPr id="41991" name="Diagramm 8"/>
          <p:cNvGraphicFramePr>
            <a:graphicFrameLocks/>
          </p:cNvGraphicFramePr>
          <p:nvPr/>
        </p:nvGraphicFramePr>
        <p:xfrm>
          <a:off x="615950" y="1722438"/>
          <a:ext cx="8328025" cy="471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5" name="Diagramm" r:id="rId5" imgW="8333954" imgH="4718713" progId="Excel.Chart.8">
                  <p:embed/>
                </p:oleObj>
              </mc:Choice>
              <mc:Fallback>
                <p:oleObj name="Diagramm" r:id="rId5" imgW="8333954" imgH="4718713" progId="Excel.Chart.8">
                  <p:embed/>
                  <p:pic>
                    <p:nvPicPr>
                      <p:cNvPr id="0" name="Diagramm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950" y="1722438"/>
                        <a:ext cx="8328025" cy="4710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647700"/>
          </a:xfrm>
        </p:spPr>
        <p:txBody>
          <a:bodyPr/>
          <a:lstStyle/>
          <a:p>
            <a:pPr marL="165100" lvl="1" indent="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2400" dirty="0" err="1" smtClean="0"/>
              <a:t>Erzeugung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porenarmer</a:t>
            </a:r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Lötverbindungen</a:t>
            </a:r>
            <a:endParaRPr lang="de-DE" altLang="de-DE" sz="2400" dirty="0" smtClean="0"/>
          </a:p>
        </p:txBody>
      </p:sp>
      <p:sp>
        <p:nvSpPr>
          <p:cNvPr id="41990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50000"/>
              <a:tabLst>
                <a:tab pos="431800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en-US" altLang="de-DE" sz="3200" dirty="0" err="1" smtClean="0"/>
              <a:t>Aufbau</a:t>
            </a:r>
            <a:r>
              <a:rPr lang="en-US" altLang="de-DE" sz="3200" dirty="0" smtClean="0"/>
              <a:t> der </a:t>
            </a:r>
            <a:r>
              <a:rPr lang="en-US" altLang="de-DE" sz="3200" dirty="0" err="1" smtClean="0"/>
              <a:t>Testbaugruppe</a:t>
            </a:r>
            <a:endParaRPr lang="de-DE" altLang="de-DE" sz="3200" dirty="0" smtClean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8</a:t>
            </a:fld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56" y="2010086"/>
            <a:ext cx="4553518" cy="1734079"/>
          </a:xfrm>
          <a:prstGeom prst="rect">
            <a:avLst/>
          </a:prstGeom>
        </p:spPr>
      </p:pic>
      <p:grpSp>
        <p:nvGrpSpPr>
          <p:cNvPr id="18" name="Gruppieren 17"/>
          <p:cNvGrpSpPr/>
          <p:nvPr/>
        </p:nvGrpSpPr>
        <p:grpSpPr>
          <a:xfrm>
            <a:off x="5084138" y="1957336"/>
            <a:ext cx="292272" cy="276999"/>
            <a:chOff x="7204771" y="5746329"/>
            <a:chExt cx="359892" cy="384126"/>
          </a:xfrm>
        </p:grpSpPr>
        <p:sp>
          <p:nvSpPr>
            <p:cNvPr id="19" name="Ellipse 18"/>
            <p:cNvSpPr/>
            <p:nvPr/>
          </p:nvSpPr>
          <p:spPr>
            <a:xfrm>
              <a:off x="7204771" y="5749025"/>
              <a:ext cx="359892" cy="36933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7314662" y="5746329"/>
              <a:ext cx="144094" cy="38412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dirty="0" smtClean="0"/>
                <a:t>1</a:t>
              </a:r>
              <a:endParaRPr lang="de-DE" dirty="0"/>
            </a:p>
          </p:txBody>
        </p:sp>
      </p:grpSp>
      <p:grpSp>
        <p:nvGrpSpPr>
          <p:cNvPr id="21" name="Gruppieren 20"/>
          <p:cNvGrpSpPr/>
          <p:nvPr/>
        </p:nvGrpSpPr>
        <p:grpSpPr>
          <a:xfrm>
            <a:off x="5100974" y="2464500"/>
            <a:ext cx="292272" cy="276999"/>
            <a:chOff x="7204764" y="5748607"/>
            <a:chExt cx="359892" cy="384126"/>
          </a:xfrm>
        </p:grpSpPr>
        <p:sp>
          <p:nvSpPr>
            <p:cNvPr id="22" name="Ellipse 21"/>
            <p:cNvSpPr/>
            <p:nvPr/>
          </p:nvSpPr>
          <p:spPr>
            <a:xfrm>
              <a:off x="7204764" y="5749022"/>
              <a:ext cx="359892" cy="36933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7317747" y="5748607"/>
              <a:ext cx="144094" cy="38412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dirty="0" smtClean="0"/>
                <a:t>2</a:t>
              </a:r>
              <a:endParaRPr lang="de-DE" dirty="0"/>
            </a:p>
          </p:txBody>
        </p:sp>
      </p:grpSp>
      <p:grpSp>
        <p:nvGrpSpPr>
          <p:cNvPr id="24" name="Gruppieren 23"/>
          <p:cNvGrpSpPr/>
          <p:nvPr/>
        </p:nvGrpSpPr>
        <p:grpSpPr>
          <a:xfrm>
            <a:off x="5100974" y="2905800"/>
            <a:ext cx="292272" cy="277000"/>
            <a:chOff x="7204764" y="5749014"/>
            <a:chExt cx="359892" cy="384126"/>
          </a:xfrm>
        </p:grpSpPr>
        <p:sp>
          <p:nvSpPr>
            <p:cNvPr id="25" name="Ellipse 24"/>
            <p:cNvSpPr/>
            <p:nvPr/>
          </p:nvSpPr>
          <p:spPr>
            <a:xfrm>
              <a:off x="7204764" y="5749014"/>
              <a:ext cx="359892" cy="36933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7335845" y="5749014"/>
              <a:ext cx="144094" cy="38412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dirty="0"/>
                <a:t>3</a:t>
              </a:r>
            </a:p>
          </p:txBody>
        </p:sp>
      </p:grpSp>
      <p:sp>
        <p:nvSpPr>
          <p:cNvPr id="10" name="Rechteck 9"/>
          <p:cNvSpPr/>
          <p:nvPr/>
        </p:nvSpPr>
        <p:spPr>
          <a:xfrm>
            <a:off x="6676995" y="6201113"/>
            <a:ext cx="1664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MaxiReflow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3.0 HP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899592" y="3561419"/>
            <a:ext cx="7416824" cy="2661276"/>
            <a:chOff x="322935" y="3387897"/>
            <a:chExt cx="8487018" cy="3065439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2935" y="3501008"/>
              <a:ext cx="8487018" cy="2952328"/>
            </a:xfrm>
            <a:prstGeom prst="rect">
              <a:avLst/>
            </a:prstGeom>
          </p:spPr>
        </p:pic>
        <p:sp>
          <p:nvSpPr>
            <p:cNvPr id="5" name="Rechteck 4"/>
            <p:cNvSpPr/>
            <p:nvPr/>
          </p:nvSpPr>
          <p:spPr>
            <a:xfrm>
              <a:off x="4788024" y="3387897"/>
              <a:ext cx="1944216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7" name="Textfeld 16"/>
          <p:cNvSpPr txBox="1"/>
          <p:nvPr/>
        </p:nvSpPr>
        <p:spPr>
          <a:xfrm>
            <a:off x="5430898" y="1835703"/>
            <a:ext cx="3584826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</a:t>
            </a:r>
            <a:r>
              <a:rPr lang="de-DE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bereits flüssige Lot wird erstmals mit Druck beaufschlagt.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Druck wird abgelassen.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</a:t>
            </a:r>
            <a:r>
              <a:rPr lang="de-DE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immer noch flüssige Lot wird ein zweites Mal mit Druck beaufschlagt.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Druck wird abgelassen wenn das Lot erstarrt ist.</a:t>
            </a:r>
          </a:p>
        </p:txBody>
      </p:sp>
      <p:grpSp>
        <p:nvGrpSpPr>
          <p:cNvPr id="27" name="Gruppieren 26"/>
          <p:cNvGrpSpPr/>
          <p:nvPr/>
        </p:nvGrpSpPr>
        <p:grpSpPr>
          <a:xfrm>
            <a:off x="5100980" y="3378667"/>
            <a:ext cx="325819" cy="283847"/>
            <a:chOff x="7204764" y="5749022"/>
            <a:chExt cx="401200" cy="393622"/>
          </a:xfrm>
        </p:grpSpPr>
        <p:sp>
          <p:nvSpPr>
            <p:cNvPr id="28" name="Ellipse 27"/>
            <p:cNvSpPr/>
            <p:nvPr/>
          </p:nvSpPr>
          <p:spPr>
            <a:xfrm>
              <a:off x="7204764" y="5749022"/>
              <a:ext cx="359892" cy="36933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7304278" y="5758518"/>
              <a:ext cx="301686" cy="384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dirty="0"/>
                <a:t>4</a:t>
              </a:r>
            </a:p>
          </p:txBody>
        </p:sp>
      </p:grpSp>
      <p:sp>
        <p:nvSpPr>
          <p:cNvPr id="30" name="Textfeld 6"/>
          <p:cNvSpPr txBox="1">
            <a:spLocks noChangeArrowheads="1"/>
          </p:cNvSpPr>
          <p:nvPr/>
        </p:nvSpPr>
        <p:spPr bwMode="auto">
          <a:xfrm>
            <a:off x="534917" y="6263586"/>
            <a:ext cx="10542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Quelle: </a:t>
            </a:r>
            <a:r>
              <a:rPr lang="de-DE" altLang="de-DE" sz="12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Seho</a:t>
            </a:r>
            <a:endParaRPr lang="de-DE" altLang="de-DE" sz="1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39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uppieren 9"/>
          <p:cNvGrpSpPr>
            <a:grpSpLocks/>
          </p:cNvGrpSpPr>
          <p:nvPr/>
        </p:nvGrpSpPr>
        <p:grpSpPr bwMode="auto">
          <a:xfrm>
            <a:off x="5580063" y="1916113"/>
            <a:ext cx="2700337" cy="2909887"/>
            <a:chOff x="4768155" y="1916832"/>
            <a:chExt cx="4124325" cy="4392488"/>
          </a:xfrm>
        </p:grpSpPr>
        <p:grpSp>
          <p:nvGrpSpPr>
            <p:cNvPr id="44067" name="Gruppieren 1"/>
            <p:cNvGrpSpPr>
              <a:grpSpLocks/>
            </p:cNvGrpSpPr>
            <p:nvPr/>
          </p:nvGrpSpPr>
          <p:grpSpPr bwMode="auto">
            <a:xfrm>
              <a:off x="4768155" y="1916832"/>
              <a:ext cx="4124325" cy="4110608"/>
              <a:chOff x="3563888" y="1916832"/>
              <a:chExt cx="4124325" cy="4110608"/>
            </a:xfrm>
          </p:grpSpPr>
          <p:pic>
            <p:nvPicPr>
              <p:cNvPr id="44070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3888" y="1988840"/>
                <a:ext cx="4124325" cy="4038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071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4850" y="1916832"/>
                <a:ext cx="3962400" cy="4000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7" name="Gerade Verbindung 6"/>
            <p:cNvCxnSpPr/>
            <p:nvPr/>
          </p:nvCxnSpPr>
          <p:spPr>
            <a:xfrm>
              <a:off x="7524979" y="5949869"/>
              <a:ext cx="107896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069" name="Textfeld 8"/>
            <p:cNvSpPr txBox="1">
              <a:spLocks noChangeArrowheads="1"/>
            </p:cNvSpPr>
            <p:nvPr/>
          </p:nvSpPr>
          <p:spPr bwMode="auto">
            <a:xfrm>
              <a:off x="7777232" y="5939988"/>
              <a:ext cx="7713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de-DE" sz="1800">
                  <a:latin typeface="Tahoma" panose="020B0604030504040204" pitchFamily="34" charset="0"/>
                  <a:cs typeface="Tahoma" panose="020B0604030504040204" pitchFamily="34" charset="0"/>
                </a:rPr>
                <a:t>1 mm</a:t>
              </a:r>
            </a:p>
          </p:txBody>
        </p:sp>
      </p:grpSp>
      <p:sp>
        <p:nvSpPr>
          <p:cNvPr id="10242" name="Inhaltsplatzhalter 1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1081087"/>
          </a:xfrm>
        </p:spPr>
        <p:txBody>
          <a:bodyPr/>
          <a:lstStyle/>
          <a:p>
            <a:pPr marL="165100" lvl="1" indent="0" eaLnBrk="1" hangingPunct="1">
              <a:lnSpc>
                <a:spcPct val="93000"/>
              </a:lnSpc>
              <a:spcBef>
                <a:spcPct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 smtClean="0"/>
              <a:t>Klassifizierung der Poren mittels X-Ray (2D)</a:t>
            </a:r>
            <a:br>
              <a:rPr lang="de-DE" altLang="de-DE" sz="2400" dirty="0" smtClean="0"/>
            </a:br>
            <a:endParaRPr lang="de-DE" altLang="de-DE" sz="2400" dirty="0" smtClean="0"/>
          </a:p>
          <a:p>
            <a:pPr marL="622300" lvl="1" indent="-457200" eaLnBrk="1" hangingPunct="1">
              <a:lnSpc>
                <a:spcPct val="93000"/>
              </a:lnSpc>
              <a:spcBef>
                <a:spcPct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r>
              <a:rPr lang="de-DE" altLang="de-DE" sz="2400" dirty="0"/>
              <a:t/>
            </a:r>
            <a:br>
              <a:rPr lang="de-DE" altLang="de-DE" sz="2400" dirty="0"/>
            </a:br>
            <a:endParaRPr lang="de-DE" altLang="de-DE" sz="2400" dirty="0" smtClean="0"/>
          </a:p>
          <a:p>
            <a:pPr marL="508000" lvl="1" indent="-342900" eaLnBrk="1" hangingPunct="1">
              <a:lnSpc>
                <a:spcPct val="93000"/>
              </a:lnSpc>
              <a:spcBef>
                <a:spcPct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  <a:defRPr/>
            </a:pPr>
            <a:endParaRPr lang="de-DE" altLang="de-DE" dirty="0" smtClean="0"/>
          </a:p>
        </p:txBody>
      </p:sp>
      <p:sp>
        <p:nvSpPr>
          <p:cNvPr id="44039" name="Titel 5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de-DE" altLang="de-DE" sz="3200" dirty="0"/>
              <a:t>Charakterisierung der Lötverbindungen</a:t>
            </a:r>
            <a:endParaRPr lang="de-DE" altLang="de-DE" sz="3200" dirty="0" smtClean="0"/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323850" y="5211763"/>
          <a:ext cx="8569324" cy="109697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889178"/>
                <a:gridCol w="1223612"/>
                <a:gridCol w="1224189"/>
                <a:gridCol w="1152178"/>
                <a:gridCol w="1080167"/>
              </a:tblGrid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Profil 1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Profil 2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Profil 3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Profil 4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Durchschnittlicher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1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Porenanteil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1800" i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VR</a:t>
                      </a:r>
                      <a:r>
                        <a:rPr lang="en-GB" sz="1800" i="1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area</a:t>
                      </a:r>
                      <a:endParaRPr kumimoji="0" lang="de-DE" sz="1800" b="0" i="1" u="none" strike="noStrike" kern="1200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17 %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7 %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20 %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4 %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Standardabweichung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4 %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3 %</a:t>
                      </a:r>
                      <a:endParaRPr kumimoji="0" lang="de-DE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4 %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1 %</a:t>
                      </a:r>
                      <a:endParaRPr kumimoji="0" lang="de-D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669" marB="4566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Rechteck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83568" y="1788561"/>
            <a:ext cx="4040708" cy="2140842"/>
          </a:xfrm>
          <a:prstGeom prst="rect">
            <a:avLst/>
          </a:prstGeom>
          <a:blipFill rotWithShape="0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de-DE">
                <a:noFill/>
              </a:rPr>
              <a:t> 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Miriam Rauer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Labor für Aufbau- und Verbindungstechnik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E36E5-C621-4252-961E-9825D2A28FF3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97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FAPS-Vorlage_2014">
  <a:themeElements>
    <a:clrScheme name="FAPS-Farbpalette">
      <a:dk1>
        <a:srgbClr val="000000"/>
      </a:dk1>
      <a:lt1>
        <a:srgbClr val="FFFFFF"/>
      </a:lt1>
      <a:dk2>
        <a:srgbClr val="5D7723"/>
      </a:dk2>
      <a:lt2>
        <a:srgbClr val="97C139"/>
      </a:lt2>
      <a:accent1>
        <a:srgbClr val="FFCC00"/>
      </a:accent1>
      <a:accent2>
        <a:srgbClr val="FF9933"/>
      </a:accent2>
      <a:accent3>
        <a:srgbClr val="FFD1A3"/>
      </a:accent3>
      <a:accent4>
        <a:srgbClr val="296193"/>
      </a:accent4>
      <a:accent5>
        <a:srgbClr val="B4D0EA"/>
      </a:accent5>
      <a:accent6>
        <a:srgbClr val="CDE29E"/>
      </a:accent6>
      <a:hlink>
        <a:srgbClr val="000000"/>
      </a:hlink>
      <a:folHlink>
        <a:srgbClr val="FFFFFF"/>
      </a:folHlink>
    </a:clrScheme>
    <a:fontScheme name="FAPS-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 anchorCtr="0"/>
      <a:lstStyle>
        <a:defPPr algn="ctr">
          <a:defRPr sz="1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5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400" dirty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APS-Vorlage_2014" id="{81D563C0-A79B-45C2-BF5B-084C86BDF1F1}" vid="{D11337F6-7018-46A8-B73E-FD7129472AAF}"/>
    </a:ext>
  </a:extLst>
</a:theme>
</file>

<file path=ppt/theme/theme5.xml><?xml version="1.0" encoding="utf-8"?>
<a:theme xmlns:a="http://schemas.openxmlformats.org/drawingml/2006/main" name="3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1483</Words>
  <Application>Microsoft Office PowerPoint</Application>
  <PresentationFormat>Bildschirmpräsentation (4:3)</PresentationFormat>
  <Paragraphs>631</Paragraphs>
  <Slides>38</Slides>
  <Notes>38</Notes>
  <HiddenSlides>1</HiddenSlides>
  <MMClips>1</MMClips>
  <ScaleCrop>false</ScaleCrop>
  <HeadingPairs>
    <vt:vector size="8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5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38</vt:i4>
      </vt:variant>
    </vt:vector>
  </HeadingPairs>
  <TitlesOfParts>
    <vt:vector size="53" baseType="lpstr">
      <vt:lpstr>Arial Unicode MS</vt:lpstr>
      <vt:lpstr>宋体</vt:lpstr>
      <vt:lpstr>Arial</vt:lpstr>
      <vt:lpstr>Calibri</vt:lpstr>
      <vt:lpstr>Cambria Math</vt:lpstr>
      <vt:lpstr>cmss10</vt:lpstr>
      <vt:lpstr>Symbol</vt:lpstr>
      <vt:lpstr>Tahoma</vt:lpstr>
      <vt:lpstr>Wingdings</vt:lpstr>
      <vt:lpstr>Larissa</vt:lpstr>
      <vt:lpstr>2_Larissa</vt:lpstr>
      <vt:lpstr>1_Larissa</vt:lpstr>
      <vt:lpstr>FAPS-Vorlage_2014</vt:lpstr>
      <vt:lpstr>3_Larissa</vt:lpstr>
      <vt:lpstr>Diagramm</vt:lpstr>
      <vt:lpstr> Die Auswirkungen von Poren auf die Zuverlässigkeit von  Lötverbindungen von  High Power LEDs</vt:lpstr>
      <vt:lpstr>Agenda</vt:lpstr>
      <vt:lpstr>VoReSo</vt:lpstr>
      <vt:lpstr>Motivation</vt:lpstr>
      <vt:lpstr>Projektziel</vt:lpstr>
      <vt:lpstr>VoReSo-Testbaugruppe</vt:lpstr>
      <vt:lpstr>Aufbau der Testbaugruppe</vt:lpstr>
      <vt:lpstr>Aufbau der Testbaugruppe</vt:lpstr>
      <vt:lpstr>Charakterisierung der Lötverbindungen</vt:lpstr>
      <vt:lpstr>Charakterisierung der Lötverbindungen</vt:lpstr>
      <vt:lpstr>Charakterisierung der Lötverbindungen</vt:lpstr>
      <vt:lpstr>Charakterisierung der Lötverbindungen</vt:lpstr>
      <vt:lpstr>Charakterisierung der Lötverbindungen</vt:lpstr>
      <vt:lpstr>Charakterisierung der Lötverbindungen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Aktiver Lastwechseltest</vt:lpstr>
      <vt:lpstr>Vielen Dank für Ihre Aufmerksamkeit</vt:lpstr>
    </vt:vector>
  </TitlesOfParts>
  <Company>HAB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Ammes</dc:creator>
  <cp:lastModifiedBy>Rauer, Miriam</cp:lastModifiedBy>
  <cp:revision>868</cp:revision>
  <cp:lastPrinted>2015-02-02T16:07:50Z</cp:lastPrinted>
  <dcterms:created xsi:type="dcterms:W3CDTF">2013-01-23T11:19:08Z</dcterms:created>
  <dcterms:modified xsi:type="dcterms:W3CDTF">2016-11-15T06:40:22Z</dcterms:modified>
</cp:coreProperties>
</file>