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21" r:id="rId1"/>
  </p:sldMasterIdLst>
  <p:notesMasterIdLst>
    <p:notesMasterId r:id="rId15"/>
  </p:notesMasterIdLst>
  <p:handoutMasterIdLst>
    <p:handoutMasterId r:id="rId16"/>
  </p:handoutMasterIdLst>
  <p:sldIdLst>
    <p:sldId id="258" r:id="rId2"/>
    <p:sldId id="275" r:id="rId3"/>
    <p:sldId id="276" r:id="rId4"/>
    <p:sldId id="257" r:id="rId5"/>
    <p:sldId id="270" r:id="rId6"/>
    <p:sldId id="261" r:id="rId7"/>
    <p:sldId id="277" r:id="rId8"/>
    <p:sldId id="271" r:id="rId9"/>
    <p:sldId id="265" r:id="rId10"/>
    <p:sldId id="272" r:id="rId11"/>
    <p:sldId id="269" r:id="rId12"/>
    <p:sldId id="274" r:id="rId13"/>
    <p:sldId id="259" r:id="rId14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B93890DB-7733-45F4-A590-9CC22C4E96E8}">
          <p14:sldIdLst>
            <p14:sldId id="258"/>
            <p14:sldId id="275"/>
            <p14:sldId id="276"/>
            <p14:sldId id="257"/>
            <p14:sldId id="270"/>
            <p14:sldId id="261"/>
            <p14:sldId id="277"/>
            <p14:sldId id="271"/>
            <p14:sldId id="265"/>
            <p14:sldId id="272"/>
            <p14:sldId id="269"/>
            <p14:sldId id="274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0">
          <p15:clr>
            <a:srgbClr val="A4A3A4"/>
          </p15:clr>
        </p15:guide>
        <p15:guide id="2" orient="horz" pos="482">
          <p15:clr>
            <a:srgbClr val="A4A3A4"/>
          </p15:clr>
        </p15:guide>
        <p15:guide id="3" orient="horz" pos="799">
          <p15:clr>
            <a:srgbClr val="A4A3A4"/>
          </p15:clr>
        </p15:guide>
        <p15:guide id="4" orient="horz" pos="2160">
          <p15:clr>
            <a:srgbClr val="A4A3A4"/>
          </p15:clr>
        </p15:guide>
        <p15:guide id="5" orient="horz" pos="3974">
          <p15:clr>
            <a:srgbClr val="A4A3A4"/>
          </p15:clr>
        </p15:guide>
        <p15:guide id="6" pos="5284">
          <p15:clr>
            <a:srgbClr val="A4A3A4"/>
          </p15:clr>
        </p15:guide>
        <p15:guide id="7" pos="2336">
          <p15:clr>
            <a:srgbClr val="A4A3A4"/>
          </p15:clr>
        </p15:guide>
        <p15:guide id="8" pos="385">
          <p15:clr>
            <a:srgbClr val="A4A3A4"/>
          </p15:clr>
        </p15:guide>
        <p15:guide id="9" pos="4014">
          <p15:clr>
            <a:srgbClr val="A4A3A4"/>
          </p15:clr>
        </p15:guide>
        <p15:guide id="10" pos="4377">
          <p15:clr>
            <a:srgbClr val="A4A3A4"/>
          </p15:clr>
        </p15:guide>
        <p15:guide id="11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FFC9DB"/>
    <a:srgbClr val="B4D0EA"/>
    <a:srgbClr val="C86400"/>
    <a:srgbClr val="DDDDDD"/>
    <a:srgbClr val="808080"/>
    <a:srgbClr val="B2B2B2"/>
    <a:srgbClr val="CDE29E"/>
    <a:srgbClr val="CDE29D"/>
    <a:srgbClr val="B4D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0" autoAdjust="0"/>
    <p:restoredTop sz="92347" autoAdjust="0"/>
  </p:normalViewPr>
  <p:slideViewPr>
    <p:cSldViewPr showGuides="1">
      <p:cViewPr varScale="1">
        <p:scale>
          <a:sx n="118" d="100"/>
          <a:sy n="118" d="100"/>
        </p:scale>
        <p:origin x="552" y="90"/>
      </p:cViewPr>
      <p:guideLst>
        <p:guide orient="horz" pos="210"/>
        <p:guide orient="horz" pos="482"/>
        <p:guide orient="horz" pos="799"/>
        <p:guide orient="horz" pos="2160"/>
        <p:guide orient="horz" pos="3974"/>
        <p:guide pos="5284"/>
        <p:guide pos="2336"/>
        <p:guide pos="385"/>
        <p:guide pos="4014"/>
        <p:guide pos="437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83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560761346998622E-2"/>
          <c:y val="8.4070796460177025E-2"/>
          <c:w val="0.55344070278184476"/>
          <c:h val="0.83628318584070749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261-4EA2-B117-77914B145AE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61-4EA2-B117-77914B145AE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261-4EA2-B117-77914B145AE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61-4EA2-B117-77914B145AE6}"/>
              </c:ext>
            </c:extLst>
          </c:dPt>
          <c:cat>
            <c:strRef>
              <c:f>Sheet1!$B$1:$E$1</c:f>
              <c:strCache>
                <c:ptCount val="3"/>
                <c:pt idx="0">
                  <c:v>Software</c:v>
                </c:pt>
                <c:pt idx="1">
                  <c:v>Elektronik / Elektrik</c:v>
                </c:pt>
                <c:pt idx="2">
                  <c:v>Mechanik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30</c:v>
                </c:pt>
                <c:pt idx="1">
                  <c:v>25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61-4EA2-B117-77914B145AE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61-4EA2-B117-77914B145AE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261-4EA2-B117-77914B145AE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261-4EA2-B117-77914B145AE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261-4EA2-B117-77914B145AE6}"/>
              </c:ext>
            </c:extLst>
          </c:dPt>
          <c:cat>
            <c:strRef>
              <c:f>Sheet1!$B$1:$E$1</c:f>
              <c:strCache>
                <c:ptCount val="3"/>
                <c:pt idx="0">
                  <c:v>Software</c:v>
                </c:pt>
                <c:pt idx="1">
                  <c:v>Elektronik / Elektrik</c:v>
                </c:pt>
                <c:pt idx="2">
                  <c:v>Mechanik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9-B261-4EA2-B117-77914B145AE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261-4EA2-B117-77914B145AE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261-4EA2-B117-77914B145AE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261-4EA2-B117-77914B145AE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261-4EA2-B117-77914B145AE6}"/>
              </c:ext>
            </c:extLst>
          </c:dPt>
          <c:cat>
            <c:strRef>
              <c:f>Sheet1!$B$1:$E$1</c:f>
              <c:strCache>
                <c:ptCount val="3"/>
                <c:pt idx="0">
                  <c:v>Software</c:v>
                </c:pt>
                <c:pt idx="1">
                  <c:v>Elektronik / Elektrik</c:v>
                </c:pt>
                <c:pt idx="2">
                  <c:v>Mechanik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E-B261-4EA2-B117-77914B145A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4267"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01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1C77A-ED53-4E69-80EA-0D29AFDA2522}" type="datetimeFigureOut">
              <a:rPr lang="de-DE" smtClean="0"/>
              <a:pPr/>
              <a:t>08.12.2016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6242C-1E77-4062-A9E2-602C348C05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2224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FB74A-AF85-4786-9C26-A3F5ECAD3A18}" type="datetimeFigureOut">
              <a:rPr lang="de-DE" smtClean="0"/>
              <a:pPr/>
              <a:t>08.12.2016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4002B-1C2D-417E-A1BC-F0FBCC87B5E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96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94002B-1C2D-417E-A1BC-F0FBCC87B5E9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9709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94002B-1C2D-417E-A1BC-F0FBCC87B5E9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9709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w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w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wmf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wmf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wmf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w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latin typeface="Arial" pitchFamily="34" charset="0"/>
                <a:cs typeface="+mn-cs"/>
              </a:rPr>
            </a:br>
            <a:r>
              <a:rPr lang="de-DE" sz="1000" b="1" dirty="0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33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9326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 smtClean="0">
                <a:latin typeface="+mn-lt"/>
              </a:rPr>
              <a:t>Thank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you</a:t>
            </a:r>
            <a:endParaRPr lang="de-DE" sz="6000" b="1" dirty="0">
              <a:latin typeface="+mn-lt"/>
            </a:endParaRPr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7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0229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rrowheads="1"/>
          </p:cNvPicPr>
          <p:nvPr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latin typeface="Arial" pitchFamily="34" charset="0"/>
                <a:cs typeface="+mn-cs"/>
              </a:rPr>
            </a:br>
            <a:r>
              <a:rPr lang="de-DE" sz="1000" b="1" dirty="0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smtClean="0">
                <a:latin typeface="+mn-lt"/>
              </a:rPr>
              <a:t>DANKE</a:t>
            </a:r>
            <a:endParaRPr lang="de-DE" sz="6000" b="1" dirty="0">
              <a:latin typeface="+mn-lt"/>
            </a:endParaRP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rrowheads="1"/>
          </p:cNvPicPr>
          <p:nvPr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5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feld 35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 smtClean="0">
                <a:latin typeface="+mn-lt"/>
              </a:rPr>
              <a:t>Thank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you</a:t>
            </a:r>
            <a:endParaRPr lang="de-DE" sz="6000" b="1" dirty="0">
              <a:latin typeface="+mn-lt"/>
            </a:endParaRPr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7240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latin typeface="Arial" pitchFamily="34" charset="0"/>
                <a:cs typeface="+mn-cs"/>
              </a:rPr>
            </a:br>
            <a:r>
              <a:rPr lang="de-DE" sz="1000" b="1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5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feld 39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smtClean="0">
                <a:latin typeface="+mn-lt"/>
              </a:rPr>
              <a:t>DANKE</a:t>
            </a:r>
            <a:endParaRPr lang="de-DE" sz="6000" b="1" dirty="0">
              <a:latin typeface="+mn-lt"/>
            </a:endParaRPr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feld 37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 smtClean="0">
                <a:latin typeface="+mn-lt"/>
              </a:rPr>
              <a:t>Thank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you</a:t>
            </a:r>
            <a:endParaRPr lang="de-DE" sz="6000" b="1" dirty="0">
              <a:latin typeface="+mn-lt"/>
            </a:endParaRPr>
          </a:p>
        </p:txBody>
      </p:sp>
      <p:pic>
        <p:nvPicPr>
          <p:cNvPr id="39" name="Grafik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9617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latin typeface="Arial" pitchFamily="34" charset="0"/>
                <a:cs typeface="+mn-cs"/>
              </a:rPr>
            </a:br>
            <a:r>
              <a:rPr lang="de-DE" sz="1000" b="1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36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smtClean="0">
                <a:latin typeface="+mn-lt"/>
              </a:rPr>
              <a:t>DANKE</a:t>
            </a:r>
            <a:endParaRPr lang="de-DE" sz="6000" b="1" dirty="0">
              <a:latin typeface="+mn-lt"/>
            </a:endParaRP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604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gl. Abschluss-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feld 38"/>
          <p:cNvSpPr txBox="1"/>
          <p:nvPr/>
        </p:nvSpPr>
        <p:spPr>
          <a:xfrm>
            <a:off x="4542819" y="4809926"/>
            <a:ext cx="384560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err="1" smtClean="0">
                <a:latin typeface="+mn-lt"/>
              </a:rPr>
              <a:t>Thank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you</a:t>
            </a:r>
            <a:endParaRPr lang="de-DE" sz="6000" b="1" dirty="0">
              <a:latin typeface="+mn-lt"/>
            </a:endParaRP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8601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11188" y="331199"/>
            <a:ext cx="7777162" cy="42480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6948489" y="1700809"/>
            <a:ext cx="2195512" cy="1728192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611188" y="1268413"/>
            <a:ext cx="6337300" cy="504031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76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8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2147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Text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>
          <a:xfrm>
            <a:off x="611188" y="1268413"/>
            <a:ext cx="3816350" cy="504031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4572000" y="1268413"/>
            <a:ext cx="3816350" cy="504031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s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5"/>
          </p:nvPr>
        </p:nvSpPr>
        <p:spPr>
          <a:xfrm>
            <a:off x="611188" y="1268413"/>
            <a:ext cx="3816350" cy="504031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Inhaltsplatzhalter 8"/>
          <p:cNvSpPr>
            <a:spLocks noGrp="1"/>
          </p:cNvSpPr>
          <p:nvPr>
            <p:ph sz="quarter" idx="16"/>
          </p:nvPr>
        </p:nvSpPr>
        <p:spPr>
          <a:xfrm>
            <a:off x="4572000" y="1268413"/>
            <a:ext cx="3816350" cy="504031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GB_und_Hilfs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extfeld 5"/>
          <p:cNvSpPr txBox="1"/>
          <p:nvPr userDrawn="1"/>
        </p:nvSpPr>
        <p:spPr>
          <a:xfrm flipH="1">
            <a:off x="-380935" y="2240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8,6</a:t>
            </a:r>
          </a:p>
        </p:txBody>
      </p:sp>
      <p:sp>
        <p:nvSpPr>
          <p:cNvPr id="7" name="Textfeld 6"/>
          <p:cNvSpPr txBox="1"/>
          <p:nvPr userDrawn="1"/>
        </p:nvSpPr>
        <p:spPr>
          <a:xfrm flipH="1">
            <a:off x="-380935" y="6558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7,4</a:t>
            </a:r>
          </a:p>
        </p:txBody>
      </p:sp>
      <p:sp>
        <p:nvSpPr>
          <p:cNvPr id="8" name="Textfeld 7"/>
          <p:cNvSpPr txBox="1"/>
          <p:nvPr userDrawn="1"/>
        </p:nvSpPr>
        <p:spPr>
          <a:xfrm flipH="1">
            <a:off x="-380935" y="1160691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6,0</a:t>
            </a:r>
          </a:p>
        </p:txBody>
      </p:sp>
      <p:sp>
        <p:nvSpPr>
          <p:cNvPr id="10" name="Textfeld 9"/>
          <p:cNvSpPr txBox="1"/>
          <p:nvPr/>
        </p:nvSpPr>
        <p:spPr>
          <a:xfrm flipH="1">
            <a:off x="-380935" y="6201003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8,0</a:t>
            </a:r>
          </a:p>
        </p:txBody>
      </p:sp>
      <p:sp>
        <p:nvSpPr>
          <p:cNvPr id="11" name="Textfeld 10"/>
          <p:cNvSpPr txBox="1"/>
          <p:nvPr userDrawn="1"/>
        </p:nvSpPr>
        <p:spPr>
          <a:xfrm flipH="1">
            <a:off x="427693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11,0</a:t>
            </a:r>
          </a:p>
        </p:txBody>
      </p:sp>
      <p:sp>
        <p:nvSpPr>
          <p:cNvPr id="12" name="Textfeld 11"/>
          <p:cNvSpPr txBox="1"/>
          <p:nvPr userDrawn="1"/>
        </p:nvSpPr>
        <p:spPr>
          <a:xfrm flipH="1">
            <a:off x="3523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2,4</a:t>
            </a:r>
          </a:p>
        </p:txBody>
      </p:sp>
      <p:sp>
        <p:nvSpPr>
          <p:cNvPr id="13" name="Textfeld 12"/>
          <p:cNvSpPr txBox="1"/>
          <p:nvPr userDrawn="1"/>
        </p:nvSpPr>
        <p:spPr>
          <a:xfrm flipH="1">
            <a:off x="6190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5,0</a:t>
            </a:r>
          </a:p>
        </p:txBody>
      </p:sp>
      <p:sp>
        <p:nvSpPr>
          <p:cNvPr id="15" name="Textfeld 14"/>
          <p:cNvSpPr txBox="1"/>
          <p:nvPr userDrawn="1"/>
        </p:nvSpPr>
        <p:spPr>
          <a:xfrm flipH="1">
            <a:off x="8204855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10,6</a:t>
            </a:r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381559" y="1844675"/>
            <a:ext cx="1980000" cy="4464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FAPS-Grün hell: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205, G 226, B 158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Dunkelgrün hell: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180, G 219, B 187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Gelb hell: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255, G 234, B 147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Orange hell: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255, G 209, B 163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Rot hell: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255, G 201, B 219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Blau hell: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180, G 208, B 234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Grau2: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178, G 178, B 178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Grau5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 R 51, G 51, B 51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95523" y="1844674"/>
            <a:ext cx="360363" cy="360362"/>
          </a:xfrm>
          <a:prstGeom prst="rect">
            <a:avLst/>
          </a:prstGeom>
          <a:solidFill>
            <a:srgbClr val="97C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latin typeface="+mn-lt"/>
              </a:rPr>
              <a:t>a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95523" y="2314574"/>
            <a:ext cx="360363" cy="360362"/>
          </a:xfrm>
          <a:prstGeom prst="rect">
            <a:avLst/>
          </a:pr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595523" y="3257549"/>
            <a:ext cx="360363" cy="36036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95523" y="3733799"/>
            <a:ext cx="360363" cy="360362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95523" y="2782886"/>
            <a:ext cx="360363" cy="36036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5523" y="4679949"/>
            <a:ext cx="360363" cy="3603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595523" y="5156199"/>
            <a:ext cx="360363" cy="360362"/>
          </a:xfrm>
          <a:prstGeom prst="rect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595523" y="4197349"/>
            <a:ext cx="360363" cy="360362"/>
          </a:xfrm>
          <a:prstGeom prst="rect">
            <a:avLst/>
          </a:prstGeom>
          <a:solidFill>
            <a:srgbClr val="296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1103523" y="1844674"/>
            <a:ext cx="360363" cy="360362"/>
          </a:xfrm>
          <a:prstGeom prst="rect">
            <a:avLst/>
          </a:prstGeom>
          <a:solidFill>
            <a:srgbClr val="CDE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latin typeface="+mn-lt"/>
              </a:rPr>
              <a:t>a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1103523" y="2314574"/>
            <a:ext cx="360363" cy="360362"/>
          </a:xfrm>
          <a:prstGeom prst="rect">
            <a:avLst/>
          </a:prstGeom>
          <a:solidFill>
            <a:srgbClr val="B4D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1103523" y="3257549"/>
            <a:ext cx="360363" cy="360362"/>
          </a:xfrm>
          <a:prstGeom prst="rect">
            <a:avLst/>
          </a:prstGeom>
          <a:solidFill>
            <a:srgbClr val="FFD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1103523" y="3733799"/>
            <a:ext cx="360363" cy="360362"/>
          </a:xfrm>
          <a:prstGeom prst="rect">
            <a:avLst/>
          </a:prstGeom>
          <a:solidFill>
            <a:srgbClr val="FFC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1103523" y="2782886"/>
            <a:ext cx="360363" cy="360363"/>
          </a:xfrm>
          <a:prstGeom prst="rect">
            <a:avLst/>
          </a:prstGeom>
          <a:solidFill>
            <a:srgbClr val="FFEA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1103523" y="4679949"/>
            <a:ext cx="360363" cy="360362"/>
          </a:xfrm>
          <a:prstGeom prst="rect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1103523" y="5156199"/>
            <a:ext cx="360363" cy="360362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1103523" y="4197349"/>
            <a:ext cx="360363" cy="360362"/>
          </a:xfrm>
          <a:prstGeom prst="rect">
            <a:avLst/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1578186" y="1844674"/>
            <a:ext cx="360362" cy="360362"/>
          </a:xfrm>
          <a:prstGeom prst="rect">
            <a:avLst/>
          </a:prstGeom>
          <a:solidFill>
            <a:srgbClr val="5D77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1578186" y="2314574"/>
            <a:ext cx="360362" cy="360362"/>
          </a:xfrm>
          <a:prstGeom prst="rect">
            <a:avLst/>
          </a:prstGeom>
          <a:solidFill>
            <a:srgbClr val="003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1578186" y="3257549"/>
            <a:ext cx="360362" cy="360362"/>
          </a:xfrm>
          <a:prstGeom prst="rect">
            <a:avLst/>
          </a:prstGeom>
          <a:solidFill>
            <a:srgbClr val="C8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1578186" y="3733799"/>
            <a:ext cx="360362" cy="360362"/>
          </a:xfrm>
          <a:prstGeom prst="rect">
            <a:avLst/>
          </a:prstGeom>
          <a:solidFill>
            <a:srgbClr val="640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39" name="Rectangle 28"/>
          <p:cNvSpPr>
            <a:spLocks noChangeArrowheads="1"/>
          </p:cNvSpPr>
          <p:nvPr/>
        </p:nvSpPr>
        <p:spPr bwMode="auto">
          <a:xfrm>
            <a:off x="1578186" y="2782886"/>
            <a:ext cx="360362" cy="360363"/>
          </a:xfrm>
          <a:prstGeom prst="rect">
            <a:avLst/>
          </a:prstGeom>
          <a:solidFill>
            <a:srgbClr val="C8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1578186" y="4679949"/>
            <a:ext cx="360362" cy="36036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1578186" y="5165724"/>
            <a:ext cx="360362" cy="3603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auto">
          <a:xfrm>
            <a:off x="1578186" y="4197349"/>
            <a:ext cx="360362" cy="360362"/>
          </a:xfrm>
          <a:prstGeom prst="rect">
            <a:avLst/>
          </a:prstGeom>
          <a:solidFill>
            <a:srgbClr val="1E47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6788954" y="1844673"/>
            <a:ext cx="1980000" cy="44640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FAPS-Grün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93, G 119, B 35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Dunkelgrün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0, G 62,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Gelb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200, G 162,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Orange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200, G 100, B 0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Rot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100, G 0, B 33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Blau dunkel: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30, G 71, B 108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Grau 3: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128, G 128, B 128</a:t>
            </a: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>
                <a:latin typeface="+mn-lt"/>
              </a:rPr>
              <a:t>Schwarz: </a:t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0, G 0, B 0</a:t>
            </a:r>
          </a:p>
        </p:txBody>
      </p:sp>
      <p:sp>
        <p:nvSpPr>
          <p:cNvPr id="45" name="Textfeld 44"/>
          <p:cNvSpPr txBox="1"/>
          <p:nvPr userDrawn="1"/>
        </p:nvSpPr>
        <p:spPr>
          <a:xfrm flipH="1">
            <a:off x="-380935" y="2240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8,6</a:t>
            </a:r>
          </a:p>
        </p:txBody>
      </p:sp>
      <p:sp>
        <p:nvSpPr>
          <p:cNvPr id="46" name="Textfeld 45"/>
          <p:cNvSpPr txBox="1"/>
          <p:nvPr userDrawn="1"/>
        </p:nvSpPr>
        <p:spPr>
          <a:xfrm flipH="1">
            <a:off x="-380935" y="655866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7,4</a:t>
            </a:r>
          </a:p>
        </p:txBody>
      </p:sp>
      <p:sp>
        <p:nvSpPr>
          <p:cNvPr id="47" name="Textfeld 46"/>
          <p:cNvSpPr txBox="1"/>
          <p:nvPr userDrawn="1"/>
        </p:nvSpPr>
        <p:spPr>
          <a:xfrm flipH="1">
            <a:off x="-380935" y="1160691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6,0</a:t>
            </a:r>
          </a:p>
        </p:txBody>
      </p:sp>
      <p:sp>
        <p:nvSpPr>
          <p:cNvPr id="48" name="Textfeld 47"/>
          <p:cNvSpPr txBox="1"/>
          <p:nvPr userDrawn="1"/>
        </p:nvSpPr>
        <p:spPr>
          <a:xfrm flipH="1">
            <a:off x="-380936" y="3321278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0,0</a:t>
            </a:r>
          </a:p>
        </p:txBody>
      </p:sp>
      <p:sp>
        <p:nvSpPr>
          <p:cNvPr id="50" name="Textfeld 49"/>
          <p:cNvSpPr txBox="1"/>
          <p:nvPr userDrawn="1"/>
        </p:nvSpPr>
        <p:spPr>
          <a:xfrm flipH="1">
            <a:off x="427693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11,0</a:t>
            </a:r>
          </a:p>
        </p:txBody>
      </p:sp>
      <p:sp>
        <p:nvSpPr>
          <p:cNvPr id="51" name="Textfeld 50"/>
          <p:cNvSpPr txBox="1"/>
          <p:nvPr userDrawn="1"/>
        </p:nvSpPr>
        <p:spPr>
          <a:xfrm flipH="1">
            <a:off x="3523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2,4</a:t>
            </a:r>
          </a:p>
        </p:txBody>
      </p:sp>
      <p:sp>
        <p:nvSpPr>
          <p:cNvPr id="52" name="Textfeld 51"/>
          <p:cNvSpPr txBox="1"/>
          <p:nvPr userDrawn="1"/>
        </p:nvSpPr>
        <p:spPr>
          <a:xfrm flipH="1">
            <a:off x="6190318" y="-359822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5,0</a:t>
            </a:r>
          </a:p>
        </p:txBody>
      </p:sp>
      <p:sp>
        <p:nvSpPr>
          <p:cNvPr id="53" name="Textfeld 52"/>
          <p:cNvSpPr txBox="1"/>
          <p:nvPr userDrawn="1"/>
        </p:nvSpPr>
        <p:spPr>
          <a:xfrm flipH="1">
            <a:off x="6796916" y="-357694"/>
            <a:ext cx="36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6,6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95523" y="1844674"/>
            <a:ext cx="360363" cy="360362"/>
          </a:xfrm>
          <a:prstGeom prst="rect">
            <a:avLst/>
          </a:prstGeom>
          <a:solidFill>
            <a:srgbClr val="97C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latin typeface="+mn-lt"/>
              </a:rPr>
              <a:t>a</a:t>
            </a: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595523" y="2314574"/>
            <a:ext cx="360363" cy="360362"/>
          </a:xfrm>
          <a:prstGeom prst="rect">
            <a:avLst/>
          </a:pr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595523" y="3257549"/>
            <a:ext cx="360363" cy="36036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595523" y="3733799"/>
            <a:ext cx="360363" cy="360362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60" name="Rectangle 8"/>
          <p:cNvSpPr>
            <a:spLocks noChangeArrowheads="1"/>
          </p:cNvSpPr>
          <p:nvPr/>
        </p:nvSpPr>
        <p:spPr bwMode="auto">
          <a:xfrm>
            <a:off x="595523" y="2782886"/>
            <a:ext cx="360363" cy="36036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595523" y="4679949"/>
            <a:ext cx="360363" cy="3603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62" name="Rectangle 10"/>
          <p:cNvSpPr>
            <a:spLocks noChangeArrowheads="1"/>
          </p:cNvSpPr>
          <p:nvPr/>
        </p:nvSpPr>
        <p:spPr bwMode="auto">
          <a:xfrm>
            <a:off x="595523" y="5156199"/>
            <a:ext cx="360363" cy="360362"/>
          </a:xfrm>
          <a:prstGeom prst="rect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595523" y="4197349"/>
            <a:ext cx="360363" cy="360362"/>
          </a:xfrm>
          <a:prstGeom prst="rect">
            <a:avLst/>
          </a:prstGeom>
          <a:solidFill>
            <a:srgbClr val="296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1103523" y="1844674"/>
            <a:ext cx="360363" cy="360362"/>
          </a:xfrm>
          <a:prstGeom prst="rect">
            <a:avLst/>
          </a:prstGeom>
          <a:solidFill>
            <a:srgbClr val="CDE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latin typeface="+mn-lt"/>
              </a:rPr>
              <a:t>a</a:t>
            </a:r>
          </a:p>
        </p:txBody>
      </p:sp>
      <p:sp>
        <p:nvSpPr>
          <p:cNvPr id="65" name="Rectangle 14"/>
          <p:cNvSpPr>
            <a:spLocks noChangeArrowheads="1"/>
          </p:cNvSpPr>
          <p:nvPr/>
        </p:nvSpPr>
        <p:spPr bwMode="auto">
          <a:xfrm>
            <a:off x="1103523" y="2314574"/>
            <a:ext cx="360363" cy="360362"/>
          </a:xfrm>
          <a:prstGeom prst="rect">
            <a:avLst/>
          </a:prstGeom>
          <a:solidFill>
            <a:srgbClr val="B4D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1103523" y="3257549"/>
            <a:ext cx="360363" cy="360362"/>
          </a:xfrm>
          <a:prstGeom prst="rect">
            <a:avLst/>
          </a:prstGeom>
          <a:solidFill>
            <a:srgbClr val="FFD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1103523" y="3733799"/>
            <a:ext cx="360363" cy="360362"/>
          </a:xfrm>
          <a:prstGeom prst="rect">
            <a:avLst/>
          </a:prstGeom>
          <a:solidFill>
            <a:srgbClr val="FFC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latin typeface="+mn-lt"/>
              </a:rPr>
              <a:t>a</a:t>
            </a:r>
          </a:p>
        </p:txBody>
      </p:sp>
      <p:sp>
        <p:nvSpPr>
          <p:cNvPr id="68" name="Rectangle 17"/>
          <p:cNvSpPr>
            <a:spLocks noChangeArrowheads="1"/>
          </p:cNvSpPr>
          <p:nvPr/>
        </p:nvSpPr>
        <p:spPr bwMode="auto">
          <a:xfrm>
            <a:off x="1103523" y="2782886"/>
            <a:ext cx="360363" cy="360363"/>
          </a:xfrm>
          <a:prstGeom prst="rect">
            <a:avLst/>
          </a:prstGeom>
          <a:solidFill>
            <a:srgbClr val="FFEA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69" name="Rectangle 18"/>
          <p:cNvSpPr>
            <a:spLocks noChangeArrowheads="1"/>
          </p:cNvSpPr>
          <p:nvPr/>
        </p:nvSpPr>
        <p:spPr bwMode="auto">
          <a:xfrm>
            <a:off x="1103523" y="4679949"/>
            <a:ext cx="360363" cy="360362"/>
          </a:xfrm>
          <a:prstGeom prst="rect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70" name="Rectangle 19"/>
          <p:cNvSpPr>
            <a:spLocks noChangeArrowheads="1"/>
          </p:cNvSpPr>
          <p:nvPr/>
        </p:nvSpPr>
        <p:spPr bwMode="auto">
          <a:xfrm>
            <a:off x="1103523" y="5156199"/>
            <a:ext cx="360363" cy="360362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1103523" y="4197349"/>
            <a:ext cx="360363" cy="360362"/>
          </a:xfrm>
          <a:prstGeom prst="rect">
            <a:avLst/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latin typeface="+mn-lt"/>
              </a:rPr>
              <a:t>a</a:t>
            </a: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>
            <a:off x="1578186" y="1844674"/>
            <a:ext cx="360362" cy="360362"/>
          </a:xfrm>
          <a:prstGeom prst="rect">
            <a:avLst/>
          </a:prstGeom>
          <a:solidFill>
            <a:srgbClr val="5D77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 dirty="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3" name="Rectangle 25"/>
          <p:cNvSpPr>
            <a:spLocks noChangeArrowheads="1"/>
          </p:cNvSpPr>
          <p:nvPr/>
        </p:nvSpPr>
        <p:spPr bwMode="auto">
          <a:xfrm>
            <a:off x="1578186" y="2314574"/>
            <a:ext cx="360362" cy="360362"/>
          </a:xfrm>
          <a:prstGeom prst="rect">
            <a:avLst/>
          </a:prstGeom>
          <a:solidFill>
            <a:srgbClr val="003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4" name="Rectangle 26"/>
          <p:cNvSpPr>
            <a:spLocks noChangeArrowheads="1"/>
          </p:cNvSpPr>
          <p:nvPr/>
        </p:nvSpPr>
        <p:spPr bwMode="auto">
          <a:xfrm>
            <a:off x="1578186" y="3257549"/>
            <a:ext cx="360362" cy="360362"/>
          </a:xfrm>
          <a:prstGeom prst="rect">
            <a:avLst/>
          </a:prstGeom>
          <a:solidFill>
            <a:srgbClr val="C8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5" name="Rectangle 27"/>
          <p:cNvSpPr>
            <a:spLocks noChangeArrowheads="1"/>
          </p:cNvSpPr>
          <p:nvPr/>
        </p:nvSpPr>
        <p:spPr bwMode="auto">
          <a:xfrm>
            <a:off x="1578186" y="3733799"/>
            <a:ext cx="360362" cy="360362"/>
          </a:xfrm>
          <a:prstGeom prst="rect">
            <a:avLst/>
          </a:prstGeom>
          <a:solidFill>
            <a:srgbClr val="640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6" name="Rectangle 28"/>
          <p:cNvSpPr>
            <a:spLocks noChangeArrowheads="1"/>
          </p:cNvSpPr>
          <p:nvPr/>
        </p:nvSpPr>
        <p:spPr bwMode="auto">
          <a:xfrm>
            <a:off x="1578186" y="2782886"/>
            <a:ext cx="360362" cy="360363"/>
          </a:xfrm>
          <a:prstGeom prst="rect">
            <a:avLst/>
          </a:prstGeom>
          <a:solidFill>
            <a:srgbClr val="C8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7" name="Rectangle 29"/>
          <p:cNvSpPr>
            <a:spLocks noChangeArrowheads="1"/>
          </p:cNvSpPr>
          <p:nvPr/>
        </p:nvSpPr>
        <p:spPr bwMode="auto">
          <a:xfrm>
            <a:off x="1578186" y="4679949"/>
            <a:ext cx="360362" cy="360362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8" name="Rectangle 30"/>
          <p:cNvSpPr>
            <a:spLocks noChangeArrowheads="1"/>
          </p:cNvSpPr>
          <p:nvPr/>
        </p:nvSpPr>
        <p:spPr bwMode="auto">
          <a:xfrm>
            <a:off x="1578186" y="5165724"/>
            <a:ext cx="360362" cy="3603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79" name="Rectangle 31"/>
          <p:cNvSpPr>
            <a:spLocks noChangeArrowheads="1"/>
          </p:cNvSpPr>
          <p:nvPr/>
        </p:nvSpPr>
        <p:spPr bwMode="auto">
          <a:xfrm>
            <a:off x="1578186" y="4197349"/>
            <a:ext cx="360362" cy="360362"/>
          </a:xfrm>
          <a:prstGeom prst="rect">
            <a:avLst/>
          </a:prstGeom>
          <a:solidFill>
            <a:srgbClr val="1E47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72000" bIns="36000" anchor="ctr"/>
          <a:lstStyle/>
          <a:p>
            <a:pPr algn="ctr" eaLnBrk="0" hangingPunct="0"/>
            <a:r>
              <a:rPr lang="de-DE" sz="1400">
                <a:solidFill>
                  <a:schemeClr val="bg1"/>
                </a:solidFill>
                <a:latin typeface="+mn-lt"/>
              </a:rPr>
              <a:t>a</a:t>
            </a:r>
          </a:p>
        </p:txBody>
      </p:sp>
      <p:sp>
        <p:nvSpPr>
          <p:cNvPr id="82" name="Rectangle 22"/>
          <p:cNvSpPr>
            <a:spLocks noChangeArrowheads="1"/>
          </p:cNvSpPr>
          <p:nvPr/>
        </p:nvSpPr>
        <p:spPr bwMode="auto">
          <a:xfrm>
            <a:off x="2339752" y="1844673"/>
            <a:ext cx="1980000" cy="4464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 rtlCol="0">
            <a:normAutofit/>
          </a:bodyPr>
          <a:lstStyle/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FAPS-Grün: 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151, G 193,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57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Dunkelgrün: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0,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102,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0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Gelb: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255,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204,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0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Orange: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255, G </a:t>
            </a:r>
            <a:r>
              <a:rPr lang="de-DE" sz="1200" dirty="0" smtClean="0">
                <a:latin typeface="+mn-lt"/>
              </a:rPr>
              <a:t>153,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51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Rot: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153,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0,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51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Blau: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41,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97,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147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Grau1: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R </a:t>
            </a:r>
            <a:r>
              <a:rPr lang="de-DE" sz="1200" dirty="0" smtClean="0">
                <a:latin typeface="+mn-lt"/>
              </a:rPr>
              <a:t>221,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221,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221</a:t>
            </a:r>
            <a:endParaRPr lang="de-DE" sz="1200" dirty="0">
              <a:latin typeface="+mn-lt"/>
            </a:endParaRPr>
          </a:p>
          <a:p>
            <a:pPr marL="493776" lvl="3" indent="-128016" eaLnBrk="1" hangingPunct="1">
              <a:spcBef>
                <a:spcPts val="72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lang="de-DE" sz="1200" dirty="0" smtClean="0">
                <a:latin typeface="+mn-lt"/>
              </a:rPr>
              <a:t>Grau4</a:t>
            </a:r>
            <a:r>
              <a:rPr lang="de-DE" sz="1200" dirty="0">
                <a:latin typeface="+mn-lt"/>
              </a:rPr>
              <a:t/>
            </a:r>
            <a:br>
              <a:rPr lang="de-DE" sz="1200" dirty="0">
                <a:latin typeface="+mn-lt"/>
              </a:rPr>
            </a:br>
            <a:r>
              <a:rPr lang="de-DE" sz="1200" dirty="0">
                <a:latin typeface="+mn-lt"/>
              </a:rPr>
              <a:t> R </a:t>
            </a:r>
            <a:r>
              <a:rPr lang="de-DE" sz="1200" dirty="0" smtClean="0">
                <a:latin typeface="+mn-lt"/>
              </a:rPr>
              <a:t>95, </a:t>
            </a:r>
            <a:r>
              <a:rPr lang="de-DE" sz="1200" dirty="0">
                <a:latin typeface="+mn-lt"/>
              </a:rPr>
              <a:t>G </a:t>
            </a:r>
            <a:r>
              <a:rPr lang="de-DE" sz="1200" dirty="0" smtClean="0">
                <a:latin typeface="+mn-lt"/>
              </a:rPr>
              <a:t>95, </a:t>
            </a:r>
            <a:r>
              <a:rPr lang="de-DE" sz="1200" dirty="0">
                <a:latin typeface="+mn-lt"/>
              </a:rPr>
              <a:t>B </a:t>
            </a:r>
            <a:r>
              <a:rPr lang="de-DE" sz="1200" dirty="0" smtClean="0">
                <a:latin typeface="+mn-lt"/>
              </a:rPr>
              <a:t>95</a:t>
            </a:r>
            <a:endParaRPr lang="de-DE" sz="1200" dirty="0">
              <a:latin typeface="+mn-lt"/>
            </a:endParaRPr>
          </a:p>
        </p:txBody>
      </p:sp>
      <p:sp>
        <p:nvSpPr>
          <p:cNvPr id="80" name="Textfeld 79"/>
          <p:cNvSpPr txBox="1"/>
          <p:nvPr userDrawn="1"/>
        </p:nvSpPr>
        <p:spPr>
          <a:xfrm flipH="1">
            <a:off x="4419632" y="-359822"/>
            <a:ext cx="3047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dirty="0" smtClean="0">
                <a:latin typeface="+mn-lt"/>
              </a:rPr>
              <a:t>0,0</a:t>
            </a:r>
          </a:p>
        </p:txBody>
      </p:sp>
    </p:spTree>
    <p:extLst>
      <p:ext uri="{BB962C8B-B14F-4D97-AF65-F5344CB8AC3E}">
        <p14:creationId xmlns:p14="http://schemas.microsoft.com/office/powerpoint/2010/main" val="3726445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rrowheads="1"/>
          </p:cNvPicPr>
          <p:nvPr userDrawn="1"/>
        </p:nvPicPr>
        <p:blipFill rotWithShape="1">
          <a:blip r:embed="rId2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latin typeface="Arial" pitchFamily="34" charset="0"/>
                <a:cs typeface="+mn-cs"/>
              </a:rPr>
            </a:br>
            <a:r>
              <a:rPr lang="de-DE" sz="1000" b="1" dirty="0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346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System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7" name="Picture 2"/>
          <p:cNvPicPr>
            <a:picLocks noChangeArrowheads="1"/>
          </p:cNvPicPr>
          <p:nvPr userDrawn="1"/>
        </p:nvPicPr>
        <p:blipFill rotWithShape="1">
          <a:blip r:embed="rId3" cstate="print"/>
          <a:srcRect l="351" t="909" r="182" b="489"/>
          <a:stretch/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\\fapsroot.faps.uni-erlangen.de\FAPS\ORGA\Mediathek\Fotos\Fotos Mühlhäußer ERLANGEN_06_2012\03_UCM_Zelle\2012_06_21_FAPS_0349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24703"/>
          <a:stretch/>
        </p:blipFill>
        <p:spPr bwMode="auto">
          <a:xfrm>
            <a:off x="-7938" y="3176"/>
            <a:ext cx="9151938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2513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4" descr="Z:\Bilder\Leistungselektronik\DSC_0671_PPT-Version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8" name="Picture 30" descr="LOGO_F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latin typeface="Arial" pitchFamily="34" charset="0"/>
                <a:cs typeface="+mn-cs"/>
              </a:rPr>
            </a:br>
            <a:r>
              <a:rPr lang="de-DE" sz="1000" b="1" dirty="0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73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Elektronikproduk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5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 descr="Z:\Bilder\Leistungselektronik\DSC_0671_PPT-Version2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40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0" descr="LOGO_FAP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92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 dirty="0">
                <a:latin typeface="Arial" pitchFamily="34" charset="0"/>
                <a:cs typeface="+mn-cs"/>
              </a:rPr>
            </a:br>
            <a:r>
              <a:rPr lang="de-DE" sz="1000" b="1" dirty="0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2943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gl. Titelfolie Elektromaschinenb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06813" y="4338564"/>
            <a:ext cx="5437188" cy="11509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Font typeface="Arial Unicode MS" pitchFamily="34" charset="-128"/>
              <a:buNone/>
              <a:defRPr lang="de-DE"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06813" y="5516563"/>
            <a:ext cx="5437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7C139"/>
              </a:buClr>
              <a:buSzPct val="200000"/>
              <a:buFont typeface="Wingdings" pitchFamily="2" charset="2"/>
              <a:buNone/>
              <a:defRPr lang="de-DE"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 dirty="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 dirty="0" smtClean="0">
                <a:latin typeface="Arial" pitchFamily="34" charset="0"/>
                <a:cs typeface="+mn-cs"/>
              </a:rPr>
              <a:t>Institute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for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Factory Automation</a:t>
            </a:r>
            <a:br>
              <a:rPr lang="de-DE" sz="1000" b="1" baseline="0" dirty="0" smtClean="0">
                <a:latin typeface="Arial" pitchFamily="34" charset="0"/>
                <a:cs typeface="+mn-cs"/>
              </a:rPr>
            </a:br>
            <a:r>
              <a:rPr lang="de-DE" sz="1000" b="1" baseline="0" dirty="0" err="1" smtClean="0">
                <a:latin typeface="Arial" pitchFamily="34" charset="0"/>
                <a:cs typeface="+mn-cs"/>
              </a:rPr>
              <a:t>and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</a:t>
            </a:r>
            <a:r>
              <a:rPr lang="de-DE" sz="1000" b="1" baseline="0" dirty="0" err="1" smtClean="0">
                <a:latin typeface="Arial" pitchFamily="34" charset="0"/>
                <a:cs typeface="+mn-cs"/>
              </a:rPr>
              <a:t>Production</a:t>
            </a:r>
            <a:r>
              <a:rPr lang="de-DE" sz="1000" b="1" baseline="0" dirty="0" smtClean="0">
                <a:latin typeface="Arial" pitchFamily="34" charset="0"/>
                <a:cs typeface="+mn-cs"/>
              </a:rPr>
              <a:t> Systems</a:t>
            </a:r>
            <a:endParaRPr lang="de-DE" sz="1000" b="1" dirty="0">
              <a:latin typeface="Arial" pitchFamily="34" charset="0"/>
              <a:cs typeface="+mn-cs"/>
            </a:endParaRP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 dirty="0" smtClean="0">
                <a:latin typeface="Arial" pitchFamily="34" charset="0"/>
                <a:cs typeface="+mn-cs"/>
              </a:rPr>
              <a:t>Friedrich-Alexander-Universität Erlangen-Nürnberg</a:t>
            </a:r>
            <a:endParaRPr lang="de-DE" sz="800" dirty="0">
              <a:latin typeface="Arial" pitchFamily="34" charset="0"/>
              <a:cs typeface="+mn-cs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0" descr="LOGO_FA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1834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-Folie Biomechatron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Y:\ORGA\Mediathek\Fotos\Fotos Mühlhäußer ERLANGEN_06_2012\01_Mensch-Roboter_Kooperation\2012_06_21_FAPS_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15749"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627064" y="4365625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/>
          <a:lstStyle/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400">
                <a:latin typeface="Arial" pitchFamily="34" charset="0"/>
                <a:cs typeface="+mn-cs"/>
              </a:rPr>
              <a:t>Prof. Dr.-Ing. Jörg Franke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1000" b="1">
                <a:latin typeface="Arial" pitchFamily="34" charset="0"/>
                <a:cs typeface="+mn-cs"/>
              </a:rPr>
              <a:t>Lehrstuhl für Fertigungsautomatisierung</a:t>
            </a:r>
            <a:br>
              <a:rPr lang="de-DE" sz="1000" b="1">
                <a:latin typeface="Arial" pitchFamily="34" charset="0"/>
                <a:cs typeface="+mn-cs"/>
              </a:rPr>
            </a:br>
            <a:r>
              <a:rPr lang="de-DE" sz="1000" b="1">
                <a:latin typeface="Arial" pitchFamily="34" charset="0"/>
                <a:cs typeface="+mn-cs"/>
              </a:rPr>
              <a:t>und Produktionssystematik</a:t>
            </a:r>
          </a:p>
          <a:p>
            <a:pPr eaLnBrk="0" hangingPunct="0">
              <a:lnSpc>
                <a:spcPct val="105000"/>
              </a:lnSpc>
              <a:spcBef>
                <a:spcPct val="75000"/>
              </a:spcBef>
              <a:defRPr/>
            </a:pPr>
            <a:r>
              <a:rPr lang="de-DE" sz="800">
                <a:latin typeface="Arial" pitchFamily="34" charset="0"/>
                <a:cs typeface="+mn-cs"/>
              </a:rPr>
              <a:t>Friedrich-Alexander-Universität Erlangen-Nürnberg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5652120" y="4809926"/>
            <a:ext cx="273792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0" b="1" dirty="0" smtClean="0">
                <a:latin typeface="+mn-lt"/>
              </a:rPr>
              <a:t>DANKE</a:t>
            </a:r>
            <a:endParaRPr lang="de-DE" sz="6000" b="1" dirty="0">
              <a:latin typeface="+mn-lt"/>
            </a:endParaRPr>
          </a:p>
        </p:txBody>
      </p:sp>
      <p:pic>
        <p:nvPicPr>
          <p:cNvPr id="37" name="Picture 30" descr="LOGO_F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9" y="1844675"/>
            <a:ext cx="2232026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30400"/>
            <a:ext cx="2130940" cy="421200"/>
          </a:xfrm>
          <a:prstGeom prst="rect">
            <a:avLst/>
          </a:prstGeom>
        </p:spPr>
      </p:pic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7307107" y="6564724"/>
            <a:ext cx="1081243" cy="124906"/>
          </a:xfrm>
        </p:spPr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351838" y="6564724"/>
            <a:ext cx="792162" cy="123111"/>
          </a:xfrm>
        </p:spPr>
        <p:txBody>
          <a:bodyPr/>
          <a:lstStyle/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5164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611188" y="1268413"/>
            <a:ext cx="7776813" cy="50403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Textebene</a:t>
            </a:r>
          </a:p>
          <a:p>
            <a:pPr lvl="4"/>
            <a:r>
              <a:rPr lang="de-DE" dirty="0" smtClean="0"/>
              <a:t>Textebene</a:t>
            </a:r>
          </a:p>
        </p:txBody>
      </p:sp>
      <p:sp>
        <p:nvSpPr>
          <p:cNvPr id="13" name="Rechteck 12"/>
          <p:cNvSpPr/>
          <p:nvPr/>
        </p:nvSpPr>
        <p:spPr bwMode="auto">
          <a:xfrm>
            <a:off x="0" y="385200"/>
            <a:ext cx="476248" cy="11668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35640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1188" y="331199"/>
            <a:ext cx="7777162" cy="42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307107" y="6564724"/>
            <a:ext cx="1081243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11188" y="6564724"/>
            <a:ext cx="6509932" cy="124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351838" y="6564724"/>
            <a:ext cx="79216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ct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FE11F066-C7D3-4B2D-BC7E-EC0D86AF6BBF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Picture 120" descr="LOGO_FAPS"/>
          <p:cNvPicPr>
            <a:picLocks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388001" y="-1"/>
            <a:ext cx="756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  <p:sldLayoutId id="2147484034" r:id="rId13"/>
    <p:sldLayoutId id="2147484035" r:id="rId14"/>
    <p:sldLayoutId id="2147484036" r:id="rId15"/>
    <p:sldLayoutId id="2147484037" r:id="rId16"/>
    <p:sldLayoutId id="2147484038" r:id="rId17"/>
    <p:sldLayoutId id="2147484039" r:id="rId18"/>
    <p:sldLayoutId id="2147484040" r:id="rId19"/>
    <p:sldLayoutId id="2147484041" r:id="rId20"/>
    <p:sldLayoutId id="2147484042" r:id="rId21"/>
    <p:sldLayoutId id="2147484043" r:id="rId22"/>
    <p:sldLayoutId id="2147484044" r:id="rId23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914400" rtl="0" eaLnBrk="1" latinLnBrk="0" hangingPunct="1">
        <a:spcBef>
          <a:spcPct val="0"/>
        </a:spcBef>
        <a:buNone/>
        <a:defRPr sz="1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914400" rtl="0" eaLnBrk="1" latinLnBrk="0" hangingPunct="1">
        <a:spcBef>
          <a:spcPts val="800"/>
        </a:spcBef>
        <a:spcAft>
          <a:spcPts val="0"/>
        </a:spcAft>
        <a:buClr>
          <a:schemeClr val="bg2"/>
        </a:buClr>
        <a:buSzPct val="100000"/>
        <a:buFont typeface="Arial" panose="020B0604020202020204" pitchFamily="34" charset="0"/>
        <a:buChar char=" "/>
        <a:defRPr sz="140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09563" indent="-223838" algn="l" defTabSz="914400" rtl="0" eaLnBrk="1" latinLnBrk="0" hangingPunct="1">
        <a:spcBef>
          <a:spcPts val="800"/>
        </a:spcBef>
        <a:buClr>
          <a:schemeClr val="bg2"/>
        </a:buClr>
        <a:buFont typeface="Wingdings" pitchFamily="2" charset="2"/>
        <a:buChar char="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8113" algn="l" defTabSz="914400" rtl="0" eaLnBrk="1" latinLnBrk="0" hangingPunct="1">
        <a:spcBef>
          <a:spcPts val="800"/>
        </a:spcBef>
        <a:buClr>
          <a:schemeClr val="bg2"/>
        </a:buClr>
        <a:buSzPct val="100000"/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" indent="-86400" algn="l" defTabSz="914400" rtl="0" eaLnBrk="1" latinLnBrk="0" hangingPunct="1">
        <a:spcBef>
          <a:spcPts val="800"/>
        </a:spcBef>
        <a:buClr>
          <a:schemeClr val="bg2"/>
        </a:buClr>
        <a:buSzPct val="65000"/>
        <a:buFont typeface="Arial" panose="020B0604020202020204" pitchFamily="34" charset="0"/>
        <a:buChar char=" "/>
        <a:tabLst>
          <a:tab pos="85725" algn="l"/>
          <a:tab pos="266700" algn="l"/>
          <a:tab pos="449263" algn="l"/>
          <a:tab pos="625475" algn="l"/>
          <a:tab pos="808038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309563" indent="-42863" algn="l" defTabSz="914400" rtl="0" eaLnBrk="1" latinLnBrk="0" hangingPunct="1">
        <a:spcBef>
          <a:spcPts val="800"/>
        </a:spcBef>
        <a:buClr>
          <a:schemeClr val="bg2"/>
        </a:buClr>
        <a:buSzPct val="55000"/>
        <a:buFont typeface="Arial" panose="020B0604020202020204" pitchFamily="34" charset="0"/>
        <a:buChar char=" 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800"/>
        </a:spcBef>
        <a:buClr>
          <a:schemeClr val="tx2"/>
        </a:buClr>
        <a:buFont typeface="Wingdings" panose="05000000000000000000" pitchFamily="2" charset="2"/>
        <a:buNone/>
        <a:tabLst>
          <a:tab pos="266700" algn="l"/>
          <a:tab pos="447675" algn="l"/>
          <a:tab pos="628650" algn="l"/>
          <a:tab pos="808038" algn="l"/>
        </a:tabLst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9.emf"/><Relationship Id="rId11" Type="http://schemas.openxmlformats.org/officeDocument/2006/relationships/image" Target="../media/image34.wmf"/><Relationship Id="rId5" Type="http://schemas.openxmlformats.org/officeDocument/2006/relationships/image" Target="../media/image28.emf"/><Relationship Id="rId10" Type="http://schemas.openxmlformats.org/officeDocument/2006/relationships/image" Target="../media/image59.jpeg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emf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image" Target="../media/image34.wmf"/><Relationship Id="rId3" Type="http://schemas.openxmlformats.org/officeDocument/2006/relationships/image" Target="../media/image24.png"/><Relationship Id="rId7" Type="http://schemas.openxmlformats.org/officeDocument/2006/relationships/image" Target="../media/image28.emf"/><Relationship Id="rId12" Type="http://schemas.openxmlformats.org/officeDocument/2006/relationships/image" Target="../media/image33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7.emf"/><Relationship Id="rId11" Type="http://schemas.openxmlformats.org/officeDocument/2006/relationships/image" Target="../media/image32.emf"/><Relationship Id="rId5" Type="http://schemas.openxmlformats.org/officeDocument/2006/relationships/image" Target="../media/image26.emf"/><Relationship Id="rId10" Type="http://schemas.openxmlformats.org/officeDocument/2006/relationships/image" Target="../media/image31.emf"/><Relationship Id="rId4" Type="http://schemas.openxmlformats.org/officeDocument/2006/relationships/image" Target="../media/image25.png"/><Relationship Id="rId9" Type="http://schemas.openxmlformats.org/officeDocument/2006/relationships/image" Target="../media/image30.emf"/><Relationship Id="rId1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png"/><Relationship Id="rId2" Type="http://schemas.openxmlformats.org/officeDocument/2006/relationships/image" Target="../media/image45.jpeg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png"/><Relationship Id="rId14" Type="http://schemas.openxmlformats.org/officeDocument/2006/relationships/image" Target="../media/image5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25 Jahre EPM – Eine </a:t>
            </a:r>
            <a:r>
              <a:rPr lang="de-DE" dirty="0" smtClean="0"/>
              <a:t>Chronik </a:t>
            </a:r>
            <a:r>
              <a:rPr lang="de-DE" dirty="0"/>
              <a:t>der </a:t>
            </a:r>
            <a:r>
              <a:rPr lang="de-DE" dirty="0" smtClean="0"/>
              <a:t>Elektronikproduktion im Maschinenbau zwischen Hochschule und Industrie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15.11.2016, Kreuzwertheim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25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BMBF-Projektes ELPROMA: Innovative Elektronikproduktion im Maschinenbau wurde innerhalb des </a:t>
            </a:r>
            <a:r>
              <a:rPr lang="de-DE" dirty="0" err="1" smtClean="0"/>
              <a:t>Erfa</a:t>
            </a:r>
            <a:r>
              <a:rPr lang="de-DE" dirty="0" smtClean="0"/>
              <a:t>-Kreises EPM initiiert.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grpSp>
        <p:nvGrpSpPr>
          <p:cNvPr id="7" name="Group 644"/>
          <p:cNvGrpSpPr>
            <a:grpSpLocks/>
          </p:cNvGrpSpPr>
          <p:nvPr/>
        </p:nvGrpSpPr>
        <p:grpSpPr bwMode="auto">
          <a:xfrm>
            <a:off x="1125489" y="1541844"/>
            <a:ext cx="3644900" cy="3646487"/>
            <a:chOff x="1107" y="-1605"/>
            <a:chExt cx="2296" cy="2297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" y="-1228"/>
              <a:ext cx="1488" cy="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643"/>
            <p:cNvSpPr>
              <a:spLocks noChangeAspect="1" noChangeArrowheads="1"/>
            </p:cNvSpPr>
            <p:nvPr/>
          </p:nvSpPr>
          <p:spPr bwMode="auto">
            <a:xfrm>
              <a:off x="1107" y="-1605"/>
              <a:ext cx="2296" cy="2297"/>
            </a:xfrm>
            <a:custGeom>
              <a:avLst/>
              <a:gdLst>
                <a:gd name="T0" fmla="*/ 122 w 21600"/>
                <a:gd name="T1" fmla="*/ 0 h 21600"/>
                <a:gd name="T2" fmla="*/ 36 w 21600"/>
                <a:gd name="T3" fmla="*/ 36 h 21600"/>
                <a:gd name="T4" fmla="*/ 0 w 21600"/>
                <a:gd name="T5" fmla="*/ 122 h 21600"/>
                <a:gd name="T6" fmla="*/ 36 w 21600"/>
                <a:gd name="T7" fmla="*/ 209 h 21600"/>
                <a:gd name="T8" fmla="*/ 122 w 21600"/>
                <a:gd name="T9" fmla="*/ 244 h 21600"/>
                <a:gd name="T10" fmla="*/ 208 w 21600"/>
                <a:gd name="T11" fmla="*/ 209 h 21600"/>
                <a:gd name="T12" fmla="*/ 244 w 21600"/>
                <a:gd name="T13" fmla="*/ 122 h 21600"/>
                <a:gd name="T14" fmla="*/ 208 w 21600"/>
                <a:gd name="T15" fmla="*/ 3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1 w 21600"/>
                <a:gd name="T25" fmla="*/ 3160 h 21600"/>
                <a:gd name="T26" fmla="*/ 18439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772" y="10800"/>
                  </a:moveTo>
                  <a:cubicBezTo>
                    <a:pt x="3772" y="14681"/>
                    <a:pt x="6919" y="17828"/>
                    <a:pt x="10800" y="17828"/>
                  </a:cubicBezTo>
                  <a:cubicBezTo>
                    <a:pt x="14681" y="17828"/>
                    <a:pt x="17828" y="14681"/>
                    <a:pt x="17828" y="10800"/>
                  </a:cubicBezTo>
                  <a:cubicBezTo>
                    <a:pt x="17828" y="6919"/>
                    <a:pt x="14681" y="3772"/>
                    <a:pt x="10800" y="3772"/>
                  </a:cubicBezTo>
                  <a:cubicBezTo>
                    <a:pt x="6919" y="3772"/>
                    <a:pt x="3772" y="6919"/>
                    <a:pt x="3772" y="10800"/>
                  </a:cubicBez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575251" y="1638384"/>
            <a:ext cx="2813099" cy="358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7600" tIns="173128" rIns="57600" bIns="173128">
            <a:spAutoFit/>
          </a:bodyPr>
          <a:lstStyle>
            <a:lvl1pPr marL="171450" indent="-171450" defTabSz="3465513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3465513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3465513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3465513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3465513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defTabSz="346551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defTabSz="346551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defTabSz="346551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defTabSz="346551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40000"/>
              </a:spcBef>
            </a:pPr>
            <a:r>
              <a:rPr lang="de-DE" altLang="de-DE" sz="1400" dirty="0">
                <a:latin typeface="+mj-lt"/>
              </a:rPr>
              <a:t>Arbeitspunkte:</a:t>
            </a:r>
          </a:p>
          <a:p>
            <a:pPr marL="285750" indent="-285750" algn="l"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n"/>
            </a:pPr>
            <a:r>
              <a:rPr lang="de-DE" altLang="de-DE" sz="1400" b="0" dirty="0" err="1">
                <a:latin typeface="+mj-lt"/>
              </a:rPr>
              <a:t>Prototyping</a:t>
            </a:r>
            <a:r>
              <a:rPr lang="de-DE" altLang="de-DE" sz="1400" b="0" dirty="0">
                <a:latin typeface="+mj-lt"/>
              </a:rPr>
              <a:t> in der Elektronikproduktion</a:t>
            </a:r>
          </a:p>
          <a:p>
            <a:pPr marL="285750" indent="-285750" algn="l"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n"/>
            </a:pPr>
            <a:r>
              <a:rPr lang="de-DE" altLang="de-DE" sz="1400" b="0" dirty="0" err="1">
                <a:latin typeface="+mj-lt"/>
              </a:rPr>
              <a:t>Make-or-Buy</a:t>
            </a:r>
            <a:r>
              <a:rPr lang="de-DE" altLang="de-DE" sz="1400" b="0" dirty="0">
                <a:latin typeface="+mj-lt"/>
              </a:rPr>
              <a:t>: Optimierung der Fertigungstiefe</a:t>
            </a:r>
          </a:p>
          <a:p>
            <a:pPr marL="285750" indent="-285750" algn="l"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n"/>
            </a:pPr>
            <a:r>
              <a:rPr lang="de-DE" altLang="de-DE" sz="1400" b="0" dirty="0">
                <a:latin typeface="+mj-lt"/>
              </a:rPr>
              <a:t>Schaltungsträgermaterialien im gerätetechnischen Umfeld</a:t>
            </a:r>
          </a:p>
          <a:p>
            <a:pPr marL="285750" indent="-285750" algn="l"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n"/>
            </a:pPr>
            <a:r>
              <a:rPr lang="de-DE" altLang="de-DE" sz="1400" b="0" dirty="0">
                <a:latin typeface="+mj-lt"/>
              </a:rPr>
              <a:t>Qualitätsmanagement in der Elektronikfertigung</a:t>
            </a:r>
          </a:p>
          <a:p>
            <a:pPr marL="285750" indent="-285750" algn="l"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n"/>
            </a:pPr>
            <a:r>
              <a:rPr lang="de-DE" altLang="de-DE" sz="1400" b="0" dirty="0">
                <a:latin typeface="+mj-lt"/>
              </a:rPr>
              <a:t>Optimierung der Prozessketten in der Elektronikproduktion</a:t>
            </a:r>
          </a:p>
          <a:p>
            <a:pPr algn="l"/>
            <a:endParaRPr lang="de-DE" altLang="de-DE" sz="1400" b="0" dirty="0">
              <a:latin typeface="+mj-lt"/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739" y="5215319"/>
            <a:ext cx="836612" cy="6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14" y="2888044"/>
            <a:ext cx="654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26" y="1291019"/>
            <a:ext cx="5556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864" y="4104069"/>
            <a:ext cx="1089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589" y="4910519"/>
            <a:ext cx="15287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51" y="4081844"/>
            <a:ext cx="119380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9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14" y="2076831"/>
            <a:ext cx="11398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98" descr="Se_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89" y="4910519"/>
            <a:ext cx="163353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0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26" y="2053019"/>
            <a:ext cx="1606550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637"/>
          <p:cNvGrpSpPr>
            <a:grpSpLocks/>
          </p:cNvGrpSpPr>
          <p:nvPr/>
        </p:nvGrpSpPr>
        <p:grpSpPr bwMode="auto">
          <a:xfrm>
            <a:off x="4506864" y="2900744"/>
            <a:ext cx="823912" cy="814387"/>
            <a:chOff x="761" y="-1"/>
            <a:chExt cx="538" cy="536"/>
          </a:xfrm>
        </p:grpSpPr>
        <p:sp>
          <p:nvSpPr>
            <p:cNvPr id="22" name="Rectangle 606"/>
            <p:cNvSpPr>
              <a:spLocks noChangeArrowheads="1"/>
            </p:cNvSpPr>
            <p:nvPr/>
          </p:nvSpPr>
          <p:spPr bwMode="auto">
            <a:xfrm>
              <a:off x="805" y="51"/>
              <a:ext cx="460" cy="484"/>
            </a:xfrm>
            <a:prstGeom prst="rect">
              <a:avLst/>
            </a:prstGeom>
            <a:solidFill>
              <a:srgbClr val="3CA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de-DE" altLang="de-DE" sz="1200" b="0"/>
            </a:p>
          </p:txBody>
        </p:sp>
        <p:grpSp>
          <p:nvGrpSpPr>
            <p:cNvPr id="23" name="Group 607"/>
            <p:cNvGrpSpPr>
              <a:grpSpLocks/>
            </p:cNvGrpSpPr>
            <p:nvPr/>
          </p:nvGrpSpPr>
          <p:grpSpPr bwMode="auto">
            <a:xfrm>
              <a:off x="761" y="-1"/>
              <a:ext cx="538" cy="281"/>
              <a:chOff x="238" y="3776"/>
              <a:chExt cx="574" cy="281"/>
            </a:xfrm>
          </p:grpSpPr>
          <p:sp>
            <p:nvSpPr>
              <p:cNvPr id="24" name="Text Box 608"/>
              <p:cNvSpPr txBox="1">
                <a:spLocks noChangeArrowheads="1"/>
              </p:cNvSpPr>
              <p:nvPr/>
            </p:nvSpPr>
            <p:spPr bwMode="auto">
              <a:xfrm>
                <a:off x="238" y="3776"/>
                <a:ext cx="226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 algn="l"/>
                <a:r>
                  <a:rPr lang="de-DE" altLang="de-DE" sz="2200">
                    <a:solidFill>
                      <a:schemeClr val="bg1"/>
                    </a:solidFill>
                  </a:rPr>
                  <a:t>F</a:t>
                </a:r>
              </a:p>
            </p:txBody>
          </p:sp>
          <p:sp>
            <p:nvSpPr>
              <p:cNvPr id="25" name="Text Box 609"/>
              <p:cNvSpPr txBox="1">
                <a:spLocks noChangeArrowheads="1"/>
              </p:cNvSpPr>
              <p:nvPr/>
            </p:nvSpPr>
            <p:spPr bwMode="auto">
              <a:xfrm>
                <a:off x="338" y="3776"/>
                <a:ext cx="243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 algn="l"/>
                <a:r>
                  <a:rPr lang="de-DE" altLang="de-DE" sz="2200">
                    <a:solidFill>
                      <a:schemeClr val="bg1"/>
                    </a:solidFill>
                  </a:rPr>
                  <a:t>A</a:t>
                </a:r>
              </a:p>
            </p:txBody>
          </p:sp>
          <p:sp>
            <p:nvSpPr>
              <p:cNvPr id="26" name="Text Box 610"/>
              <p:cNvSpPr txBox="1">
                <a:spLocks noChangeArrowheads="1"/>
              </p:cNvSpPr>
              <p:nvPr/>
            </p:nvSpPr>
            <p:spPr bwMode="auto">
              <a:xfrm>
                <a:off x="465" y="3776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 algn="l"/>
                <a:r>
                  <a:rPr lang="de-DE" altLang="de-DE" sz="2200">
                    <a:solidFill>
                      <a:schemeClr val="bg1"/>
                    </a:solidFill>
                  </a:rPr>
                  <a:t>P</a:t>
                </a:r>
              </a:p>
            </p:txBody>
          </p:sp>
          <p:sp>
            <p:nvSpPr>
              <p:cNvPr id="27" name="Text Box 611"/>
              <p:cNvSpPr txBox="1">
                <a:spLocks noChangeArrowheads="1"/>
              </p:cNvSpPr>
              <p:nvPr/>
            </p:nvSpPr>
            <p:spPr bwMode="auto">
              <a:xfrm>
                <a:off x="577" y="3776"/>
                <a:ext cx="235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 algn="l"/>
                <a:r>
                  <a:rPr lang="de-DE" altLang="de-DE" sz="220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119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Miniaturisierung und Vielfalt der Bauelemente stellt die Elektronikfertigung und den Maschinenbau seit mehr als 25 Jahren vor neue Herausforderungen.</a:t>
            </a:r>
            <a:endParaRPr lang="de-DE" dirty="0"/>
          </a:p>
        </p:txBody>
      </p:sp>
      <p:grpSp>
        <p:nvGrpSpPr>
          <p:cNvPr id="37" name="Gruppieren 36"/>
          <p:cNvGrpSpPr/>
          <p:nvPr/>
        </p:nvGrpSpPr>
        <p:grpSpPr>
          <a:xfrm>
            <a:off x="698469" y="1344081"/>
            <a:ext cx="7689882" cy="4776851"/>
            <a:chOff x="698469" y="1344081"/>
            <a:chExt cx="7689882" cy="4776851"/>
          </a:xfrm>
        </p:grpSpPr>
        <p:pic>
          <p:nvPicPr>
            <p:cNvPr id="11" name="Picture 2" descr="Z:\Vorträge\Viscom_2013\01005_Trend.g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" t="2306" r="5674" b="5308"/>
            <a:stretch/>
          </p:blipFill>
          <p:spPr bwMode="auto">
            <a:xfrm>
              <a:off x="1263610" y="1400025"/>
              <a:ext cx="6270663" cy="4138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hteck 11"/>
            <p:cNvSpPr/>
            <p:nvPr/>
          </p:nvSpPr>
          <p:spPr>
            <a:xfrm>
              <a:off x="1241912" y="5997821"/>
              <a:ext cx="6253414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de-DE" sz="800" dirty="0" smtClean="0">
                  <a:solidFill>
                    <a:schemeClr val="tx1"/>
                  </a:solidFill>
                </a:rPr>
                <a:t>Quelle</a:t>
              </a:r>
              <a:r>
                <a:rPr lang="de-DE" sz="800" dirty="0">
                  <a:solidFill>
                    <a:schemeClr val="tx1"/>
                  </a:solidFill>
                </a:rPr>
                <a:t>: </a:t>
              </a:r>
              <a:r>
                <a:rPr lang="de-DE" sz="800" dirty="0" err="1">
                  <a:solidFill>
                    <a:schemeClr val="tx1"/>
                  </a:solidFill>
                </a:rPr>
                <a:t>Murata</a:t>
              </a:r>
              <a:r>
                <a:rPr lang="de-DE" sz="800" dirty="0">
                  <a:solidFill>
                    <a:schemeClr val="tx1"/>
                  </a:solidFill>
                </a:rPr>
                <a:t> Manufacturing Company, Ltd.</a:t>
              </a:r>
              <a:endParaRPr lang="de-DE" sz="8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 rot="16200000">
              <a:off x="-477432" y="3602397"/>
              <a:ext cx="2567245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Marktanteil →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1200207" y="5622218"/>
              <a:ext cx="496340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1995</a:t>
              </a: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603316" y="5622218"/>
              <a:ext cx="496340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2000</a:t>
              </a: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013928" y="5622218"/>
              <a:ext cx="496340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2005</a:t>
              </a:r>
            </a:p>
          </p:txBody>
        </p:sp>
        <p:sp>
          <p:nvSpPr>
            <p:cNvPr id="17" name="Rechteck 16"/>
            <p:cNvSpPr/>
            <p:nvPr/>
          </p:nvSpPr>
          <p:spPr>
            <a:xfrm>
              <a:off x="5424539" y="5622218"/>
              <a:ext cx="496340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2010</a:t>
              </a:r>
            </a:p>
          </p:txBody>
        </p:sp>
        <p:sp>
          <p:nvSpPr>
            <p:cNvPr id="18" name="Rechteck 17"/>
            <p:cNvSpPr/>
            <p:nvPr/>
          </p:nvSpPr>
          <p:spPr>
            <a:xfrm>
              <a:off x="7111270" y="5622218"/>
              <a:ext cx="496340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2016</a:t>
              </a:r>
            </a:p>
          </p:txBody>
        </p:sp>
        <p:sp>
          <p:nvSpPr>
            <p:cNvPr id="19" name="Rechteck 18"/>
            <p:cNvSpPr/>
            <p:nvPr/>
          </p:nvSpPr>
          <p:spPr>
            <a:xfrm>
              <a:off x="979988" y="5368057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0" name="Rechteck 19"/>
            <p:cNvSpPr/>
            <p:nvPr/>
          </p:nvSpPr>
          <p:spPr>
            <a:xfrm>
              <a:off x="979988" y="4697396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979988" y="4026732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979988" y="3356069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979988" y="2685406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979988" y="2014744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%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979988" y="1344081"/>
              <a:ext cx="271094" cy="2133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60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6434341" y="3501940"/>
              <a:ext cx="460836" cy="21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0201</a:t>
              </a:r>
            </a:p>
          </p:txBody>
        </p:sp>
        <p:sp>
          <p:nvSpPr>
            <p:cNvPr id="27" name="Rechteck 26"/>
            <p:cNvSpPr/>
            <p:nvPr/>
          </p:nvSpPr>
          <p:spPr>
            <a:xfrm>
              <a:off x="7750270" y="4669455"/>
              <a:ext cx="638081" cy="288147"/>
            </a:xfrm>
            <a:prstGeom prst="rect">
              <a:avLst/>
            </a:prstGeom>
            <a:solidFill>
              <a:srgbClr val="B4D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>
              <a:spAutoFit/>
            </a:bodyPr>
            <a:lstStyle/>
            <a:p>
              <a:pPr algn="ctr"/>
              <a:r>
                <a:rPr lang="de-DE" sz="1400" b="1" dirty="0" smtClean="0">
                  <a:solidFill>
                    <a:schemeClr val="tx1"/>
                  </a:solidFill>
                </a:rPr>
                <a:t>01005</a:t>
              </a:r>
            </a:p>
          </p:txBody>
        </p:sp>
        <p:sp>
          <p:nvSpPr>
            <p:cNvPr id="28" name="Rechteck 27"/>
            <p:cNvSpPr/>
            <p:nvPr/>
          </p:nvSpPr>
          <p:spPr>
            <a:xfrm>
              <a:off x="5021614" y="2463793"/>
              <a:ext cx="460836" cy="21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0402</a:t>
              </a:r>
            </a:p>
          </p:txBody>
        </p:sp>
        <p:sp>
          <p:nvSpPr>
            <p:cNvPr id="29" name="Rechteck 28"/>
            <p:cNvSpPr/>
            <p:nvPr/>
          </p:nvSpPr>
          <p:spPr>
            <a:xfrm>
              <a:off x="4755113" y="3119367"/>
              <a:ext cx="460836" cy="21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0603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1642764" y="1877604"/>
              <a:ext cx="460836" cy="21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0805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222150" y="4826713"/>
              <a:ext cx="460836" cy="21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</a:rPr>
                <a:t>1206</a:t>
              </a:r>
            </a:p>
          </p:txBody>
        </p:sp>
        <p:sp>
          <p:nvSpPr>
            <p:cNvPr id="32" name="Pfeil nach rechts 31"/>
            <p:cNvSpPr/>
            <p:nvPr/>
          </p:nvSpPr>
          <p:spPr>
            <a:xfrm rot="10800000">
              <a:off x="7495327" y="4687477"/>
              <a:ext cx="215188" cy="239975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de-DE" sz="1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7750270" y="5301208"/>
              <a:ext cx="638081" cy="288147"/>
            </a:xfrm>
            <a:prstGeom prst="rect">
              <a:avLst/>
            </a:prstGeom>
            <a:solidFill>
              <a:srgbClr val="FFC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>
              <a:spAutoFit/>
            </a:bodyPr>
            <a:lstStyle/>
            <a:p>
              <a:pPr algn="ctr"/>
              <a:r>
                <a:rPr lang="de-DE" sz="1400" b="1" dirty="0" smtClean="0">
                  <a:solidFill>
                    <a:schemeClr val="tx1"/>
                  </a:solidFill>
                </a:rPr>
                <a:t>0201m</a:t>
              </a:r>
            </a:p>
          </p:txBody>
        </p:sp>
        <p:sp>
          <p:nvSpPr>
            <p:cNvPr id="34" name="Pfeil nach rechts 33"/>
            <p:cNvSpPr/>
            <p:nvPr/>
          </p:nvSpPr>
          <p:spPr>
            <a:xfrm rot="10800000">
              <a:off x="7514800" y="5325293"/>
              <a:ext cx="215188" cy="239975"/>
            </a:xfrm>
            <a:prstGeom prst="rightArrow">
              <a:avLst/>
            </a:prstGeom>
            <a:solidFill>
              <a:srgbClr val="99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de-DE" sz="1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8" name="Rechteck 37"/>
          <p:cNvSpPr/>
          <p:nvPr/>
        </p:nvSpPr>
        <p:spPr>
          <a:xfrm rot="20787143">
            <a:off x="2529172" y="2942848"/>
            <a:ext cx="3739538" cy="6053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DE" sz="2800" dirty="0" smtClean="0">
                <a:solidFill>
                  <a:schemeClr val="tx1"/>
                </a:solidFill>
              </a:rPr>
              <a:t>Einkaufsstrategien</a:t>
            </a:r>
          </a:p>
        </p:txBody>
      </p:sp>
    </p:spTree>
    <p:extLst>
      <p:ext uri="{BB962C8B-B14F-4D97-AF65-F5344CB8AC3E}">
        <p14:creationId xmlns:p14="http://schemas.microsoft.com/office/powerpoint/2010/main" val="112352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Diskrepanz zwischen Entwicklungsphasen bei Halbleitern und Investitions-gütern führt zu einer Herausforderung hinsichtlich der Versorgungssicherheit.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7" name="Freeform 2"/>
          <p:cNvSpPr>
            <a:spLocks/>
          </p:cNvSpPr>
          <p:nvPr/>
        </p:nvSpPr>
        <p:spPr bwMode="auto">
          <a:xfrm>
            <a:off x="3489862" y="4389185"/>
            <a:ext cx="4861976" cy="1896199"/>
          </a:xfrm>
          <a:custGeom>
            <a:avLst/>
            <a:gdLst>
              <a:gd name="T0" fmla="*/ 0 w 3448"/>
              <a:gd name="T1" fmla="*/ 2232025 h 1406"/>
              <a:gd name="T2" fmla="*/ 504825 w 3448"/>
              <a:gd name="T3" fmla="*/ 0 h 1406"/>
              <a:gd name="T4" fmla="*/ 5473700 w 3448"/>
              <a:gd name="T5" fmla="*/ 0 h 1406"/>
              <a:gd name="T6" fmla="*/ 5473700 w 3448"/>
              <a:gd name="T7" fmla="*/ 2232025 h 1406"/>
              <a:gd name="T8" fmla="*/ 0 w 3448"/>
              <a:gd name="T9" fmla="*/ 2232025 h 14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8"/>
              <a:gd name="T16" fmla="*/ 0 h 1406"/>
              <a:gd name="T17" fmla="*/ 3448 w 3448"/>
              <a:gd name="T18" fmla="*/ 1406 h 14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8" h="1406">
                <a:moveTo>
                  <a:pt x="0" y="1406"/>
                </a:moveTo>
                <a:lnTo>
                  <a:pt x="318" y="0"/>
                </a:lnTo>
                <a:lnTo>
                  <a:pt x="3448" y="0"/>
                </a:lnTo>
                <a:lnTo>
                  <a:pt x="3448" y="1406"/>
                </a:lnTo>
                <a:lnTo>
                  <a:pt x="0" y="1406"/>
                </a:lnTo>
                <a:close/>
              </a:path>
            </a:pathLst>
          </a:custGeom>
          <a:solidFill>
            <a:srgbClr val="CDE29E"/>
          </a:solidFill>
          <a:ln>
            <a:noFill/>
          </a:ln>
          <a:extLst/>
        </p:spPr>
        <p:txBody>
          <a:bodyPr wrap="none" anchor="ctr"/>
          <a:lstStyle/>
          <a:p>
            <a:endParaRPr lang="de-DE" sz="1800">
              <a:latin typeface="+mj-lt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3909803" y="4572602"/>
            <a:ext cx="44420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200" dirty="0">
                <a:latin typeface="+mj-lt"/>
              </a:rPr>
              <a:t>Marktzyklus Produkt/Investitionsgüter  &gt;&gt;  Halbleiter</a:t>
            </a: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4445565" y="4995173"/>
            <a:ext cx="37937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400" b="0" dirty="0">
                <a:latin typeface="+mj-lt"/>
              </a:rPr>
              <a:t>Gewährleistung der Versorgungssicherheit von elektronischen Bauteilen/-komponenten während und insbesondere nach der Serienfertigung</a:t>
            </a:r>
          </a:p>
        </p:txBody>
      </p:sp>
      <p:sp>
        <p:nvSpPr>
          <p:cNvPr id="26" name="AutoShape 22"/>
          <p:cNvSpPr>
            <a:spLocks noChangeArrowheads="1"/>
          </p:cNvSpPr>
          <p:nvPr/>
        </p:nvSpPr>
        <p:spPr bwMode="auto">
          <a:xfrm>
            <a:off x="625152" y="1268413"/>
            <a:ext cx="3180113" cy="5016972"/>
          </a:xfrm>
          <a:prstGeom prst="rightArrow">
            <a:avLst>
              <a:gd name="adj1" fmla="val 100000"/>
              <a:gd name="adj2" fmla="val 17199"/>
            </a:avLst>
          </a:prstGeom>
          <a:solidFill>
            <a:srgbClr val="B4D0EA"/>
          </a:solidFill>
          <a:ln>
            <a:noFill/>
          </a:ln>
          <a:extLst/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200" b="0" dirty="0">
              <a:latin typeface="+mj-lt"/>
            </a:endParaRP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625150" y="1330451"/>
            <a:ext cx="26298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200" dirty="0">
                <a:latin typeface="+mj-lt"/>
              </a:rPr>
              <a:t>Langlebige Produkte </a:t>
            </a:r>
            <a:br>
              <a:rPr lang="de-DE" altLang="de-DE" sz="1200" dirty="0">
                <a:latin typeface="+mj-lt"/>
              </a:rPr>
            </a:br>
            <a:r>
              <a:rPr lang="de-DE" altLang="de-DE" sz="1200" dirty="0">
                <a:latin typeface="+mj-lt"/>
              </a:rPr>
              <a:t>und Investitionsgüter</a:t>
            </a: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870604" y="1941388"/>
            <a:ext cx="16177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de-DE" altLang="de-DE" sz="1200" b="0" dirty="0" smtClean="0">
                <a:latin typeface="+mj-lt"/>
              </a:rPr>
              <a:t>Produktionsanlagen, </a:t>
            </a:r>
            <a:endParaRPr lang="de-DE" altLang="de-DE" sz="1200" b="0" dirty="0">
              <a:latin typeface="+mj-lt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625151" y="4205769"/>
            <a:ext cx="12852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de-DE" altLang="de-DE" sz="1200" b="0">
                <a:latin typeface="+mj-lt"/>
              </a:rPr>
              <a:t>Medizintechnik,</a:t>
            </a:r>
          </a:p>
        </p:txBody>
      </p:sp>
      <p:sp>
        <p:nvSpPr>
          <p:cNvPr id="44" name="Text Box 40"/>
          <p:cNvSpPr txBox="1">
            <a:spLocks noChangeArrowheads="1"/>
          </p:cNvSpPr>
          <p:nvPr/>
        </p:nvSpPr>
        <p:spPr bwMode="auto">
          <a:xfrm>
            <a:off x="746530" y="5856515"/>
            <a:ext cx="19568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de-DE" altLang="de-DE" sz="1200" b="0" dirty="0">
                <a:latin typeface="+mj-lt"/>
              </a:rPr>
              <a:t>Werkzeugmaschinen, …</a:t>
            </a:r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auto">
          <a:xfrm>
            <a:off x="991984" y="3532793"/>
            <a:ext cx="13472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de-DE" altLang="de-DE" sz="1200" b="0" dirty="0">
                <a:latin typeface="+mj-lt"/>
              </a:rPr>
              <a:t>Verkehrstechnik,</a:t>
            </a:r>
          </a:p>
        </p:txBody>
      </p:sp>
      <p:sp>
        <p:nvSpPr>
          <p:cNvPr id="47" name="AutoShape 43"/>
          <p:cNvSpPr>
            <a:spLocks noChangeArrowheads="1"/>
          </p:cNvSpPr>
          <p:nvPr/>
        </p:nvSpPr>
        <p:spPr bwMode="auto">
          <a:xfrm>
            <a:off x="4067944" y="5227447"/>
            <a:ext cx="306143" cy="489559"/>
          </a:xfrm>
          <a:prstGeom prst="rightArrow">
            <a:avLst>
              <a:gd name="adj1" fmla="val 49861"/>
              <a:gd name="adj2" fmla="val 55065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200" b="0">
              <a:latin typeface="+mj-lt"/>
            </a:endParaRPr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1201072" y="5551720"/>
            <a:ext cx="21146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de-DE" altLang="de-DE" sz="1200" b="0" dirty="0">
                <a:latin typeface="+mj-lt"/>
              </a:rPr>
              <a:t>Halbleiterfertigungsgeräte,</a:t>
            </a:r>
          </a:p>
        </p:txBody>
      </p:sp>
      <p:sp>
        <p:nvSpPr>
          <p:cNvPr id="52" name="Freihandform 51"/>
          <p:cNvSpPr/>
          <p:nvPr/>
        </p:nvSpPr>
        <p:spPr>
          <a:xfrm>
            <a:off x="7743675" y="3638520"/>
            <a:ext cx="2744079" cy="541594"/>
          </a:xfrm>
          <a:custGeom>
            <a:avLst/>
            <a:gdLst>
              <a:gd name="connsiteX0" fmla="*/ 733 w 2744079"/>
              <a:gd name="connsiteY0" fmla="*/ 494941 h 541594"/>
              <a:gd name="connsiteX1" fmla="*/ 215337 w 2744079"/>
              <a:gd name="connsiteY1" fmla="*/ 140378 h 541594"/>
              <a:gd name="connsiteX2" fmla="*/ 1325680 w 2744079"/>
              <a:gd name="connsiteY2" fmla="*/ 419 h 541594"/>
              <a:gd name="connsiteX3" fmla="*/ 2249411 w 2744079"/>
              <a:gd name="connsiteY3" fmla="*/ 177700 h 541594"/>
              <a:gd name="connsiteX4" fmla="*/ 2613305 w 2744079"/>
              <a:gd name="connsiteY4" fmla="*/ 541594 h 54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4079" h="541594">
                <a:moveTo>
                  <a:pt x="733" y="494941"/>
                </a:moveTo>
                <a:cubicBezTo>
                  <a:pt x="-2377" y="358869"/>
                  <a:pt x="-5487" y="222798"/>
                  <a:pt x="215337" y="140378"/>
                </a:cubicBezTo>
                <a:cubicBezTo>
                  <a:pt x="436161" y="57958"/>
                  <a:pt x="986668" y="-5801"/>
                  <a:pt x="1325680" y="419"/>
                </a:cubicBezTo>
                <a:cubicBezTo>
                  <a:pt x="1664692" y="6639"/>
                  <a:pt x="2034807" y="87504"/>
                  <a:pt x="2249411" y="177700"/>
                </a:cubicBezTo>
                <a:cubicBezTo>
                  <a:pt x="2464015" y="267896"/>
                  <a:pt x="2986530" y="487165"/>
                  <a:pt x="2613305" y="54159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8" name="Gruppieren 57"/>
          <p:cNvGrpSpPr/>
          <p:nvPr/>
        </p:nvGrpSpPr>
        <p:grpSpPr>
          <a:xfrm>
            <a:off x="3731965" y="1349501"/>
            <a:ext cx="4728467" cy="2828115"/>
            <a:chOff x="3909803" y="1513866"/>
            <a:chExt cx="4421806" cy="2644700"/>
          </a:xfrm>
        </p:grpSpPr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416482" y="3907466"/>
              <a:ext cx="733665" cy="244106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de-DE" altLang="de-DE" sz="1200" b="0">
                <a:latin typeface="+mj-lt"/>
              </a:endParaRPr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4233066" y="3451874"/>
              <a:ext cx="366832" cy="244106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de-DE" altLang="de-DE" sz="1200" b="0">
                <a:latin typeface="+mj-lt"/>
              </a:endParaRPr>
            </a:p>
          </p:txBody>
        </p:sp>
        <p:sp>
          <p:nvSpPr>
            <p:cNvPr id="56" name="Freihandform 55"/>
            <p:cNvSpPr/>
            <p:nvPr/>
          </p:nvSpPr>
          <p:spPr>
            <a:xfrm>
              <a:off x="5486443" y="2062721"/>
              <a:ext cx="1309179" cy="1356046"/>
            </a:xfrm>
            <a:custGeom>
              <a:avLst/>
              <a:gdLst>
                <a:gd name="connsiteX0" fmla="*/ 0 w 1285875"/>
                <a:gd name="connsiteY0" fmla="*/ 1229715 h 1258290"/>
                <a:gd name="connsiteX1" fmla="*/ 276225 w 1285875"/>
                <a:gd name="connsiteY1" fmla="*/ 258165 h 1258290"/>
                <a:gd name="connsiteX2" fmla="*/ 733425 w 1285875"/>
                <a:gd name="connsiteY2" fmla="*/ 20040 h 1258290"/>
                <a:gd name="connsiteX3" fmla="*/ 971550 w 1285875"/>
                <a:gd name="connsiteY3" fmla="*/ 153390 h 1258290"/>
                <a:gd name="connsiteX4" fmla="*/ 1285875 w 1285875"/>
                <a:gd name="connsiteY4" fmla="*/ 1258290 h 1258290"/>
                <a:gd name="connsiteX0" fmla="*/ 0 w 1285875"/>
                <a:gd name="connsiteY0" fmla="*/ 1250976 h 1279551"/>
                <a:gd name="connsiteX1" fmla="*/ 276225 w 1285875"/>
                <a:gd name="connsiteY1" fmla="*/ 279426 h 1279551"/>
                <a:gd name="connsiteX2" fmla="*/ 666750 w 1285875"/>
                <a:gd name="connsiteY2" fmla="*/ 12726 h 1279551"/>
                <a:gd name="connsiteX3" fmla="*/ 971550 w 1285875"/>
                <a:gd name="connsiteY3" fmla="*/ 174651 h 1279551"/>
                <a:gd name="connsiteX4" fmla="*/ 1285875 w 1285875"/>
                <a:gd name="connsiteY4" fmla="*/ 1279551 h 1279551"/>
                <a:gd name="connsiteX0" fmla="*/ 0 w 1285875"/>
                <a:gd name="connsiteY0" fmla="*/ 1255912 h 1284487"/>
                <a:gd name="connsiteX1" fmla="*/ 266700 w 1285875"/>
                <a:gd name="connsiteY1" fmla="*/ 351037 h 1284487"/>
                <a:gd name="connsiteX2" fmla="*/ 666750 w 1285875"/>
                <a:gd name="connsiteY2" fmla="*/ 17662 h 1284487"/>
                <a:gd name="connsiteX3" fmla="*/ 971550 w 1285875"/>
                <a:gd name="connsiteY3" fmla="*/ 179587 h 1284487"/>
                <a:gd name="connsiteX4" fmla="*/ 1285875 w 1285875"/>
                <a:gd name="connsiteY4" fmla="*/ 1284487 h 1284487"/>
                <a:gd name="connsiteX0" fmla="*/ 0 w 1285875"/>
                <a:gd name="connsiteY0" fmla="*/ 1242401 h 1270976"/>
                <a:gd name="connsiteX1" fmla="*/ 266700 w 1285875"/>
                <a:gd name="connsiteY1" fmla="*/ 337526 h 1270976"/>
                <a:gd name="connsiteX2" fmla="*/ 666750 w 1285875"/>
                <a:gd name="connsiteY2" fmla="*/ 4151 h 1270976"/>
                <a:gd name="connsiteX3" fmla="*/ 971550 w 1285875"/>
                <a:gd name="connsiteY3" fmla="*/ 166076 h 1270976"/>
                <a:gd name="connsiteX4" fmla="*/ 1018821 w 1285875"/>
                <a:gd name="connsiteY4" fmla="*/ 390835 h 1270976"/>
                <a:gd name="connsiteX5" fmla="*/ 1285875 w 1285875"/>
                <a:gd name="connsiteY5" fmla="*/ 1270976 h 1270976"/>
                <a:gd name="connsiteX0" fmla="*/ 0 w 1285875"/>
                <a:gd name="connsiteY0" fmla="*/ 1242359 h 1270934"/>
                <a:gd name="connsiteX1" fmla="*/ 266700 w 1285875"/>
                <a:gd name="connsiteY1" fmla="*/ 337484 h 1270934"/>
                <a:gd name="connsiteX2" fmla="*/ 666750 w 1285875"/>
                <a:gd name="connsiteY2" fmla="*/ 4109 h 1270934"/>
                <a:gd name="connsiteX3" fmla="*/ 971550 w 1285875"/>
                <a:gd name="connsiteY3" fmla="*/ 166034 h 1270934"/>
                <a:gd name="connsiteX4" fmla="*/ 1075971 w 1285875"/>
                <a:gd name="connsiteY4" fmla="*/ 381268 h 1270934"/>
                <a:gd name="connsiteX5" fmla="*/ 1285875 w 1285875"/>
                <a:gd name="connsiteY5" fmla="*/ 1270934 h 1270934"/>
                <a:gd name="connsiteX0" fmla="*/ 0 w 1285875"/>
                <a:gd name="connsiteY0" fmla="*/ 1243039 h 1271614"/>
                <a:gd name="connsiteX1" fmla="*/ 266700 w 1285875"/>
                <a:gd name="connsiteY1" fmla="*/ 338164 h 1271614"/>
                <a:gd name="connsiteX2" fmla="*/ 666750 w 1285875"/>
                <a:gd name="connsiteY2" fmla="*/ 4789 h 1271614"/>
                <a:gd name="connsiteX3" fmla="*/ 952500 w 1285875"/>
                <a:gd name="connsiteY3" fmla="*/ 157189 h 1271614"/>
                <a:gd name="connsiteX4" fmla="*/ 1075971 w 1285875"/>
                <a:gd name="connsiteY4" fmla="*/ 381948 h 1271614"/>
                <a:gd name="connsiteX5" fmla="*/ 1285875 w 1285875"/>
                <a:gd name="connsiteY5" fmla="*/ 1271614 h 1271614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9525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10287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179" h="1356046">
                  <a:moveTo>
                    <a:pt x="0" y="1259737"/>
                  </a:moveTo>
                  <a:cubicBezTo>
                    <a:pt x="76994" y="874768"/>
                    <a:pt x="155575" y="561237"/>
                    <a:pt x="266700" y="354862"/>
                  </a:cubicBezTo>
                  <a:cubicBezTo>
                    <a:pt x="377825" y="148487"/>
                    <a:pt x="539750" y="51649"/>
                    <a:pt x="666750" y="21487"/>
                  </a:cubicBezTo>
                  <a:cubicBezTo>
                    <a:pt x="793750" y="-8675"/>
                    <a:pt x="923984" y="-39785"/>
                    <a:pt x="1028700" y="173887"/>
                  </a:cubicBezTo>
                  <a:cubicBezTo>
                    <a:pt x="1133416" y="387559"/>
                    <a:pt x="1242659" y="1119371"/>
                    <a:pt x="1295046" y="1303521"/>
                  </a:cubicBezTo>
                  <a:cubicBezTo>
                    <a:pt x="1347433" y="1487671"/>
                    <a:pt x="1233429" y="1114634"/>
                    <a:pt x="1285875" y="1288312"/>
                  </a:cubicBezTo>
                </a:path>
              </a:pathLst>
            </a:custGeom>
            <a:solidFill>
              <a:srgbClr val="B2B2B2">
                <a:alpha val="75000"/>
              </a:srgbClr>
            </a:solidFill>
            <a:ln>
              <a:noFill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6489022" y="2062721"/>
              <a:ext cx="1309179" cy="1356046"/>
            </a:xfrm>
            <a:custGeom>
              <a:avLst/>
              <a:gdLst>
                <a:gd name="connsiteX0" fmla="*/ 0 w 1285875"/>
                <a:gd name="connsiteY0" fmla="*/ 1229715 h 1258290"/>
                <a:gd name="connsiteX1" fmla="*/ 276225 w 1285875"/>
                <a:gd name="connsiteY1" fmla="*/ 258165 h 1258290"/>
                <a:gd name="connsiteX2" fmla="*/ 733425 w 1285875"/>
                <a:gd name="connsiteY2" fmla="*/ 20040 h 1258290"/>
                <a:gd name="connsiteX3" fmla="*/ 971550 w 1285875"/>
                <a:gd name="connsiteY3" fmla="*/ 153390 h 1258290"/>
                <a:gd name="connsiteX4" fmla="*/ 1285875 w 1285875"/>
                <a:gd name="connsiteY4" fmla="*/ 1258290 h 1258290"/>
                <a:gd name="connsiteX0" fmla="*/ 0 w 1285875"/>
                <a:gd name="connsiteY0" fmla="*/ 1250976 h 1279551"/>
                <a:gd name="connsiteX1" fmla="*/ 276225 w 1285875"/>
                <a:gd name="connsiteY1" fmla="*/ 279426 h 1279551"/>
                <a:gd name="connsiteX2" fmla="*/ 666750 w 1285875"/>
                <a:gd name="connsiteY2" fmla="*/ 12726 h 1279551"/>
                <a:gd name="connsiteX3" fmla="*/ 971550 w 1285875"/>
                <a:gd name="connsiteY3" fmla="*/ 174651 h 1279551"/>
                <a:gd name="connsiteX4" fmla="*/ 1285875 w 1285875"/>
                <a:gd name="connsiteY4" fmla="*/ 1279551 h 1279551"/>
                <a:gd name="connsiteX0" fmla="*/ 0 w 1285875"/>
                <a:gd name="connsiteY0" fmla="*/ 1255912 h 1284487"/>
                <a:gd name="connsiteX1" fmla="*/ 266700 w 1285875"/>
                <a:gd name="connsiteY1" fmla="*/ 351037 h 1284487"/>
                <a:gd name="connsiteX2" fmla="*/ 666750 w 1285875"/>
                <a:gd name="connsiteY2" fmla="*/ 17662 h 1284487"/>
                <a:gd name="connsiteX3" fmla="*/ 971550 w 1285875"/>
                <a:gd name="connsiteY3" fmla="*/ 179587 h 1284487"/>
                <a:gd name="connsiteX4" fmla="*/ 1285875 w 1285875"/>
                <a:gd name="connsiteY4" fmla="*/ 1284487 h 1284487"/>
                <a:gd name="connsiteX0" fmla="*/ 0 w 1285875"/>
                <a:gd name="connsiteY0" fmla="*/ 1242401 h 1270976"/>
                <a:gd name="connsiteX1" fmla="*/ 266700 w 1285875"/>
                <a:gd name="connsiteY1" fmla="*/ 337526 h 1270976"/>
                <a:gd name="connsiteX2" fmla="*/ 666750 w 1285875"/>
                <a:gd name="connsiteY2" fmla="*/ 4151 h 1270976"/>
                <a:gd name="connsiteX3" fmla="*/ 971550 w 1285875"/>
                <a:gd name="connsiteY3" fmla="*/ 166076 h 1270976"/>
                <a:gd name="connsiteX4" fmla="*/ 1018821 w 1285875"/>
                <a:gd name="connsiteY4" fmla="*/ 390835 h 1270976"/>
                <a:gd name="connsiteX5" fmla="*/ 1285875 w 1285875"/>
                <a:gd name="connsiteY5" fmla="*/ 1270976 h 1270976"/>
                <a:gd name="connsiteX0" fmla="*/ 0 w 1285875"/>
                <a:gd name="connsiteY0" fmla="*/ 1242359 h 1270934"/>
                <a:gd name="connsiteX1" fmla="*/ 266700 w 1285875"/>
                <a:gd name="connsiteY1" fmla="*/ 337484 h 1270934"/>
                <a:gd name="connsiteX2" fmla="*/ 666750 w 1285875"/>
                <a:gd name="connsiteY2" fmla="*/ 4109 h 1270934"/>
                <a:gd name="connsiteX3" fmla="*/ 971550 w 1285875"/>
                <a:gd name="connsiteY3" fmla="*/ 166034 h 1270934"/>
                <a:gd name="connsiteX4" fmla="*/ 1075971 w 1285875"/>
                <a:gd name="connsiteY4" fmla="*/ 381268 h 1270934"/>
                <a:gd name="connsiteX5" fmla="*/ 1285875 w 1285875"/>
                <a:gd name="connsiteY5" fmla="*/ 1270934 h 1270934"/>
                <a:gd name="connsiteX0" fmla="*/ 0 w 1285875"/>
                <a:gd name="connsiteY0" fmla="*/ 1243039 h 1271614"/>
                <a:gd name="connsiteX1" fmla="*/ 266700 w 1285875"/>
                <a:gd name="connsiteY1" fmla="*/ 338164 h 1271614"/>
                <a:gd name="connsiteX2" fmla="*/ 666750 w 1285875"/>
                <a:gd name="connsiteY2" fmla="*/ 4789 h 1271614"/>
                <a:gd name="connsiteX3" fmla="*/ 952500 w 1285875"/>
                <a:gd name="connsiteY3" fmla="*/ 157189 h 1271614"/>
                <a:gd name="connsiteX4" fmla="*/ 1075971 w 1285875"/>
                <a:gd name="connsiteY4" fmla="*/ 381948 h 1271614"/>
                <a:gd name="connsiteX5" fmla="*/ 1285875 w 1285875"/>
                <a:gd name="connsiteY5" fmla="*/ 1271614 h 1271614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9525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10287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179" h="1356046">
                  <a:moveTo>
                    <a:pt x="0" y="1259737"/>
                  </a:moveTo>
                  <a:cubicBezTo>
                    <a:pt x="76994" y="874768"/>
                    <a:pt x="155575" y="561237"/>
                    <a:pt x="266700" y="354862"/>
                  </a:cubicBezTo>
                  <a:cubicBezTo>
                    <a:pt x="377825" y="148487"/>
                    <a:pt x="539750" y="51649"/>
                    <a:pt x="666750" y="21487"/>
                  </a:cubicBezTo>
                  <a:cubicBezTo>
                    <a:pt x="793750" y="-8675"/>
                    <a:pt x="923984" y="-39785"/>
                    <a:pt x="1028700" y="173887"/>
                  </a:cubicBezTo>
                  <a:cubicBezTo>
                    <a:pt x="1133416" y="387559"/>
                    <a:pt x="1242659" y="1119371"/>
                    <a:pt x="1295046" y="1303521"/>
                  </a:cubicBezTo>
                  <a:cubicBezTo>
                    <a:pt x="1347433" y="1487671"/>
                    <a:pt x="1233429" y="1114634"/>
                    <a:pt x="1285875" y="1288312"/>
                  </a:cubicBezTo>
                </a:path>
              </a:pathLst>
            </a:custGeom>
            <a:solidFill>
              <a:srgbClr val="808080">
                <a:alpha val="74902"/>
              </a:srgbClr>
            </a:solidFill>
            <a:ln>
              <a:noFill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4549846" y="2062721"/>
              <a:ext cx="1309179" cy="1356046"/>
            </a:xfrm>
            <a:custGeom>
              <a:avLst/>
              <a:gdLst>
                <a:gd name="connsiteX0" fmla="*/ 0 w 1285875"/>
                <a:gd name="connsiteY0" fmla="*/ 1229715 h 1258290"/>
                <a:gd name="connsiteX1" fmla="*/ 276225 w 1285875"/>
                <a:gd name="connsiteY1" fmla="*/ 258165 h 1258290"/>
                <a:gd name="connsiteX2" fmla="*/ 733425 w 1285875"/>
                <a:gd name="connsiteY2" fmla="*/ 20040 h 1258290"/>
                <a:gd name="connsiteX3" fmla="*/ 971550 w 1285875"/>
                <a:gd name="connsiteY3" fmla="*/ 153390 h 1258290"/>
                <a:gd name="connsiteX4" fmla="*/ 1285875 w 1285875"/>
                <a:gd name="connsiteY4" fmla="*/ 1258290 h 1258290"/>
                <a:gd name="connsiteX0" fmla="*/ 0 w 1285875"/>
                <a:gd name="connsiteY0" fmla="*/ 1250976 h 1279551"/>
                <a:gd name="connsiteX1" fmla="*/ 276225 w 1285875"/>
                <a:gd name="connsiteY1" fmla="*/ 279426 h 1279551"/>
                <a:gd name="connsiteX2" fmla="*/ 666750 w 1285875"/>
                <a:gd name="connsiteY2" fmla="*/ 12726 h 1279551"/>
                <a:gd name="connsiteX3" fmla="*/ 971550 w 1285875"/>
                <a:gd name="connsiteY3" fmla="*/ 174651 h 1279551"/>
                <a:gd name="connsiteX4" fmla="*/ 1285875 w 1285875"/>
                <a:gd name="connsiteY4" fmla="*/ 1279551 h 1279551"/>
                <a:gd name="connsiteX0" fmla="*/ 0 w 1285875"/>
                <a:gd name="connsiteY0" fmla="*/ 1255912 h 1284487"/>
                <a:gd name="connsiteX1" fmla="*/ 266700 w 1285875"/>
                <a:gd name="connsiteY1" fmla="*/ 351037 h 1284487"/>
                <a:gd name="connsiteX2" fmla="*/ 666750 w 1285875"/>
                <a:gd name="connsiteY2" fmla="*/ 17662 h 1284487"/>
                <a:gd name="connsiteX3" fmla="*/ 971550 w 1285875"/>
                <a:gd name="connsiteY3" fmla="*/ 179587 h 1284487"/>
                <a:gd name="connsiteX4" fmla="*/ 1285875 w 1285875"/>
                <a:gd name="connsiteY4" fmla="*/ 1284487 h 1284487"/>
                <a:gd name="connsiteX0" fmla="*/ 0 w 1285875"/>
                <a:gd name="connsiteY0" fmla="*/ 1242401 h 1270976"/>
                <a:gd name="connsiteX1" fmla="*/ 266700 w 1285875"/>
                <a:gd name="connsiteY1" fmla="*/ 337526 h 1270976"/>
                <a:gd name="connsiteX2" fmla="*/ 666750 w 1285875"/>
                <a:gd name="connsiteY2" fmla="*/ 4151 h 1270976"/>
                <a:gd name="connsiteX3" fmla="*/ 971550 w 1285875"/>
                <a:gd name="connsiteY3" fmla="*/ 166076 h 1270976"/>
                <a:gd name="connsiteX4" fmla="*/ 1018821 w 1285875"/>
                <a:gd name="connsiteY4" fmla="*/ 390835 h 1270976"/>
                <a:gd name="connsiteX5" fmla="*/ 1285875 w 1285875"/>
                <a:gd name="connsiteY5" fmla="*/ 1270976 h 1270976"/>
                <a:gd name="connsiteX0" fmla="*/ 0 w 1285875"/>
                <a:gd name="connsiteY0" fmla="*/ 1242359 h 1270934"/>
                <a:gd name="connsiteX1" fmla="*/ 266700 w 1285875"/>
                <a:gd name="connsiteY1" fmla="*/ 337484 h 1270934"/>
                <a:gd name="connsiteX2" fmla="*/ 666750 w 1285875"/>
                <a:gd name="connsiteY2" fmla="*/ 4109 h 1270934"/>
                <a:gd name="connsiteX3" fmla="*/ 971550 w 1285875"/>
                <a:gd name="connsiteY3" fmla="*/ 166034 h 1270934"/>
                <a:gd name="connsiteX4" fmla="*/ 1075971 w 1285875"/>
                <a:gd name="connsiteY4" fmla="*/ 381268 h 1270934"/>
                <a:gd name="connsiteX5" fmla="*/ 1285875 w 1285875"/>
                <a:gd name="connsiteY5" fmla="*/ 1270934 h 1270934"/>
                <a:gd name="connsiteX0" fmla="*/ 0 w 1285875"/>
                <a:gd name="connsiteY0" fmla="*/ 1243039 h 1271614"/>
                <a:gd name="connsiteX1" fmla="*/ 266700 w 1285875"/>
                <a:gd name="connsiteY1" fmla="*/ 338164 h 1271614"/>
                <a:gd name="connsiteX2" fmla="*/ 666750 w 1285875"/>
                <a:gd name="connsiteY2" fmla="*/ 4789 h 1271614"/>
                <a:gd name="connsiteX3" fmla="*/ 952500 w 1285875"/>
                <a:gd name="connsiteY3" fmla="*/ 157189 h 1271614"/>
                <a:gd name="connsiteX4" fmla="*/ 1075971 w 1285875"/>
                <a:gd name="connsiteY4" fmla="*/ 381948 h 1271614"/>
                <a:gd name="connsiteX5" fmla="*/ 1285875 w 1285875"/>
                <a:gd name="connsiteY5" fmla="*/ 1271614 h 1271614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9525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  <a:gd name="connsiteX0" fmla="*/ 0 w 1309179"/>
                <a:gd name="connsiteY0" fmla="*/ 1259737 h 1356046"/>
                <a:gd name="connsiteX1" fmla="*/ 266700 w 1309179"/>
                <a:gd name="connsiteY1" fmla="*/ 354862 h 1356046"/>
                <a:gd name="connsiteX2" fmla="*/ 666750 w 1309179"/>
                <a:gd name="connsiteY2" fmla="*/ 21487 h 1356046"/>
                <a:gd name="connsiteX3" fmla="*/ 1028700 w 1309179"/>
                <a:gd name="connsiteY3" fmla="*/ 173887 h 1356046"/>
                <a:gd name="connsiteX4" fmla="*/ 1295046 w 1309179"/>
                <a:gd name="connsiteY4" fmla="*/ 1303521 h 1356046"/>
                <a:gd name="connsiteX5" fmla="*/ 1285875 w 1309179"/>
                <a:gd name="connsiteY5" fmla="*/ 1288312 h 135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179" h="1356046">
                  <a:moveTo>
                    <a:pt x="0" y="1259737"/>
                  </a:moveTo>
                  <a:cubicBezTo>
                    <a:pt x="76994" y="874768"/>
                    <a:pt x="155575" y="561237"/>
                    <a:pt x="266700" y="354862"/>
                  </a:cubicBezTo>
                  <a:cubicBezTo>
                    <a:pt x="377825" y="148487"/>
                    <a:pt x="539750" y="51649"/>
                    <a:pt x="666750" y="21487"/>
                  </a:cubicBezTo>
                  <a:cubicBezTo>
                    <a:pt x="793750" y="-8675"/>
                    <a:pt x="923984" y="-39785"/>
                    <a:pt x="1028700" y="173887"/>
                  </a:cubicBezTo>
                  <a:cubicBezTo>
                    <a:pt x="1133416" y="387559"/>
                    <a:pt x="1242659" y="1119371"/>
                    <a:pt x="1295046" y="1303521"/>
                  </a:cubicBezTo>
                  <a:cubicBezTo>
                    <a:pt x="1347433" y="1487671"/>
                    <a:pt x="1233429" y="1114634"/>
                    <a:pt x="1285875" y="1288312"/>
                  </a:cubicBezTo>
                </a:path>
              </a:pathLst>
            </a:custGeom>
            <a:solidFill>
              <a:srgbClr val="DDDDDD">
                <a:alpha val="74902"/>
              </a:srgbClr>
            </a:solidFill>
            <a:ln>
              <a:noFill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V="1">
              <a:off x="4233066" y="1574556"/>
              <a:ext cx="1349" cy="17734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7781360" y="3408718"/>
              <a:ext cx="5502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altLang="de-DE" sz="1200" b="0">
                  <a:latin typeface="+mj-lt"/>
                </a:rPr>
                <a:t>Zeit</a:t>
              </a: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 rot="16200000">
              <a:off x="3498054" y="1925615"/>
              <a:ext cx="11004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altLang="de-DE" sz="1200" b="0">
                  <a:latin typeface="+mj-lt"/>
                </a:rPr>
                <a:t>Stückzahlen</a:t>
              </a:r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>
              <a:off x="4233066" y="3348029"/>
              <a:ext cx="0" cy="37087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4599898" y="3348029"/>
              <a:ext cx="0" cy="37087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5150147" y="3348029"/>
              <a:ext cx="0" cy="8105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19" name="Line 15"/>
            <p:cNvSpPr>
              <a:spLocks noChangeShapeType="1"/>
            </p:cNvSpPr>
            <p:nvPr/>
          </p:nvSpPr>
          <p:spPr bwMode="auto">
            <a:xfrm>
              <a:off x="4416482" y="3352074"/>
              <a:ext cx="0" cy="80514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4579114" y="2348880"/>
              <a:ext cx="11625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altLang="de-DE" sz="1200" b="0" dirty="0">
                  <a:latin typeface="+mj-lt"/>
                </a:rPr>
                <a:t>Halbleiter Marktzyklus 1</a:t>
              </a:r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5569705" y="2348880"/>
              <a:ext cx="11625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altLang="de-DE" sz="1200" b="0" dirty="0">
                  <a:latin typeface="+mj-lt"/>
                </a:rPr>
                <a:t>Halbleiter Marktzyklus 2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6599813" y="2348880"/>
              <a:ext cx="11625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altLang="de-DE" sz="1200" b="0" dirty="0">
                  <a:latin typeface="+mj-lt"/>
                </a:rPr>
                <a:t>Halbleiter Marktzyklus 3</a:t>
              </a: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4599898" y="3454571"/>
              <a:ext cx="2507138" cy="2064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0800" bIns="10800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200" b="0">
                  <a:latin typeface="+mj-lt"/>
                </a:rPr>
                <a:t>Entwicklungsphase Halbleiter</a:t>
              </a: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5212184" y="3838937"/>
              <a:ext cx="25071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200" b="0">
                  <a:latin typeface="+mj-lt"/>
                </a:rPr>
                <a:t>Entwicklungsphase Investitionsgut</a:t>
              </a: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5720625" y="1577253"/>
              <a:ext cx="140798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200" b="0">
                  <a:latin typeface="+mj-lt"/>
                </a:rPr>
                <a:t>Abkündigung</a:t>
              </a:r>
            </a:p>
          </p:txBody>
        </p:sp>
        <p:sp>
          <p:nvSpPr>
            <p:cNvPr id="46" name="Line 42"/>
            <p:cNvSpPr>
              <a:spLocks noChangeShapeType="1"/>
            </p:cNvSpPr>
            <p:nvPr/>
          </p:nvSpPr>
          <p:spPr bwMode="auto">
            <a:xfrm flipH="1">
              <a:off x="5569705" y="1883397"/>
              <a:ext cx="212958" cy="358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5170353" y="2767487"/>
              <a:ext cx="2425983" cy="555311"/>
            </a:xfrm>
            <a:custGeom>
              <a:avLst/>
              <a:gdLst>
                <a:gd name="connsiteX0" fmla="*/ 0 w 2590800"/>
                <a:gd name="connsiteY0" fmla="*/ 555311 h 555311"/>
                <a:gd name="connsiteX1" fmla="*/ 219075 w 2590800"/>
                <a:gd name="connsiteY1" fmla="*/ 221936 h 555311"/>
                <a:gd name="connsiteX2" fmla="*/ 733425 w 2590800"/>
                <a:gd name="connsiteY2" fmla="*/ 88586 h 555311"/>
                <a:gd name="connsiteX3" fmla="*/ 1381125 w 2590800"/>
                <a:gd name="connsiteY3" fmla="*/ 2861 h 555311"/>
                <a:gd name="connsiteX4" fmla="*/ 2266950 w 2590800"/>
                <a:gd name="connsiteY4" fmla="*/ 193361 h 555311"/>
                <a:gd name="connsiteX5" fmla="*/ 2590800 w 2590800"/>
                <a:gd name="connsiteY5" fmla="*/ 555311 h 5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0" h="555311">
                  <a:moveTo>
                    <a:pt x="0" y="555311"/>
                  </a:moveTo>
                  <a:cubicBezTo>
                    <a:pt x="48419" y="427517"/>
                    <a:pt x="96838" y="299723"/>
                    <a:pt x="219075" y="221936"/>
                  </a:cubicBezTo>
                  <a:cubicBezTo>
                    <a:pt x="341313" y="144148"/>
                    <a:pt x="539750" y="125098"/>
                    <a:pt x="733425" y="88586"/>
                  </a:cubicBezTo>
                  <a:cubicBezTo>
                    <a:pt x="927100" y="52073"/>
                    <a:pt x="1125538" y="-14601"/>
                    <a:pt x="1381125" y="2861"/>
                  </a:cubicBezTo>
                  <a:cubicBezTo>
                    <a:pt x="1636712" y="20323"/>
                    <a:pt x="2065338" y="101286"/>
                    <a:pt x="2266950" y="193361"/>
                  </a:cubicBezTo>
                  <a:cubicBezTo>
                    <a:pt x="2468562" y="285436"/>
                    <a:pt x="2529681" y="420373"/>
                    <a:pt x="2590800" y="555311"/>
                  </a:cubicBezTo>
                </a:path>
              </a:pathLst>
            </a:cu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4233066" y="3348029"/>
              <a:ext cx="39771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800">
                <a:latin typeface="+mj-lt"/>
              </a:endParaRPr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5454373" y="2951145"/>
              <a:ext cx="16927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de-DE" altLang="de-DE" sz="1200" b="0" dirty="0">
                  <a:solidFill>
                    <a:schemeClr val="bg1"/>
                  </a:solidFill>
                  <a:latin typeface="+mj-lt"/>
                </a:rPr>
                <a:t>Marktzyklus </a:t>
              </a:r>
              <a:endParaRPr lang="de-DE" altLang="de-DE" sz="1200" b="0" dirty="0" smtClean="0">
                <a:solidFill>
                  <a:schemeClr val="bg1"/>
                </a:solidFill>
                <a:latin typeface="+mj-lt"/>
              </a:endParaRPr>
            </a:p>
            <a:p>
              <a:pPr algn="ctr">
                <a:spcBef>
                  <a:spcPts val="0"/>
                </a:spcBef>
              </a:pPr>
              <a:r>
                <a:rPr lang="de-DE" altLang="de-DE" sz="1200" b="0" dirty="0" smtClean="0">
                  <a:solidFill>
                    <a:schemeClr val="bg1"/>
                  </a:solidFill>
                  <a:latin typeface="+mj-lt"/>
                </a:rPr>
                <a:t>Produkt/Investitionsgut</a:t>
              </a:r>
              <a:endParaRPr lang="de-DE" altLang="de-DE" sz="1200" b="0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054" name="Picture 6" descr="Kuka KR24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4"/>
          <a:stretch/>
        </p:blipFill>
        <p:spPr bwMode="auto">
          <a:xfrm>
            <a:off x="690422" y="4446541"/>
            <a:ext cx="1154719" cy="100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faps.de/cms/upload/forschung/forschungsgruppen/EP_Hal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1" t="10210" b="-160"/>
          <a:stretch/>
        </p:blipFill>
        <p:spPr bwMode="auto">
          <a:xfrm>
            <a:off x="1032859" y="2239785"/>
            <a:ext cx="1293250" cy="88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obility.siemens.com/mobility/global/SiteCollectionImages/rail-solutions/high-speed-and-intercity-trains/ICx/ic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442" y="3566116"/>
            <a:ext cx="1296000" cy="93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271262" y="4389185"/>
            <a:ext cx="75661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Siemens</a:t>
            </a:r>
            <a:endParaRPr lang="de-DE" sz="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765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704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nord.com/cms/media/images/img-content/nord-group/komplettanbieter_Content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2"/>
          <a:stretch/>
        </p:blipFill>
        <p:spPr bwMode="auto">
          <a:xfrm>
            <a:off x="6660232" y="3448536"/>
            <a:ext cx="1743696" cy="154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Elektronikkomponenten ermöglichen den Wandel im Maschinenbau hin zu „smarten Geräten“ mit erweiterten Dienstleistungen.</a:t>
            </a:r>
            <a:endParaRPr lang="de-DE" dirty="0"/>
          </a:p>
        </p:txBody>
      </p:sp>
      <p:pic>
        <p:nvPicPr>
          <p:cNvPr id="3074" name="Picture 2" descr="http://smarthome-gadgets.de/wp-content/uploads/2015/01/2014-100_foto-1_jpg_ergebni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9" y="3448537"/>
            <a:ext cx="1944588" cy="145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wilo.de/fileadmin/_processed_/csm_WILO28572_Wilo_Smart_Home_Visual_panorama_format__Beauty_Shot_with_background__20160208_72_RGB_e50b4eddb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3"/>
          <a:stretch/>
        </p:blipFill>
        <p:spPr bwMode="auto">
          <a:xfrm>
            <a:off x="612554" y="5013176"/>
            <a:ext cx="3941723" cy="1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618865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Leistungs-</a:t>
            </a:r>
            <a:br>
              <a:rPr lang="de-DE" sz="1200" b="1" dirty="0" smtClean="0">
                <a:latin typeface="+mn-lt"/>
              </a:rPr>
            </a:br>
            <a:r>
              <a:rPr lang="de-DE" sz="1200" b="1" dirty="0" err="1" smtClean="0">
                <a:latin typeface="+mn-lt"/>
              </a:rPr>
              <a:t>elektronik</a:t>
            </a:r>
            <a:endParaRPr lang="de-DE" sz="1200" b="1" dirty="0" smtClean="0">
              <a:latin typeface="+mn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19180" y="2582920"/>
            <a:ext cx="1332000" cy="126000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de-DE" sz="800" dirty="0">
                <a:latin typeface="+mn-lt"/>
              </a:rPr>
              <a:t>Q</a:t>
            </a:r>
            <a:r>
              <a:rPr lang="de-DE" sz="800" dirty="0" smtClean="0">
                <a:latin typeface="+mn-lt"/>
              </a:rPr>
              <a:t>uelle</a:t>
            </a:r>
            <a:r>
              <a:rPr lang="de-DE" sz="800" dirty="0">
                <a:latin typeface="+mn-lt"/>
              </a:rPr>
              <a:t>: </a:t>
            </a:r>
            <a:r>
              <a:rPr lang="de-DE" sz="800" dirty="0" err="1" smtClean="0">
                <a:latin typeface="+mn-lt"/>
              </a:rPr>
              <a:t>Semikron</a:t>
            </a:r>
            <a:endParaRPr lang="de-DE" sz="800" dirty="0">
              <a:latin typeface="+mn-lt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6572" y="1767430"/>
            <a:ext cx="1188000" cy="691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feld 17"/>
          <p:cNvSpPr txBox="1"/>
          <p:nvPr/>
        </p:nvSpPr>
        <p:spPr>
          <a:xfrm>
            <a:off x="7125724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3D-MID</a:t>
            </a:r>
          </a:p>
        </p:txBody>
      </p:sp>
      <p:sp>
        <p:nvSpPr>
          <p:cNvPr id="21" name="Textfeld 5"/>
          <p:cNvSpPr txBox="1">
            <a:spLocks noChangeArrowheads="1"/>
          </p:cNvSpPr>
          <p:nvPr/>
        </p:nvSpPr>
        <p:spPr bwMode="auto">
          <a:xfrm>
            <a:off x="7056026" y="2582920"/>
            <a:ext cx="1332000" cy="1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1pPr>
            <a:lvl2pPr marL="742950" indent="-285750" eaLnBrk="0" hangingPunct="0"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2pPr>
            <a:lvl3pPr marL="1143000" indent="-228600" eaLnBrk="0" hangingPunct="0"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3pPr>
            <a:lvl4pPr marL="1600200" indent="-228600" eaLnBrk="0" hangingPunct="0"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4pPr>
            <a:lvl5pPr marL="2057400" indent="-228600" eaLnBrk="0" hangingPunct="0"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5pPr>
            <a:lvl6pPr marL="2514600" indent="-228600" defTabSz="2190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6pPr>
            <a:lvl7pPr marL="2971800" indent="-228600" defTabSz="2190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7pPr>
            <a:lvl8pPr marL="3429000" indent="-228600" defTabSz="2190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8pPr>
            <a:lvl9pPr marL="3886200" indent="-228600" defTabSz="2190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414141"/>
                </a:solidFill>
                <a:latin typeface="Palatino" charset="0"/>
                <a:ea typeface="MS PGothic" pitchFamily="34" charset="-128"/>
                <a:sym typeface="Palatino" charset="0"/>
              </a:defRPr>
            </a:lvl9pPr>
          </a:lstStyle>
          <a:p>
            <a:pPr algn="ctr" eaLnBrk="1"/>
            <a:r>
              <a:rPr lang="en-GB" altLang="de-DE" sz="800" dirty="0" err="1" smtClean="0">
                <a:solidFill>
                  <a:schemeClr val="tx1"/>
                </a:solidFill>
                <a:latin typeface="+mn-lt"/>
              </a:rPr>
              <a:t>Quelle</a:t>
            </a:r>
            <a:r>
              <a:rPr lang="en-GB" altLang="de-DE" sz="8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GB" altLang="de-DE" sz="800" dirty="0" err="1" smtClean="0">
                <a:solidFill>
                  <a:schemeClr val="tx1"/>
                </a:solidFill>
                <a:latin typeface="+mn-lt"/>
              </a:rPr>
              <a:t>Neotech</a:t>
            </a:r>
            <a:r>
              <a:rPr lang="en-GB" altLang="de-DE" sz="800" dirty="0" smtClean="0">
                <a:solidFill>
                  <a:schemeClr val="tx1"/>
                </a:solidFill>
                <a:latin typeface="+mn-lt"/>
              </a:rPr>
              <a:t> AMT GmbH</a:t>
            </a:r>
            <a:endParaRPr lang="en-GB" altLang="de-DE" sz="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4522981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MEMS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6" cstate="print"/>
          <a:srcRect t="15094" b="15132"/>
          <a:stretch/>
        </p:blipFill>
        <p:spPr>
          <a:xfrm>
            <a:off x="4566538" y="1700808"/>
            <a:ext cx="1188000" cy="82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Textfeld 24"/>
          <p:cNvSpPr txBox="1"/>
          <p:nvPr/>
        </p:nvSpPr>
        <p:spPr>
          <a:xfrm flipH="1">
            <a:off x="3193918" y="2582920"/>
            <a:ext cx="1332000" cy="1260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pPr algn="ctr"/>
            <a:r>
              <a:rPr lang="de-DE" sz="800" dirty="0">
                <a:latin typeface="+mn-lt"/>
              </a:rPr>
              <a:t>Q</a:t>
            </a:r>
            <a:r>
              <a:rPr lang="de-DE" sz="800" dirty="0" smtClean="0">
                <a:latin typeface="+mn-lt"/>
              </a:rPr>
              <a:t>uelle</a:t>
            </a:r>
            <a:r>
              <a:rPr lang="de-DE" sz="800" dirty="0">
                <a:latin typeface="+mn-lt"/>
              </a:rPr>
              <a:t>: </a:t>
            </a:r>
            <a:r>
              <a:rPr lang="de-DE" sz="800" dirty="0" err="1">
                <a:latin typeface="+mn-lt"/>
              </a:rPr>
              <a:t>Sandia</a:t>
            </a:r>
            <a:r>
              <a:rPr lang="de-DE" sz="800" dirty="0">
                <a:latin typeface="+mn-lt"/>
              </a:rPr>
              <a:t> </a:t>
            </a:r>
            <a:r>
              <a:rPr lang="de-DE" sz="800" dirty="0" smtClean="0">
                <a:latin typeface="+mn-lt"/>
              </a:rPr>
              <a:t>National Lab</a:t>
            </a:r>
            <a:endParaRPr lang="de-DE" sz="800" dirty="0">
              <a:latin typeface="+mn-lt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5824353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Chips Stapeln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5768656" y="2582920"/>
            <a:ext cx="1332000" cy="126000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de-DE" sz="800" dirty="0" smtClean="0">
                <a:latin typeface="+mn-lt"/>
              </a:rPr>
              <a:t>Quelle: </a:t>
            </a:r>
            <a:r>
              <a:rPr lang="de-DE" sz="800" dirty="0" err="1" smtClean="0">
                <a:latin typeface="+mn-lt"/>
              </a:rPr>
              <a:t>Chipdesignmag</a:t>
            </a:r>
            <a:endParaRPr lang="de-DE" sz="800" dirty="0">
              <a:latin typeface="+mn-lt"/>
            </a:endParaRPr>
          </a:p>
        </p:txBody>
      </p:sp>
      <p:pic>
        <p:nvPicPr>
          <p:cNvPr id="29" name="Picture 2" descr="Fig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9" b="12071"/>
          <a:stretch/>
        </p:blipFill>
        <p:spPr bwMode="auto">
          <a:xfrm>
            <a:off x="5879860" y="1786476"/>
            <a:ext cx="1188000" cy="653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6" name="Textfeld 35"/>
          <p:cNvSpPr txBox="1"/>
          <p:nvPr/>
        </p:nvSpPr>
        <p:spPr>
          <a:xfrm>
            <a:off x="1920237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Gedruckte</a:t>
            </a:r>
            <a:br>
              <a:rPr lang="de-DE" sz="1200" b="1" dirty="0" smtClean="0">
                <a:latin typeface="+mn-lt"/>
              </a:rPr>
            </a:br>
            <a:r>
              <a:rPr lang="de-DE" sz="1200" b="1" dirty="0" smtClean="0">
                <a:latin typeface="+mn-lt"/>
              </a:rPr>
              <a:t>Elektronik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1906549" y="2582920"/>
            <a:ext cx="1332000" cy="126000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de-DE" sz="800" dirty="0">
                <a:latin typeface="+mn-lt"/>
              </a:rPr>
              <a:t>Q</a:t>
            </a:r>
            <a:r>
              <a:rPr lang="de-DE" sz="800" dirty="0" smtClean="0">
                <a:latin typeface="+mn-lt"/>
              </a:rPr>
              <a:t>uelle</a:t>
            </a:r>
            <a:r>
              <a:rPr lang="de-DE" sz="800" dirty="0">
                <a:latin typeface="+mn-lt"/>
              </a:rPr>
              <a:t>: </a:t>
            </a:r>
            <a:r>
              <a:rPr lang="de-DE" sz="800" dirty="0" err="1" smtClean="0">
                <a:latin typeface="+mn-lt"/>
              </a:rPr>
              <a:t>Dailytech</a:t>
            </a:r>
            <a:endParaRPr lang="de-DE" sz="800" dirty="0">
              <a:latin typeface="+mn-lt"/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221609" y="1275110"/>
            <a:ext cx="1260000" cy="3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b="1" dirty="0" smtClean="0">
                <a:latin typeface="+mn-lt"/>
              </a:rPr>
              <a:t>Mikro-/Nanoelektronik</a:t>
            </a:r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53216" y="1779088"/>
            <a:ext cx="1188000" cy="667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2" name="Textfeld 41"/>
          <p:cNvSpPr txBox="1"/>
          <p:nvPr/>
        </p:nvSpPr>
        <p:spPr>
          <a:xfrm>
            <a:off x="4481287" y="2582920"/>
            <a:ext cx="1332000" cy="126000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de-DE" sz="800" dirty="0">
                <a:latin typeface="+mn-lt"/>
              </a:rPr>
              <a:t>Q</a:t>
            </a:r>
            <a:r>
              <a:rPr lang="de-DE" sz="800" dirty="0" smtClean="0">
                <a:latin typeface="+mn-lt"/>
              </a:rPr>
              <a:t>uelle</a:t>
            </a:r>
            <a:r>
              <a:rPr lang="de-DE" sz="800" dirty="0">
                <a:latin typeface="+mn-lt"/>
              </a:rPr>
              <a:t>: </a:t>
            </a:r>
            <a:r>
              <a:rPr lang="de-DE" sz="800" dirty="0" smtClean="0">
                <a:latin typeface="+mn-lt"/>
              </a:rPr>
              <a:t>BASF</a:t>
            </a:r>
            <a:endParaRPr lang="de-DE" sz="800" dirty="0">
              <a:latin typeface="+mn-lt"/>
            </a:endParaRPr>
          </a:p>
        </p:txBody>
      </p:sp>
      <p:sp>
        <p:nvSpPr>
          <p:cNvPr id="43" name="AutoShape 136"/>
          <p:cNvSpPr>
            <a:spLocks noChangeArrowheads="1"/>
          </p:cNvSpPr>
          <p:nvPr/>
        </p:nvSpPr>
        <p:spPr bwMode="auto">
          <a:xfrm rot="10800000">
            <a:off x="611188" y="2852936"/>
            <a:ext cx="7777162" cy="480049"/>
          </a:xfrm>
          <a:prstGeom prst="triangle">
            <a:avLst>
              <a:gd name="adj" fmla="val 48898"/>
            </a:avLst>
          </a:prstGeom>
          <a:solidFill>
            <a:schemeClr val="accent4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pic>
        <p:nvPicPr>
          <p:cNvPr id="3078" name="Picture 6" descr="http://www.trendlupe.de/wp-content/uploads/2016/02/Invitech-Viessmann-678x38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04" y="3808335"/>
            <a:ext cx="1951673" cy="109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siemens.com/press/pool/de/pressebilder/2015/digitalfactory/072dpi/IM2015070881DF_072dpi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60"/>
          <a:stretch/>
        </p:blipFill>
        <p:spPr bwMode="auto">
          <a:xfrm>
            <a:off x="4624181" y="5013176"/>
            <a:ext cx="3764170" cy="130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2603813" y="3449061"/>
            <a:ext cx="1972497" cy="215444"/>
          </a:xfrm>
          <a:prstGeom prst="rect">
            <a:avLst/>
          </a:prstGeom>
          <a:solidFill>
            <a:srgbClr val="C864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Hausgeräte</a:t>
            </a:r>
            <a:endParaRPr lang="de-DE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4624346" y="3449061"/>
            <a:ext cx="1972497" cy="215444"/>
          </a:xfrm>
          <a:prstGeom prst="rect">
            <a:avLst/>
          </a:prstGeom>
          <a:solidFill>
            <a:srgbClr val="C864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Industrieanlagen</a:t>
            </a:r>
            <a:endParaRPr lang="de-DE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682457" y="4791681"/>
            <a:ext cx="60112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Miele</a:t>
            </a:r>
            <a:endParaRPr lang="de-DE" sz="800" dirty="0">
              <a:latin typeface="+mn-lt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682457" y="6165304"/>
            <a:ext cx="55463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</a:t>
            </a:r>
            <a:r>
              <a:rPr lang="de-DE" sz="800" dirty="0" err="1" smtClean="0">
                <a:latin typeface="+mn-lt"/>
              </a:rPr>
              <a:t>Wilo</a:t>
            </a:r>
            <a:endParaRPr lang="de-DE" sz="800" dirty="0">
              <a:latin typeface="+mn-lt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2660647" y="4757177"/>
            <a:ext cx="86562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Viessmann</a:t>
            </a:r>
            <a:endParaRPr lang="de-DE" sz="800" dirty="0">
              <a:latin typeface="+mn-lt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7563117" y="6165303"/>
            <a:ext cx="75661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Siemens</a:t>
            </a:r>
            <a:endParaRPr lang="de-DE" sz="800" dirty="0">
              <a:latin typeface="+mn-lt"/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7096642" y="4818732"/>
            <a:ext cx="122309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Nord </a:t>
            </a:r>
            <a:r>
              <a:rPr lang="de-DE" sz="800" dirty="0" err="1" smtClean="0">
                <a:latin typeface="+mn-lt"/>
              </a:rPr>
              <a:t>Drivesystems</a:t>
            </a:r>
            <a:endParaRPr lang="de-DE" sz="800" dirty="0">
              <a:latin typeface="+mn-lt"/>
            </a:endParaRPr>
          </a:p>
        </p:txBody>
      </p:sp>
      <p:pic>
        <p:nvPicPr>
          <p:cNvPr id="3084" name="Picture 12" descr="http://www.printerslounge.com/files/Speedmaster_CX_102_jpg_lrg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0"/>
          <a:stretch/>
        </p:blipFill>
        <p:spPr bwMode="auto">
          <a:xfrm>
            <a:off x="4624346" y="3797065"/>
            <a:ext cx="1972497" cy="11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feld 55"/>
          <p:cNvSpPr txBox="1"/>
          <p:nvPr/>
        </p:nvSpPr>
        <p:spPr>
          <a:xfrm>
            <a:off x="5580112" y="4796171"/>
            <a:ext cx="972000" cy="1438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+mn-lt"/>
              </a:rPr>
              <a:t>Quelle: Heidelberger</a:t>
            </a:r>
            <a:endParaRPr lang="de-DE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6" t="37110" r="10001" b="13456"/>
          <a:stretch/>
        </p:blipFill>
        <p:spPr bwMode="auto">
          <a:xfrm>
            <a:off x="1939894" y="1802583"/>
            <a:ext cx="1188000" cy="62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 descr="\\Fapsroot\faps\PROJEKTE\EU\EFRE-MIDAZ\MID-Demonstator 2.0\09_Bilder\Fotos\DSC_3425_freigestellt.jp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405" b="95045" l="1155" r="986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93184" y="1807605"/>
            <a:ext cx="1188000" cy="610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870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Heizungssysteme demonstrieren erweiterte </a:t>
            </a:r>
            <a:r>
              <a:rPr lang="de-DE" altLang="de-DE" dirty="0"/>
              <a:t>Möglichkeiten für </a:t>
            </a:r>
            <a:r>
              <a:rPr lang="de-DE" altLang="de-DE" dirty="0" err="1" smtClean="0"/>
              <a:t>Teleoperating</a:t>
            </a:r>
            <a:r>
              <a:rPr lang="de-DE" altLang="de-DE" dirty="0" smtClean="0"/>
              <a:t> bei </a:t>
            </a:r>
            <a:r>
              <a:rPr lang="de-DE" altLang="de-DE" dirty="0"/>
              <a:t>mechatronischen </a:t>
            </a:r>
            <a:r>
              <a:rPr lang="de-DE" altLang="de-DE" dirty="0" smtClean="0"/>
              <a:t>Systemstrukturen.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71600" y="4315616"/>
            <a:ext cx="14686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dirty="0">
                <a:latin typeface="+mj-lt"/>
              </a:rPr>
              <a:t>Störung Software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59832" y="4317045"/>
            <a:ext cx="23373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dirty="0">
                <a:latin typeface="+mj-lt"/>
              </a:rPr>
              <a:t>Störung über Software lösbar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636002" y="4312758"/>
            <a:ext cx="26084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dirty="0">
                <a:latin typeface="+mj-lt"/>
              </a:rPr>
              <a:t>Mechanischer Eingriff notwendig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883119" y="5462782"/>
            <a:ext cx="4730093" cy="807158"/>
          </a:xfrm>
          <a:prstGeom prst="rightArrow">
            <a:avLst>
              <a:gd name="adj1" fmla="val 50000"/>
              <a:gd name="adj2" fmla="val 72303"/>
            </a:avLst>
          </a:prstGeom>
          <a:solidFill>
            <a:schemeClr val="bg2"/>
          </a:solidFill>
          <a:ln w="12700" algn="ctr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solidFill>
                  <a:schemeClr val="bg1"/>
                </a:solidFill>
                <a:latin typeface="+mj-lt"/>
              </a:rPr>
              <a:t>Erschließbares </a:t>
            </a:r>
            <a:r>
              <a:rPr lang="de-DE" altLang="de-DE" sz="1400" b="0" dirty="0">
                <a:solidFill>
                  <a:schemeClr val="bg1"/>
                </a:solidFill>
                <a:latin typeface="+mj-lt"/>
              </a:rPr>
              <a:t>Potenzial für </a:t>
            </a:r>
            <a:r>
              <a:rPr lang="de-DE" altLang="de-DE" sz="1400" b="0" dirty="0" err="1">
                <a:solidFill>
                  <a:schemeClr val="bg1"/>
                </a:solidFill>
                <a:latin typeface="+mj-lt"/>
              </a:rPr>
              <a:t>Teleoperating</a:t>
            </a:r>
            <a:endParaRPr lang="de-DE" altLang="de-DE" sz="1400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27402" y="5159919"/>
            <a:ext cx="449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>
                <a:latin typeface="+mj-lt"/>
              </a:rPr>
              <a:t>0 %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61753" y="5141346"/>
            <a:ext cx="5341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>
                <a:latin typeface="+mj-lt"/>
              </a:rPr>
              <a:t>50 %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733254" y="5134204"/>
            <a:ext cx="6190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>
                <a:latin typeface="+mj-lt"/>
              </a:rPr>
              <a:t>100 %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883119" y="4635622"/>
            <a:ext cx="7090139" cy="450009"/>
          </a:xfrm>
          <a:prstGeom prst="rect">
            <a:avLst/>
          </a:prstGeom>
          <a:gradFill flip="none" rotWithShape="1">
            <a:gsLst>
              <a:gs pos="53000">
                <a:schemeClr val="accent6"/>
              </a:gs>
              <a:gs pos="69000">
                <a:schemeClr val="accent4"/>
              </a:gs>
              <a:gs pos="23000">
                <a:schemeClr val="accent5"/>
              </a:gs>
            </a:gsLst>
            <a:lin ang="0" scaled="1"/>
            <a:tileRect/>
          </a:gradFill>
          <a:ln w="12700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>
              <a:latin typeface="+mj-lt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883119" y="5085631"/>
            <a:ext cx="0" cy="7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4243186" y="5094203"/>
            <a:ext cx="0" cy="7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>
            <a:off x="5613212" y="4375617"/>
            <a:ext cx="0" cy="189432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>
            <a:off x="7978973" y="5101345"/>
            <a:ext cx="0" cy="7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graphicFrame>
        <p:nvGraphicFramePr>
          <p:cNvPr id="32" name="Object 20"/>
          <p:cNvGraphicFramePr>
            <a:graphicFrameLocks noChangeAspect="1"/>
          </p:cNvGraphicFramePr>
          <p:nvPr>
            <p:extLst/>
          </p:nvPr>
        </p:nvGraphicFramePr>
        <p:xfrm>
          <a:off x="5710087" y="1263911"/>
          <a:ext cx="3823648" cy="2358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6247510" y="2058428"/>
            <a:ext cx="8851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dirty="0">
                <a:solidFill>
                  <a:schemeClr val="bg1"/>
                </a:solidFill>
                <a:latin typeface="+mj-lt"/>
              </a:rPr>
              <a:t>Mechanik</a:t>
            </a: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7044799" y="2757743"/>
            <a:ext cx="9284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>
                <a:latin typeface="+mj-lt"/>
              </a:rPr>
              <a:t>Elektronik</a:t>
            </a: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7208911" y="2089203"/>
            <a:ext cx="8338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dirty="0">
                <a:latin typeface="+mj-lt"/>
              </a:rPr>
              <a:t>Software</a:t>
            </a:r>
          </a:p>
        </p:txBody>
      </p:sp>
      <p:sp>
        <p:nvSpPr>
          <p:cNvPr id="30" name="AutoShape 26"/>
          <p:cNvSpPr>
            <a:spLocks noChangeArrowheads="1"/>
          </p:cNvSpPr>
          <p:nvPr/>
        </p:nvSpPr>
        <p:spPr bwMode="auto">
          <a:xfrm>
            <a:off x="3907519" y="1652706"/>
            <a:ext cx="2154274" cy="1525744"/>
          </a:xfrm>
          <a:prstGeom prst="rightArrow">
            <a:avLst>
              <a:gd name="adj1" fmla="val 50000"/>
              <a:gd name="adj2" fmla="val 33801"/>
            </a:avLst>
          </a:prstGeom>
          <a:solidFill>
            <a:srgbClr val="DDDDDD"/>
          </a:solidFill>
          <a:ln w="12700" algn="ctr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200" b="0" dirty="0">
                <a:latin typeface="+mj-lt"/>
              </a:rPr>
              <a:t>Struktur der </a:t>
            </a:r>
          </a:p>
          <a:p>
            <a:r>
              <a:rPr lang="de-DE" altLang="de-DE" sz="1200" b="0" dirty="0">
                <a:latin typeface="+mj-lt"/>
              </a:rPr>
              <a:t>Systemkosten </a:t>
            </a:r>
          </a:p>
          <a:p>
            <a:r>
              <a:rPr lang="de-DE" altLang="de-DE" sz="1200" b="0" dirty="0">
                <a:latin typeface="+mj-lt"/>
              </a:rPr>
              <a:t>bei rechnergeführten </a:t>
            </a:r>
          </a:p>
          <a:p>
            <a:r>
              <a:rPr lang="de-DE" altLang="de-DE" sz="1200" b="0" dirty="0">
                <a:latin typeface="+mj-lt"/>
              </a:rPr>
              <a:t>Produktionsgeräten</a:t>
            </a:r>
          </a:p>
        </p:txBody>
      </p:sp>
      <p:pic>
        <p:nvPicPr>
          <p:cNvPr id="33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48"/>
          <a:stretch>
            <a:fillRect/>
          </a:stretch>
        </p:blipFill>
        <p:spPr bwMode="auto">
          <a:xfrm>
            <a:off x="883119" y="1285507"/>
            <a:ext cx="3024400" cy="215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feld 33"/>
          <p:cNvSpPr txBox="1"/>
          <p:nvPr/>
        </p:nvSpPr>
        <p:spPr>
          <a:xfrm>
            <a:off x="2987824" y="3281315"/>
            <a:ext cx="86562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latin typeface="+mn-lt"/>
              </a:rPr>
              <a:t>Quelle: Viessmann</a:t>
            </a:r>
            <a:endParaRPr lang="de-DE" sz="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902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Seit 25 Jahren vernetzt der Erfahrungs- und Austauschkreis „Elektronik-produktion im Maschinenbau“ Industrie und Hochschule.</a:t>
            </a:r>
            <a:endParaRPr lang="de-DE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4572000" y="1277743"/>
            <a:ext cx="3960812" cy="5040313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sz="1200" b="0" dirty="0" smtClean="0">
                <a:latin typeface="+mj-lt"/>
              </a:rPr>
              <a:t>1982:	Gründung des Lehrstuhls FAPS durch 	Prof. Feldmann</a:t>
            </a: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sz="1200" b="0" dirty="0" smtClean="0">
                <a:latin typeface="+mj-lt"/>
              </a:rPr>
              <a:t>1991:	FAPS </a:t>
            </a:r>
            <a:r>
              <a:rPr lang="de-DE" sz="1200" b="0" dirty="0">
                <a:latin typeface="+mj-lt"/>
              </a:rPr>
              <a:t>und mehrere </a:t>
            </a:r>
            <a:r>
              <a:rPr lang="de-DE" sz="1200" b="0" dirty="0" smtClean="0">
                <a:latin typeface="+mj-lt"/>
              </a:rPr>
              <a:t>Unternehmen 	gründen </a:t>
            </a:r>
            <a:r>
              <a:rPr lang="de-DE" sz="1200" b="0" dirty="0">
                <a:latin typeface="+mj-lt"/>
              </a:rPr>
              <a:t>den Arbeitskreis „</a:t>
            </a:r>
            <a:r>
              <a:rPr lang="de-DE" sz="1200" b="0" dirty="0" smtClean="0">
                <a:latin typeface="+mj-lt"/>
              </a:rPr>
              <a:t>EPM - 	Elektronikproduktion </a:t>
            </a:r>
            <a:r>
              <a:rPr lang="de-DE" sz="1200" b="0" dirty="0">
                <a:latin typeface="+mj-lt"/>
              </a:rPr>
              <a:t>im Maschinenbau</a:t>
            </a:r>
            <a:r>
              <a:rPr lang="de-DE" sz="1200" b="0" dirty="0" smtClean="0">
                <a:latin typeface="+mj-lt"/>
              </a:rPr>
              <a:t>“</a:t>
            </a: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altLang="de-DE" sz="1200" b="0" dirty="0" smtClean="0">
                <a:latin typeface="+mj-lt"/>
              </a:rPr>
              <a:t>1996:	ELPROMA (BMBF) - Innovative 	Elektronikproduktion </a:t>
            </a:r>
            <a:r>
              <a:rPr lang="de-DE" altLang="de-DE" sz="1200" b="0" dirty="0">
                <a:latin typeface="+mj-lt"/>
              </a:rPr>
              <a:t>im </a:t>
            </a:r>
            <a:r>
              <a:rPr lang="de-DE" altLang="de-DE" sz="1200" b="0" dirty="0" smtClean="0">
                <a:latin typeface="+mj-lt"/>
              </a:rPr>
              <a:t>Maschinenbau </a:t>
            </a:r>
            <a:r>
              <a:rPr lang="de-DE" altLang="de-DE" sz="1200" b="0" dirty="0">
                <a:latin typeface="+mj-lt"/>
              </a:rPr>
              <a:t>	(01.10.96 - 30.04.00</a:t>
            </a:r>
            <a:r>
              <a:rPr lang="de-DE" altLang="de-DE" sz="1200" b="0" dirty="0" smtClean="0">
                <a:latin typeface="+mj-lt"/>
              </a:rPr>
              <a:t>)</a:t>
            </a: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altLang="de-DE" sz="1200" b="0" dirty="0" smtClean="0">
                <a:latin typeface="+mj-lt"/>
              </a:rPr>
              <a:t>2002: 	Vorstellung des </a:t>
            </a:r>
            <a:r>
              <a:rPr lang="de-DE" altLang="de-DE" sz="1200" b="0" dirty="0" err="1" smtClean="0">
                <a:latin typeface="+mj-lt"/>
              </a:rPr>
              <a:t>Erfa</a:t>
            </a:r>
            <a:r>
              <a:rPr lang="de-DE" altLang="de-DE" sz="1200" b="0" dirty="0" smtClean="0">
                <a:latin typeface="+mj-lt"/>
              </a:rPr>
              <a:t>-Kreises EPM 	innerhalb der Zeitschrift PLUS</a:t>
            </a: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altLang="de-DE" sz="1200" b="0" dirty="0" smtClean="0">
                <a:latin typeface="+mj-lt"/>
              </a:rPr>
              <a:t>2009:	Übernahme der Lehrstuhlleitung durch 	Prof. Franke</a:t>
            </a: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r>
              <a:rPr lang="de-DE" altLang="de-DE" sz="1200" b="0" dirty="0" smtClean="0">
                <a:latin typeface="+mj-lt"/>
              </a:rPr>
              <a:t>Heute:	</a:t>
            </a:r>
            <a:r>
              <a:rPr lang="de-DE" altLang="de-DE" sz="1200" dirty="0" smtClean="0">
                <a:latin typeface="+mj-lt"/>
              </a:rPr>
              <a:t>57 Treffen EPM bei 20 Firmen, </a:t>
            </a:r>
            <a:br>
              <a:rPr lang="de-DE" altLang="de-DE" sz="1200" dirty="0" smtClean="0">
                <a:latin typeface="+mj-lt"/>
              </a:rPr>
            </a:br>
            <a:r>
              <a:rPr lang="de-DE" altLang="de-DE" sz="1200" dirty="0" smtClean="0">
                <a:latin typeface="+mj-lt"/>
              </a:rPr>
              <a:t>	1 gemeinsames Forschungsprojekt</a:t>
            </a:r>
            <a:endParaRPr lang="de-DE" altLang="de-DE" sz="1200" dirty="0">
              <a:latin typeface="+mj-lt"/>
            </a:endParaRPr>
          </a:p>
          <a:p>
            <a:pPr>
              <a:buFont typeface="Wingdings" panose="05000000000000000000" pitchFamily="2" charset="2"/>
              <a:buChar char="n"/>
              <a:tabLst>
                <a:tab pos="720725" algn="l"/>
              </a:tabLst>
            </a:pPr>
            <a:endParaRPr lang="de-DE" sz="1200" b="0" dirty="0" smtClean="0">
              <a:latin typeface="+mj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91564" y="4355411"/>
            <a:ext cx="2441096" cy="1952299"/>
          </a:xfrm>
          <a:prstGeom prst="rect">
            <a:avLst/>
          </a:prstGeom>
        </p:spPr>
      </p:pic>
      <p:pic>
        <p:nvPicPr>
          <p:cNvPr id="9" name="Picture 11" descr="20081023103620899_0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7" t="1422" r="9975" b="11081"/>
          <a:stretch>
            <a:fillRect/>
          </a:stretch>
        </p:blipFill>
        <p:spPr bwMode="auto">
          <a:xfrm>
            <a:off x="627582" y="1277743"/>
            <a:ext cx="3317255" cy="50213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uppieren 32"/>
          <p:cNvGrpSpPr/>
          <p:nvPr/>
        </p:nvGrpSpPr>
        <p:grpSpPr>
          <a:xfrm>
            <a:off x="3970852" y="4509789"/>
            <a:ext cx="2041308" cy="1727523"/>
            <a:chOff x="3866154" y="4437112"/>
            <a:chExt cx="2041308" cy="1727523"/>
          </a:xfrm>
        </p:grpSpPr>
        <p:grpSp>
          <p:nvGrpSpPr>
            <p:cNvPr id="11" name="Gruppieren 10"/>
            <p:cNvGrpSpPr/>
            <p:nvPr/>
          </p:nvGrpSpPr>
          <p:grpSpPr>
            <a:xfrm>
              <a:off x="3866154" y="4437112"/>
              <a:ext cx="2041308" cy="1727523"/>
              <a:chOff x="920750" y="1522413"/>
              <a:chExt cx="4719638" cy="3994150"/>
            </a:xfrm>
          </p:grpSpPr>
          <p:grpSp>
            <p:nvGrpSpPr>
              <p:cNvPr id="12" name="Group 644"/>
              <p:cNvGrpSpPr>
                <a:grpSpLocks/>
              </p:cNvGrpSpPr>
              <p:nvPr/>
            </p:nvGrpSpPr>
            <p:grpSpPr bwMode="auto">
              <a:xfrm>
                <a:off x="1423988" y="1773238"/>
                <a:ext cx="3644900" cy="3646487"/>
                <a:chOff x="1107" y="-1605"/>
                <a:chExt cx="2296" cy="2297"/>
              </a:xfrm>
            </p:grpSpPr>
            <p:pic>
              <p:nvPicPr>
                <p:cNvPr id="29" name="Picture 7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1" y="-1228"/>
                  <a:ext cx="1488" cy="1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" name="AutoShape 643"/>
                <p:cNvSpPr>
                  <a:spLocks noChangeAspect="1" noChangeArrowheads="1"/>
                </p:cNvSpPr>
                <p:nvPr/>
              </p:nvSpPr>
              <p:spPr bwMode="auto">
                <a:xfrm>
                  <a:off x="1107" y="-1605"/>
                  <a:ext cx="2296" cy="2297"/>
                </a:xfrm>
                <a:custGeom>
                  <a:avLst/>
                  <a:gdLst>
                    <a:gd name="G0" fmla="+- 3772 0 0"/>
                    <a:gd name="G1" fmla="+- 21600 0 3772"/>
                    <a:gd name="G2" fmla="+- 21600 0 3772"/>
                    <a:gd name="G3" fmla="*/ G0 2929 10000"/>
                    <a:gd name="G4" fmla="+- 21600 0 G3"/>
                    <a:gd name="G5" fmla="+- 21600 0 G3"/>
                    <a:gd name="T0" fmla="*/ 10800 w 21600"/>
                    <a:gd name="T1" fmla="*/ 0 h 21600"/>
                    <a:gd name="T2" fmla="*/ 3163 w 21600"/>
                    <a:gd name="T3" fmla="*/ 3163 h 21600"/>
                    <a:gd name="T4" fmla="*/ 0 w 21600"/>
                    <a:gd name="T5" fmla="*/ 10800 h 21600"/>
                    <a:gd name="T6" fmla="*/ 3163 w 21600"/>
                    <a:gd name="T7" fmla="*/ 18437 h 21600"/>
                    <a:gd name="T8" fmla="*/ 10800 w 21600"/>
                    <a:gd name="T9" fmla="*/ 21600 h 21600"/>
                    <a:gd name="T10" fmla="*/ 18437 w 21600"/>
                    <a:gd name="T11" fmla="*/ 18437 h 21600"/>
                    <a:gd name="T12" fmla="*/ 21600 w 21600"/>
                    <a:gd name="T13" fmla="*/ 10800 h 21600"/>
                    <a:gd name="T14" fmla="*/ 18437 w 21600"/>
                    <a:gd name="T15" fmla="*/ 3163 h 21600"/>
                    <a:gd name="T16" fmla="*/ 3163 w 21600"/>
                    <a:gd name="T17" fmla="*/ 3163 h 21600"/>
                    <a:gd name="T18" fmla="*/ 18437 w 21600"/>
                    <a:gd name="T1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3772" y="10800"/>
                      </a:moveTo>
                      <a:cubicBezTo>
                        <a:pt x="3772" y="14681"/>
                        <a:pt x="6919" y="17828"/>
                        <a:pt x="10800" y="17828"/>
                      </a:cubicBezTo>
                      <a:cubicBezTo>
                        <a:pt x="14681" y="17828"/>
                        <a:pt x="17828" y="14681"/>
                        <a:pt x="17828" y="10800"/>
                      </a:cubicBezTo>
                      <a:cubicBezTo>
                        <a:pt x="17828" y="6919"/>
                        <a:pt x="14681" y="3772"/>
                        <a:pt x="10800" y="3772"/>
                      </a:cubicBezTo>
                      <a:cubicBezTo>
                        <a:pt x="6919" y="3772"/>
                        <a:pt x="3772" y="6919"/>
                        <a:pt x="3772" y="10800"/>
                      </a:cubicBez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</p:grpSp>
          <p:pic>
            <p:nvPicPr>
              <p:cNvPr id="13" name="Picture 1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0238" y="5446713"/>
                <a:ext cx="836612" cy="69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2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3313" y="3119438"/>
                <a:ext cx="654050" cy="585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2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7825" y="1522413"/>
                <a:ext cx="555625" cy="600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Picture 27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1363" y="4335463"/>
                <a:ext cx="1089025" cy="184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28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8088" y="5141913"/>
                <a:ext cx="1528762" cy="174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29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750" y="4313238"/>
                <a:ext cx="1193800" cy="206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597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3313" y="2308225"/>
                <a:ext cx="1139825" cy="214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598" descr="Se_logo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4288" y="5141913"/>
                <a:ext cx="1633537" cy="3746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603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1925" y="2284413"/>
                <a:ext cx="1606550" cy="2555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2" name="Grafik 31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86572" y="5084855"/>
              <a:ext cx="386298" cy="335911"/>
            </a:xfrm>
            <a:prstGeom prst="rect">
              <a:avLst/>
            </a:prstGeom>
          </p:spPr>
        </p:pic>
      </p:grpSp>
      <p:sp>
        <p:nvSpPr>
          <p:cNvPr id="34" name="Textfeld 33"/>
          <p:cNvSpPr txBox="1"/>
          <p:nvPr/>
        </p:nvSpPr>
        <p:spPr>
          <a:xfrm>
            <a:off x="7503492" y="2780928"/>
            <a:ext cx="88485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+mn-lt"/>
              </a:rPr>
              <a:t>Quelle: PLUS 2002</a:t>
            </a:r>
            <a:endParaRPr lang="de-DE" sz="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83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 Anschluss an die erste konstituierende Sitzung am 4. April 1991 folgten bisher 56 weitere Treffen bei insgesamt 20 Firmen.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611188" y="1269781"/>
            <a:ext cx="3240000" cy="5038943"/>
          </a:xfrm>
          <a:prstGeom prst="rect">
            <a:avLst/>
          </a:prstGeom>
          <a:solidFill>
            <a:srgbClr val="B4D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DE" altLang="de-DE" sz="1400" b="1" dirty="0">
                <a:solidFill>
                  <a:schemeClr val="tx1"/>
                </a:solidFill>
                <a:latin typeface="+mj-lt"/>
              </a:rPr>
              <a:t>Konstituierende Sitzung am 4. April 1991:</a:t>
            </a:r>
          </a:p>
          <a:p>
            <a:endParaRPr lang="de-DE" altLang="de-DE" sz="1400" dirty="0">
              <a:solidFill>
                <a:schemeClr val="tx1"/>
              </a:solidFill>
              <a:latin typeface="+mj-lt"/>
            </a:endParaRP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Prof. Klaus Feldmann, FAPS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Armin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Rothhaupt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, FAPS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Dr. Helmut Rohde, VDI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Helmut Schmidt, Heidelberger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Harald Laubert, Barmag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Kurt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Mihr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, Barmag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Knut Richter,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Schlafhorst</a:t>
            </a:r>
            <a:endParaRPr lang="de-DE" altLang="de-DE" sz="1400" dirty="0">
              <a:solidFill>
                <a:schemeClr val="tx1"/>
              </a:solidFill>
              <a:latin typeface="+mj-lt"/>
            </a:endParaRP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Ludwig Kramp,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Schlafhorst</a:t>
            </a:r>
            <a:endParaRPr lang="de-DE" altLang="de-DE" sz="1400" dirty="0">
              <a:solidFill>
                <a:schemeClr val="tx1"/>
              </a:solidFill>
              <a:latin typeface="+mj-lt"/>
            </a:endParaRP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Hans-Eckart Peters, Miele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Ewald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Broxtermann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, Gildemeister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Dr. Bernd Schwarz, Jungheinrich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Joachim Lück, Jungheinrich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Wolfgang Seeger, Gebr. Heller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Bernhard Ross, Quick-Rotan-Pfaff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Andreas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Göhde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, Quick-Rotan-Pfaff</a:t>
            </a: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Werner </a:t>
            </a:r>
            <a:r>
              <a:rPr lang="de-DE" altLang="de-DE" sz="1400" dirty="0" err="1">
                <a:solidFill>
                  <a:schemeClr val="tx1"/>
                </a:solidFill>
                <a:latin typeface="+mj-lt"/>
              </a:rPr>
              <a:t>Hilgus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, ICOS</a:t>
            </a:r>
          </a:p>
          <a:p>
            <a:endParaRPr lang="de-DE" altLang="de-DE" sz="1400" dirty="0">
              <a:solidFill>
                <a:schemeClr val="tx1"/>
              </a:solidFill>
              <a:latin typeface="+mj-lt"/>
            </a:endParaRPr>
          </a:p>
          <a:p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Bis heute </a:t>
            </a:r>
            <a:r>
              <a:rPr lang="de-DE" altLang="de-DE" sz="1400" dirty="0" smtClean="0">
                <a:solidFill>
                  <a:schemeClr val="tx1"/>
                </a:solidFill>
                <a:latin typeface="+mj-lt"/>
              </a:rPr>
              <a:t>57 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Treffen</a:t>
            </a:r>
            <a:br>
              <a:rPr lang="de-DE" altLang="de-DE" sz="1400" dirty="0">
                <a:solidFill>
                  <a:schemeClr val="tx1"/>
                </a:solidFill>
                <a:latin typeface="+mj-lt"/>
              </a:rPr>
            </a:b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bei </a:t>
            </a:r>
            <a:r>
              <a:rPr lang="de-DE" altLang="de-DE" sz="1400" dirty="0" smtClean="0">
                <a:solidFill>
                  <a:schemeClr val="tx1"/>
                </a:solidFill>
                <a:latin typeface="+mj-lt"/>
              </a:rPr>
              <a:t>20 </a:t>
            </a:r>
            <a:r>
              <a:rPr lang="de-DE" altLang="de-DE" sz="1400" dirty="0">
                <a:solidFill>
                  <a:schemeClr val="tx1"/>
                </a:solidFill>
                <a:latin typeface="+mj-lt"/>
              </a:rPr>
              <a:t>Firmen</a:t>
            </a:r>
          </a:p>
        </p:txBody>
      </p:sp>
      <p:sp>
        <p:nvSpPr>
          <p:cNvPr id="10" name="Rechteck 9"/>
          <p:cNvSpPr/>
          <p:nvPr/>
        </p:nvSpPr>
        <p:spPr>
          <a:xfrm>
            <a:off x="5148424" y="1269782"/>
            <a:ext cx="3240000" cy="5038943"/>
          </a:xfrm>
          <a:prstGeom prst="rect">
            <a:avLst/>
          </a:prstGeom>
          <a:solidFill>
            <a:srgbClr val="CDE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fontAlgn="b">
              <a:tabLst>
                <a:tab pos="1797050" algn="l"/>
              </a:tabLst>
            </a:pPr>
            <a:r>
              <a:rPr lang="de-DE" sz="1400" b="1" dirty="0" smtClean="0">
                <a:solidFill>
                  <a:schemeClr val="tx1"/>
                </a:solidFill>
                <a:latin typeface="+mj-lt"/>
              </a:rPr>
              <a:t>Gastgeber	Anzahl </a:t>
            </a:r>
            <a:r>
              <a:rPr lang="de-DE" sz="1400" b="1" dirty="0">
                <a:solidFill>
                  <a:schemeClr val="tx1"/>
                </a:solidFill>
                <a:latin typeface="+mj-lt"/>
              </a:rPr>
              <a:t>Treffen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FAPS	8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Heidelberger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7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 err="1" smtClean="0">
                <a:solidFill>
                  <a:schemeClr val="tx1"/>
                </a:solidFill>
                <a:latin typeface="+mj-lt"/>
              </a:rPr>
              <a:t>BuS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Elektronik </a:t>
            </a:r>
            <a:r>
              <a:rPr lang="de-DE" sz="1400" dirty="0" err="1" smtClean="0">
                <a:solidFill>
                  <a:schemeClr val="tx1"/>
                </a:solidFill>
                <a:latin typeface="+mj-lt"/>
              </a:rPr>
              <a:t>Neways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 (Dräger)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5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Miele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5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Ritter Elektronik / Barmag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5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s.e.t. (</a:t>
            </a:r>
            <a:r>
              <a:rPr lang="de-DE" sz="1400" dirty="0" err="1" smtClean="0">
                <a:solidFill>
                  <a:schemeClr val="tx1"/>
                </a:solidFill>
                <a:latin typeface="+mj-lt"/>
              </a:rPr>
              <a:t>Schlafhorst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 Electronics)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5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WILO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5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Gebr. Heller	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2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</a:rPr>
              <a:t>Viessmann	2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</a:rPr>
              <a:t>SEW Eurodrive	2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err="1">
                <a:solidFill>
                  <a:schemeClr val="tx1"/>
                </a:solidFill>
              </a:rPr>
              <a:t>Insta</a:t>
            </a:r>
            <a:r>
              <a:rPr lang="de-DE" sz="1400" dirty="0">
                <a:solidFill>
                  <a:schemeClr val="tx1"/>
                </a:solidFill>
              </a:rPr>
              <a:t>	</a:t>
            </a:r>
            <a:r>
              <a:rPr lang="de-DE" sz="1400" dirty="0" smtClean="0">
                <a:solidFill>
                  <a:schemeClr val="tx1"/>
                </a:solidFill>
              </a:rPr>
              <a:t>2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  <a:p>
            <a:pPr fontAlgn="b">
              <a:tabLst>
                <a:tab pos="2873375" algn="l"/>
              </a:tabLst>
            </a:pPr>
            <a:r>
              <a:rPr lang="de-DE" sz="1400" dirty="0" err="1">
                <a:solidFill>
                  <a:schemeClr val="tx1"/>
                </a:solidFill>
                <a:latin typeface="+mj-lt"/>
              </a:rPr>
              <a:t>Berker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 / </a:t>
            </a:r>
            <a:r>
              <a:rPr lang="de-DE" sz="1400" dirty="0" err="1">
                <a:solidFill>
                  <a:schemeClr val="tx1"/>
                </a:solidFill>
                <a:latin typeface="+mj-lt"/>
              </a:rPr>
              <a:t>Caradon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 Esser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FUBA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Gildemeister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Jungheinrich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Siemens </a:t>
            </a:r>
            <a:r>
              <a:rPr lang="de-DE" sz="1400" dirty="0">
                <a:solidFill>
                  <a:schemeClr val="tx1"/>
                </a:solidFill>
                <a:latin typeface="+mj-lt"/>
              </a:rPr>
              <a:t>ZPL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>
                <a:solidFill>
                  <a:schemeClr val="tx1"/>
                </a:solidFill>
                <a:latin typeface="+mj-lt"/>
              </a:rPr>
              <a:t>VDO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Nord </a:t>
            </a:r>
            <a:r>
              <a:rPr lang="de-DE" sz="1400" dirty="0" err="1" smtClean="0">
                <a:solidFill>
                  <a:schemeClr val="tx1"/>
                </a:solidFill>
                <a:latin typeface="+mj-lt"/>
              </a:rPr>
              <a:t>Drivesystems</a:t>
            </a: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Zollner	1</a:t>
            </a:r>
          </a:p>
          <a:p>
            <a:pPr fontAlgn="b">
              <a:tabLst>
                <a:tab pos="2873375" algn="l"/>
              </a:tabLst>
            </a:pPr>
            <a:r>
              <a:rPr lang="de-DE" sz="1400" dirty="0" smtClean="0">
                <a:solidFill>
                  <a:schemeClr val="tx1"/>
                </a:solidFill>
                <a:latin typeface="+mj-lt"/>
              </a:rPr>
              <a:t>SEHO	1</a:t>
            </a:r>
            <a:endParaRPr lang="de-DE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509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Aktivitäten des </a:t>
            </a:r>
            <a:r>
              <a:rPr lang="de-DE" dirty="0" err="1" smtClean="0"/>
              <a:t>Erfa</a:t>
            </a:r>
            <a:r>
              <a:rPr lang="de-DE" dirty="0" smtClean="0"/>
              <a:t>-Kreises EPM werden seit acht „Generationen“ von wissenschaftlichen Assistenten des Lehrstuhls FAPS begleitet.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pic>
        <p:nvPicPr>
          <p:cNvPr id="2050" name="Picture 2" descr="Klicken zum Schliess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07536"/>
            <a:ext cx="84521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faps.de/cms/upload/mitarbeiterbild/Foto_Kaestle_Col_H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23077"/>
            <a:ext cx="84521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r. Andreas Brand verlässt Leoni.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9" r="28665"/>
          <a:stretch/>
        </p:blipFill>
        <p:spPr bwMode="auto">
          <a:xfrm>
            <a:off x="611189" y="2591995"/>
            <a:ext cx="792102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1276454"/>
            <a:ext cx="725078" cy="1080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3907536"/>
            <a:ext cx="783772" cy="1080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8968" r="20243" b="65832"/>
          <a:stretch/>
        </p:blipFill>
        <p:spPr>
          <a:xfrm>
            <a:off x="4572000" y="2591995"/>
            <a:ext cx="855001" cy="108000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5223077"/>
            <a:ext cx="792102" cy="108000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76454"/>
            <a:ext cx="723258" cy="1080000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1473190" y="1277978"/>
            <a:ext cx="317081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b="1" dirty="0" smtClean="0">
                <a:latin typeface="+mj-lt"/>
              </a:rPr>
              <a:t>Dr. Armin </a:t>
            </a:r>
            <a:r>
              <a:rPr lang="de-DE" sz="1200" b="1" dirty="0" err="1" smtClean="0">
                <a:latin typeface="+mj-lt"/>
              </a:rPr>
              <a:t>Rothhaupt</a:t>
            </a:r>
            <a:r>
              <a:rPr lang="de-DE" sz="1200" b="1" dirty="0" smtClean="0">
                <a:latin typeface="+mj-lt"/>
              </a:rPr>
              <a:t> (1991-1995)</a:t>
            </a:r>
          </a:p>
          <a:p>
            <a:r>
              <a:rPr lang="de-DE" sz="1200" dirty="0" smtClean="0">
                <a:latin typeface="+mj-lt"/>
              </a:rPr>
              <a:t>„</a:t>
            </a:r>
            <a:r>
              <a:rPr lang="de-DE" sz="1200" dirty="0">
                <a:latin typeface="+mj-lt"/>
              </a:rPr>
              <a:t>Modulares Planungssystem für die Elektronikfertigung, </a:t>
            </a:r>
            <a:r>
              <a:rPr lang="de-DE" sz="1200" dirty="0" smtClean="0">
                <a:latin typeface="+mj-lt"/>
              </a:rPr>
              <a:t>1995“</a:t>
            </a:r>
          </a:p>
          <a:p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Siemens AG, Nürnberg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1473190" y="2591995"/>
            <a:ext cx="266429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b="1" dirty="0" smtClean="0">
                <a:latin typeface="+mj-lt"/>
              </a:rPr>
              <a:t>Dr. Andreas Brand (1995-1996)</a:t>
            </a:r>
          </a:p>
          <a:p>
            <a:r>
              <a:rPr lang="de-DE" sz="1200" dirty="0" smtClean="0">
                <a:latin typeface="+mj-lt"/>
              </a:rPr>
              <a:t>„</a:t>
            </a:r>
            <a:r>
              <a:rPr lang="de-DE" sz="1200" dirty="0">
                <a:latin typeface="+mj-lt"/>
              </a:rPr>
              <a:t>Prozesse und Systeme zur Bestückung räumlicher elektronischer Baugruppen (3D-MID), </a:t>
            </a:r>
            <a:r>
              <a:rPr lang="de-DE" sz="1200" dirty="0" smtClean="0">
                <a:latin typeface="+mj-lt"/>
              </a:rPr>
              <a:t>1996“</a:t>
            </a:r>
          </a:p>
          <a:p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Zuletzt: Leoni AG, Nürnberg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473190" y="3907536"/>
            <a:ext cx="309881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b="1" dirty="0" smtClean="0">
                <a:latin typeface="+mj-lt"/>
              </a:rPr>
              <a:t>Dr. Sami Krimi (1997-1998) </a:t>
            </a:r>
          </a:p>
          <a:p>
            <a:r>
              <a:rPr lang="de-DE" sz="1200" b="1" dirty="0" smtClean="0">
                <a:latin typeface="+mj-lt"/>
              </a:rPr>
              <a:t>„</a:t>
            </a:r>
            <a:r>
              <a:rPr lang="de-DE" sz="1200" dirty="0" smtClean="0">
                <a:latin typeface="+mj-lt"/>
              </a:rPr>
              <a:t>Analyse </a:t>
            </a:r>
            <a:r>
              <a:rPr lang="de-DE" sz="1200" dirty="0">
                <a:latin typeface="+mj-lt"/>
              </a:rPr>
              <a:t>und Optimierung von </a:t>
            </a:r>
            <a:r>
              <a:rPr lang="de-DE" sz="1200" dirty="0" smtClean="0">
                <a:latin typeface="+mj-lt"/>
              </a:rPr>
              <a:t>Montage-systemen in der </a:t>
            </a:r>
            <a:r>
              <a:rPr lang="de-DE" sz="1200" dirty="0">
                <a:latin typeface="+mj-lt"/>
              </a:rPr>
              <a:t>Elektronikproduktion, </a:t>
            </a:r>
            <a:r>
              <a:rPr lang="de-DE" sz="1200" dirty="0" smtClean="0">
                <a:latin typeface="+mj-lt"/>
              </a:rPr>
              <a:t>2001“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Continental AG, Sibiu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473190" y="5223267"/>
            <a:ext cx="309881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b="1" dirty="0" smtClean="0">
                <a:latin typeface="+mj-lt"/>
              </a:rPr>
              <a:t>Dr. Harald </a:t>
            </a:r>
            <a:r>
              <a:rPr lang="de-DE" sz="1200" b="1" dirty="0" err="1" smtClean="0">
                <a:latin typeface="+mj-lt"/>
              </a:rPr>
              <a:t>Rottbauer</a:t>
            </a:r>
            <a:r>
              <a:rPr lang="de-DE" sz="1200" b="1" dirty="0" smtClean="0">
                <a:latin typeface="+mj-lt"/>
              </a:rPr>
              <a:t> (1998-2000) „</a:t>
            </a:r>
            <a:r>
              <a:rPr lang="de-DE" sz="1200" dirty="0" smtClean="0">
                <a:latin typeface="+mj-lt"/>
              </a:rPr>
              <a:t>Modulares </a:t>
            </a:r>
            <a:r>
              <a:rPr lang="de-DE" sz="1200" dirty="0">
                <a:latin typeface="+mj-lt"/>
              </a:rPr>
              <a:t>Planungswerkzeug zum Produktionsmanagement in der Elektronikproduktion, </a:t>
            </a:r>
            <a:r>
              <a:rPr lang="de-DE" sz="1200" dirty="0" smtClean="0">
                <a:latin typeface="+mj-lt"/>
              </a:rPr>
              <a:t>2000“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Siemens AG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5455204" y="1276454"/>
            <a:ext cx="29331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"/>
            <a:r>
              <a:rPr lang="de-DE" sz="1200" b="1" dirty="0" smtClean="0">
                <a:latin typeface="+mj-lt"/>
              </a:rPr>
              <a:t>Dr. Rüdiger Holzmann (2000-2003) „</a:t>
            </a:r>
            <a:r>
              <a:rPr lang="de-DE" sz="1200" dirty="0" smtClean="0">
                <a:latin typeface="+mj-lt"/>
              </a:rPr>
              <a:t>Strategien </a:t>
            </a:r>
            <a:r>
              <a:rPr lang="de-DE" sz="1200" dirty="0">
                <a:latin typeface="+mj-lt"/>
              </a:rPr>
              <a:t>zur nachhaltigen Optimierung von Qualität und Zuverlässigkeit in der Fertigung hochintegrierter Flachbaugruppen, </a:t>
            </a:r>
            <a:r>
              <a:rPr lang="de-DE" sz="1200" dirty="0" smtClean="0">
                <a:latin typeface="+mj-lt"/>
              </a:rPr>
              <a:t>2005“</a:t>
            </a:r>
          </a:p>
          <a:p>
            <a:pPr fontAlgn="b"/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Continental AG, Regensburg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5455204" y="2591995"/>
            <a:ext cx="29331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"/>
            <a:r>
              <a:rPr lang="de-DE" sz="1200" b="1" dirty="0" smtClean="0">
                <a:latin typeface="+mj-lt"/>
              </a:rPr>
              <a:t>Dr. Christian Alvarez (2003-2006) „</a:t>
            </a:r>
            <a:r>
              <a:rPr lang="de-DE" sz="1200" dirty="0">
                <a:latin typeface="+mj-lt"/>
              </a:rPr>
              <a:t>Simulationsgestützte Methoden zur effizienten Gestaltung von Lötprozessen in der Elektronikproduktion, </a:t>
            </a:r>
            <a:r>
              <a:rPr lang="de-DE" sz="1200" dirty="0" smtClean="0">
                <a:latin typeface="+mj-lt"/>
              </a:rPr>
              <a:t>2008“</a:t>
            </a:r>
          </a:p>
          <a:p>
            <a:pPr fontAlgn="b"/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pPr fontAlgn="b"/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Siemens AG, Erlangen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5455204" y="3907536"/>
            <a:ext cx="29331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"/>
            <a:r>
              <a:rPr lang="de-DE" sz="1200" b="1" dirty="0" smtClean="0">
                <a:latin typeface="+mj-lt"/>
              </a:rPr>
              <a:t>Dr. Andreas Reinhardt (2006-2013) „</a:t>
            </a:r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Ressourceneffiziente </a:t>
            </a:r>
            <a:r>
              <a:rPr lang="de-DE" sz="1200" dirty="0">
                <a:solidFill>
                  <a:srgbClr val="000000"/>
                </a:solidFill>
                <a:latin typeface="+mj-lt"/>
              </a:rPr>
              <a:t>Prozess- und Produktionstechnologie für flexible Schaltungsträger, </a:t>
            </a:r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2014“</a:t>
            </a:r>
          </a:p>
          <a:p>
            <a:pPr fontAlgn="b"/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pPr fontAlgn="b"/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SEHO Systems GmbH, Kreuzwertheim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5455204" y="5223077"/>
            <a:ext cx="29331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"/>
            <a:r>
              <a:rPr lang="de-DE" sz="1200" b="1" dirty="0" smtClean="0">
                <a:latin typeface="+mj-lt"/>
              </a:rPr>
              <a:t>Christopher Kästle (seit 2013)</a:t>
            </a:r>
          </a:p>
          <a:p>
            <a:pPr fontAlgn="b"/>
            <a:endParaRPr lang="de-DE" sz="1200" dirty="0">
              <a:solidFill>
                <a:srgbClr val="000000"/>
              </a:solidFill>
              <a:latin typeface="+mj-lt"/>
            </a:endParaRPr>
          </a:p>
          <a:p>
            <a:pPr fontAlgn="b"/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Lehrstuhl FAPS, Nürnberg</a:t>
            </a:r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59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Forschungsarbeiten zu </a:t>
            </a:r>
            <a:r>
              <a:rPr lang="de-DE" dirty="0" err="1" smtClean="0"/>
              <a:t>Make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buy</a:t>
            </a:r>
            <a:r>
              <a:rPr lang="de-DE" dirty="0" smtClean="0"/>
              <a:t> zur Thematik EPM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611188" y="5693767"/>
            <a:ext cx="64979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b="1" dirty="0" smtClean="0">
                <a:solidFill>
                  <a:srgbClr val="0070C0"/>
                </a:solidFill>
                <a:latin typeface="+mj-lt"/>
              </a:rPr>
              <a:t>Dr. Harald </a:t>
            </a:r>
            <a:r>
              <a:rPr lang="de-DE" sz="1400" b="1" dirty="0" err="1" smtClean="0">
                <a:solidFill>
                  <a:srgbClr val="0070C0"/>
                </a:solidFill>
                <a:latin typeface="+mj-lt"/>
              </a:rPr>
              <a:t>Rottbauer</a:t>
            </a:r>
            <a:r>
              <a:rPr lang="de-DE" sz="1400" b="1" dirty="0" smtClean="0">
                <a:solidFill>
                  <a:srgbClr val="0070C0"/>
                </a:solidFill>
                <a:latin typeface="+mj-lt"/>
              </a:rPr>
              <a:t>, Dissertation: „</a:t>
            </a:r>
            <a:r>
              <a:rPr lang="de-DE" sz="1400" dirty="0" smtClean="0">
                <a:solidFill>
                  <a:srgbClr val="0070C0"/>
                </a:solidFill>
                <a:latin typeface="+mj-lt"/>
              </a:rPr>
              <a:t>Modulares 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Planungswerkzeug zum Produktionsmanagement in der Elektronikproduktion, </a:t>
            </a:r>
            <a:r>
              <a:rPr lang="de-DE" sz="1400" dirty="0" smtClean="0">
                <a:solidFill>
                  <a:srgbClr val="0070C0"/>
                </a:solidFill>
                <a:latin typeface="+mj-lt"/>
              </a:rPr>
              <a:t>2000“</a:t>
            </a:r>
            <a:endParaRPr lang="de-DE" sz="1400" dirty="0">
              <a:solidFill>
                <a:srgbClr val="0070C0"/>
              </a:solidFill>
              <a:latin typeface="+mj-lt"/>
            </a:endParaRPr>
          </a:p>
          <a:p>
            <a:endParaRPr lang="de-DE" sz="12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1276505"/>
            <a:ext cx="6497972" cy="440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9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 Wandel von In-House-Elektronikfertigungen zu </a:t>
            </a:r>
            <a:r>
              <a:rPr lang="de-DE" dirty="0" smtClean="0"/>
              <a:t>EMS-Dienstleistungen</a:t>
            </a:r>
            <a:br>
              <a:rPr lang="de-DE" dirty="0" smtClean="0"/>
            </a:br>
            <a:r>
              <a:rPr lang="de-DE" dirty="0" smtClean="0"/>
              <a:t> </a:t>
            </a:r>
            <a:r>
              <a:rPr lang="de-DE" dirty="0"/>
              <a:t>hat den </a:t>
            </a:r>
            <a:r>
              <a:rPr lang="de-DE" dirty="0" err="1"/>
              <a:t>Erfa</a:t>
            </a:r>
            <a:r>
              <a:rPr lang="de-DE" dirty="0"/>
              <a:t>-Kreis EPM </a:t>
            </a:r>
            <a:r>
              <a:rPr lang="de-DE" dirty="0" smtClean="0"/>
              <a:t>stetig </a:t>
            </a:r>
            <a:r>
              <a:rPr lang="de-DE" dirty="0"/>
              <a:t>verändert.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sp>
        <p:nvSpPr>
          <p:cNvPr id="8" name="Rectangle 80"/>
          <p:cNvSpPr>
            <a:spLocks noChangeArrowheads="1"/>
          </p:cNvSpPr>
          <p:nvPr/>
        </p:nvSpPr>
        <p:spPr bwMode="auto">
          <a:xfrm>
            <a:off x="4484959" y="1264601"/>
            <a:ext cx="140255" cy="496332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3384606" y="1923973"/>
            <a:ext cx="1619442" cy="4384752"/>
          </a:xfrm>
          <a:prstGeom prst="rect">
            <a:avLst/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10" name="AutoShape 52"/>
          <p:cNvSpPr>
            <a:spLocks noChangeArrowheads="1"/>
          </p:cNvSpPr>
          <p:nvPr/>
        </p:nvSpPr>
        <p:spPr bwMode="auto">
          <a:xfrm>
            <a:off x="3384606" y="1264601"/>
            <a:ext cx="1619442" cy="659372"/>
          </a:xfrm>
          <a:prstGeom prst="triangle">
            <a:avLst>
              <a:gd name="adj" fmla="val 50000"/>
            </a:avLst>
          </a:prstGeom>
          <a:solidFill>
            <a:srgbClr val="B4D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3724400" y="1929744"/>
            <a:ext cx="939681" cy="3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dirty="0">
                <a:latin typeface="+mj-lt"/>
              </a:rPr>
              <a:t>in House</a:t>
            </a:r>
          </a:p>
        </p:txBody>
      </p:sp>
      <p:sp>
        <p:nvSpPr>
          <p:cNvPr id="12" name="Rectangle 64"/>
          <p:cNvSpPr>
            <a:spLocks noChangeArrowheads="1"/>
          </p:cNvSpPr>
          <p:nvPr/>
        </p:nvSpPr>
        <p:spPr bwMode="auto">
          <a:xfrm>
            <a:off x="3474327" y="2415978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>
                <a:latin typeface="+mj-lt"/>
              </a:rPr>
              <a:t>Miele</a:t>
            </a:r>
          </a:p>
        </p:txBody>
      </p:sp>
      <p:sp>
        <p:nvSpPr>
          <p:cNvPr id="13" name="Rectangle 65"/>
          <p:cNvSpPr>
            <a:spLocks noChangeArrowheads="1"/>
          </p:cNvSpPr>
          <p:nvPr/>
        </p:nvSpPr>
        <p:spPr bwMode="auto">
          <a:xfrm>
            <a:off x="3474327" y="2913488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>
                <a:latin typeface="+mj-lt"/>
              </a:rPr>
              <a:t>Heidelberger</a:t>
            </a:r>
          </a:p>
        </p:txBody>
      </p:sp>
      <p:sp>
        <p:nvSpPr>
          <p:cNvPr id="14" name="Rectangle 66"/>
          <p:cNvSpPr>
            <a:spLocks noChangeArrowheads="1"/>
          </p:cNvSpPr>
          <p:nvPr/>
        </p:nvSpPr>
        <p:spPr bwMode="auto">
          <a:xfrm>
            <a:off x="3474327" y="440601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>
                <a:latin typeface="+mj-lt"/>
              </a:rPr>
              <a:t>SEW Eurodrive</a:t>
            </a:r>
          </a:p>
        </p:txBody>
      </p:sp>
      <p:sp>
        <p:nvSpPr>
          <p:cNvPr id="15" name="Rectangle 67"/>
          <p:cNvSpPr>
            <a:spLocks noChangeArrowheads="1"/>
          </p:cNvSpPr>
          <p:nvPr/>
        </p:nvSpPr>
        <p:spPr bwMode="auto">
          <a:xfrm>
            <a:off x="3474327" y="540103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>
                <a:latin typeface="+mj-lt"/>
              </a:rPr>
              <a:t>Insta</a:t>
            </a:r>
          </a:p>
        </p:txBody>
      </p:sp>
      <p:sp>
        <p:nvSpPr>
          <p:cNvPr id="16" name="Rectangle 68"/>
          <p:cNvSpPr>
            <a:spLocks noChangeArrowheads="1"/>
          </p:cNvSpPr>
          <p:nvPr/>
        </p:nvSpPr>
        <p:spPr bwMode="auto">
          <a:xfrm>
            <a:off x="3474327" y="341099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>
                <a:latin typeface="+mj-lt"/>
              </a:rPr>
              <a:t>WILO</a:t>
            </a:r>
          </a:p>
        </p:txBody>
      </p:sp>
      <p:sp>
        <p:nvSpPr>
          <p:cNvPr id="17" name="Rectangle 69"/>
          <p:cNvSpPr>
            <a:spLocks noChangeArrowheads="1"/>
          </p:cNvSpPr>
          <p:nvPr/>
        </p:nvSpPr>
        <p:spPr bwMode="auto">
          <a:xfrm>
            <a:off x="3474327" y="390850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>
                <a:latin typeface="+mj-lt"/>
              </a:rPr>
              <a:t>Viessmann</a:t>
            </a:r>
          </a:p>
        </p:txBody>
      </p:sp>
      <p:sp>
        <p:nvSpPr>
          <p:cNvPr id="18" name="Rectangle 82"/>
          <p:cNvSpPr>
            <a:spLocks noChangeArrowheads="1"/>
          </p:cNvSpPr>
          <p:nvPr/>
        </p:nvSpPr>
        <p:spPr bwMode="auto">
          <a:xfrm>
            <a:off x="8065489" y="1524309"/>
            <a:ext cx="101215" cy="288565"/>
          </a:xfrm>
          <a:prstGeom prst="rect">
            <a:avLst/>
          </a:prstGeom>
          <a:solidFill>
            <a:srgbClr val="B4DBBB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19" name="Rectangle 81"/>
          <p:cNvSpPr>
            <a:spLocks noChangeArrowheads="1"/>
          </p:cNvSpPr>
          <p:nvPr/>
        </p:nvSpPr>
        <p:spPr bwMode="auto">
          <a:xfrm>
            <a:off x="7276011" y="1524309"/>
            <a:ext cx="101215" cy="288565"/>
          </a:xfrm>
          <a:prstGeom prst="rect">
            <a:avLst/>
          </a:prstGeom>
          <a:solidFill>
            <a:srgbClr val="B4D0EA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20" name="Rectangle 55"/>
          <p:cNvSpPr>
            <a:spLocks noChangeArrowheads="1"/>
          </p:cNvSpPr>
          <p:nvPr/>
        </p:nvSpPr>
        <p:spPr bwMode="auto">
          <a:xfrm>
            <a:off x="6775719" y="1923973"/>
            <a:ext cx="1620000" cy="4384752"/>
          </a:xfrm>
          <a:prstGeom prst="rect">
            <a:avLst/>
          </a:prstGeom>
          <a:solidFill>
            <a:srgbClr val="B4DBBB"/>
          </a:solidFill>
          <a:ln>
            <a:noFill/>
          </a:ln>
        </p:spPr>
        <p:txBody>
          <a:bodyPr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21" name="AutoShape 56"/>
          <p:cNvSpPr>
            <a:spLocks noChangeArrowheads="1"/>
          </p:cNvSpPr>
          <p:nvPr/>
        </p:nvSpPr>
        <p:spPr bwMode="auto">
          <a:xfrm>
            <a:off x="6775719" y="1564710"/>
            <a:ext cx="810000" cy="359263"/>
          </a:xfrm>
          <a:prstGeom prst="triangle">
            <a:avLst>
              <a:gd name="adj" fmla="val 50000"/>
            </a:avLst>
          </a:prstGeom>
          <a:solidFill>
            <a:srgbClr val="B4D0EA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22" name="AutoShape 57"/>
          <p:cNvSpPr>
            <a:spLocks noChangeArrowheads="1"/>
          </p:cNvSpPr>
          <p:nvPr/>
        </p:nvSpPr>
        <p:spPr bwMode="auto">
          <a:xfrm>
            <a:off x="7585719" y="1564710"/>
            <a:ext cx="810000" cy="359263"/>
          </a:xfrm>
          <a:prstGeom prst="triangle">
            <a:avLst>
              <a:gd name="adj" fmla="val 50000"/>
            </a:avLst>
          </a:prstGeom>
          <a:solidFill>
            <a:srgbClr val="B4DBBB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6997257" y="1929744"/>
            <a:ext cx="1176925" cy="3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dirty="0">
                <a:latin typeface="+mj-lt"/>
              </a:rPr>
              <a:t>selbständig</a:t>
            </a:r>
          </a:p>
        </p:txBody>
      </p:sp>
      <p:sp>
        <p:nvSpPr>
          <p:cNvPr id="24" name="Rectangle 74"/>
          <p:cNvSpPr>
            <a:spLocks noChangeArrowheads="1"/>
          </p:cNvSpPr>
          <p:nvPr/>
        </p:nvSpPr>
        <p:spPr bwMode="auto">
          <a:xfrm>
            <a:off x="6865719" y="3410738"/>
            <a:ext cx="1440000" cy="28738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latin typeface="+mj-lt"/>
              </a:rPr>
              <a:t>s.e.t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26" name="Rectangle 76"/>
          <p:cNvSpPr>
            <a:spLocks noChangeArrowheads="1"/>
          </p:cNvSpPr>
          <p:nvPr/>
        </p:nvSpPr>
        <p:spPr bwMode="auto">
          <a:xfrm>
            <a:off x="6865719" y="4405758"/>
            <a:ext cx="1440000" cy="28738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err="1" smtClean="0">
                <a:latin typeface="+mj-lt"/>
              </a:rPr>
              <a:t>B.u.S</a:t>
            </a:r>
            <a:r>
              <a:rPr lang="de-DE" altLang="de-DE" sz="1400" b="0" dirty="0" smtClean="0">
                <a:latin typeface="+mj-lt"/>
              </a:rPr>
              <a:t>. </a:t>
            </a:r>
            <a:r>
              <a:rPr lang="de-DE" altLang="de-DE" sz="1400" b="0" dirty="0" err="1" smtClean="0">
                <a:latin typeface="+mj-lt"/>
              </a:rPr>
              <a:t>Neways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27" name="Rectangle 78"/>
          <p:cNvSpPr>
            <a:spLocks noChangeArrowheads="1"/>
          </p:cNvSpPr>
          <p:nvPr/>
        </p:nvSpPr>
        <p:spPr bwMode="auto">
          <a:xfrm>
            <a:off x="6865719" y="2913228"/>
            <a:ext cx="1440000" cy="28738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latin typeface="+mj-lt"/>
              </a:rPr>
              <a:t>Ritter</a:t>
            </a:r>
            <a:endParaRPr lang="de-DE" altLang="de-DE" sz="1400" b="0" dirty="0">
              <a:latin typeface="+mj-lt"/>
            </a:endParaRPr>
          </a:p>
        </p:txBody>
      </p:sp>
      <p:grpSp>
        <p:nvGrpSpPr>
          <p:cNvPr id="105" name="Gruppieren 104"/>
          <p:cNvGrpSpPr/>
          <p:nvPr/>
        </p:nvGrpSpPr>
        <p:grpSpPr>
          <a:xfrm>
            <a:off x="5076056" y="1923973"/>
            <a:ext cx="1620000" cy="4384752"/>
            <a:chOff x="4824125" y="1923973"/>
            <a:chExt cx="1620000" cy="4384752"/>
          </a:xfrm>
        </p:grpSpPr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4824125" y="1923973"/>
              <a:ext cx="1620000" cy="4384752"/>
            </a:xfrm>
            <a:prstGeom prst="rect">
              <a:avLst/>
            </a:prstGeom>
            <a:solidFill>
              <a:srgbClr val="FFD1A3"/>
            </a:solidFill>
            <a:ln>
              <a:noFill/>
            </a:ln>
          </p:spPr>
          <p:txBody>
            <a:bodyPr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de-DE" altLang="de-DE" sz="1400" b="0">
                <a:latin typeface="+mj-lt"/>
              </a:endParaRPr>
            </a:p>
          </p:txBody>
        </p:sp>
        <p:sp>
          <p:nvSpPr>
            <p:cNvPr id="30" name="Text Box 60"/>
            <p:cNvSpPr txBox="1">
              <a:spLocks noChangeArrowheads="1"/>
            </p:cNvSpPr>
            <p:nvPr/>
          </p:nvSpPr>
          <p:spPr bwMode="auto">
            <a:xfrm>
              <a:off x="4827051" y="1929744"/>
              <a:ext cx="16070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/>
              <a:r>
                <a:rPr lang="de-DE" altLang="de-DE" sz="1200" dirty="0" smtClean="0">
                  <a:latin typeface="+mj-lt"/>
                </a:rPr>
                <a:t>Elektronikproduktion</a:t>
              </a:r>
              <a:endParaRPr lang="de-DE" altLang="de-DE" sz="1300" dirty="0">
                <a:latin typeface="+mj-lt"/>
              </a:endParaRPr>
            </a:p>
          </p:txBody>
        </p:sp>
        <p:sp>
          <p:nvSpPr>
            <p:cNvPr id="31" name="Line 62"/>
            <p:cNvSpPr>
              <a:spLocks noChangeShapeType="1"/>
            </p:cNvSpPr>
            <p:nvPr/>
          </p:nvSpPr>
          <p:spPr bwMode="auto">
            <a:xfrm flipV="1">
              <a:off x="4834164" y="1923973"/>
              <a:ext cx="1599922" cy="311650"/>
            </a:xfrm>
            <a:prstGeom prst="line">
              <a:avLst/>
            </a:prstGeom>
            <a:noFill/>
            <a:ln w="12700">
              <a:solidFill>
                <a:srgbClr val="C864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400">
                <a:latin typeface="+mj-lt"/>
              </a:endParaRPr>
            </a:p>
          </p:txBody>
        </p:sp>
        <p:sp>
          <p:nvSpPr>
            <p:cNvPr id="32" name="Line 63"/>
            <p:cNvSpPr>
              <a:spLocks noChangeShapeType="1"/>
            </p:cNvSpPr>
            <p:nvPr/>
          </p:nvSpPr>
          <p:spPr bwMode="auto">
            <a:xfrm>
              <a:off x="4828312" y="1929744"/>
              <a:ext cx="1611627" cy="305879"/>
            </a:xfrm>
            <a:prstGeom prst="line">
              <a:avLst/>
            </a:prstGeom>
            <a:noFill/>
            <a:ln w="12700">
              <a:solidFill>
                <a:srgbClr val="C864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400">
                <a:latin typeface="+mj-lt"/>
              </a:endParaRPr>
            </a:p>
          </p:txBody>
        </p:sp>
        <p:sp>
          <p:nvSpPr>
            <p:cNvPr id="33" name="Rectangle 70"/>
            <p:cNvSpPr>
              <a:spLocks noChangeArrowheads="1"/>
            </p:cNvSpPr>
            <p:nvPr/>
          </p:nvSpPr>
          <p:spPr bwMode="auto">
            <a:xfrm>
              <a:off x="4914125" y="3410738"/>
              <a:ext cx="1440000" cy="28738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r>
                <a:rPr lang="de-DE" altLang="de-DE" sz="1400" b="0" dirty="0">
                  <a:latin typeface="+mj-lt"/>
                </a:rPr>
                <a:t>Drägerwerk</a:t>
              </a:r>
            </a:p>
          </p:txBody>
        </p:sp>
        <p:sp>
          <p:nvSpPr>
            <p:cNvPr id="34" name="Rectangle 71"/>
            <p:cNvSpPr>
              <a:spLocks noChangeArrowheads="1"/>
            </p:cNvSpPr>
            <p:nvPr/>
          </p:nvSpPr>
          <p:spPr bwMode="auto">
            <a:xfrm>
              <a:off x="4914125" y="3908248"/>
              <a:ext cx="1440000" cy="28738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r>
                <a:rPr lang="de-DE" altLang="de-DE" sz="1400" b="0" dirty="0">
                  <a:latin typeface="+mj-lt"/>
                </a:rPr>
                <a:t>Gebr. Heller</a:t>
              </a:r>
            </a:p>
          </p:txBody>
        </p:sp>
        <p:sp>
          <p:nvSpPr>
            <p:cNvPr id="35" name="Rectangle 72"/>
            <p:cNvSpPr>
              <a:spLocks noChangeArrowheads="1"/>
            </p:cNvSpPr>
            <p:nvPr/>
          </p:nvSpPr>
          <p:spPr bwMode="auto">
            <a:xfrm>
              <a:off x="4914125" y="4405758"/>
              <a:ext cx="1440000" cy="28738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r>
                <a:rPr lang="de-DE" altLang="de-DE" sz="1400" b="0" dirty="0">
                  <a:latin typeface="+mj-lt"/>
                </a:rPr>
                <a:t>Gildemeister</a:t>
              </a:r>
            </a:p>
          </p:txBody>
        </p:sp>
        <p:sp>
          <p:nvSpPr>
            <p:cNvPr id="36" name="Rectangle 79"/>
            <p:cNvSpPr>
              <a:spLocks noChangeArrowheads="1"/>
            </p:cNvSpPr>
            <p:nvPr/>
          </p:nvSpPr>
          <p:spPr bwMode="auto">
            <a:xfrm>
              <a:off x="4914125" y="4903527"/>
              <a:ext cx="1440000" cy="28738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txBody>
            <a:bodyPr wrap="none" anchor="ctr"/>
            <a:lstStyle>
              <a:lvl1pPr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r>
                <a:rPr lang="de-DE" altLang="de-DE" sz="1400" b="0" dirty="0" err="1">
                  <a:latin typeface="+mj-lt"/>
                </a:rPr>
                <a:t>Caradon</a:t>
              </a:r>
              <a:r>
                <a:rPr lang="de-DE" altLang="de-DE" sz="1400" b="0" dirty="0">
                  <a:latin typeface="+mj-lt"/>
                </a:rPr>
                <a:t> Esser</a:t>
              </a:r>
            </a:p>
          </p:txBody>
        </p:sp>
      </p:grpSp>
      <p:sp>
        <p:nvSpPr>
          <p:cNvPr id="37" name="AutoShape 136"/>
          <p:cNvSpPr>
            <a:spLocks noChangeArrowheads="1"/>
          </p:cNvSpPr>
          <p:nvPr/>
        </p:nvSpPr>
        <p:spPr bwMode="auto">
          <a:xfrm rot="5400000">
            <a:off x="1727629" y="3546639"/>
            <a:ext cx="2744258" cy="480049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endParaRPr lang="de-DE" altLang="de-DE" sz="1400" b="0">
              <a:latin typeface="+mj-lt"/>
            </a:endParaRPr>
          </a:p>
        </p:txBody>
      </p:sp>
      <p:sp>
        <p:nvSpPr>
          <p:cNvPr id="40" name="Rectangle 74"/>
          <p:cNvSpPr>
            <a:spLocks noChangeArrowheads="1"/>
          </p:cNvSpPr>
          <p:nvPr/>
        </p:nvSpPr>
        <p:spPr bwMode="auto">
          <a:xfrm>
            <a:off x="6865719" y="3908248"/>
            <a:ext cx="1440000" cy="28738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latin typeface="+mj-lt"/>
              </a:rPr>
              <a:t>Zollner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41" name="Rectangle 67"/>
          <p:cNvSpPr>
            <a:spLocks noChangeArrowheads="1"/>
          </p:cNvSpPr>
          <p:nvPr/>
        </p:nvSpPr>
        <p:spPr bwMode="auto">
          <a:xfrm>
            <a:off x="3474327" y="589854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err="1" smtClean="0">
                <a:latin typeface="+mj-lt"/>
              </a:rPr>
              <a:t>Ziehl-Abegg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42" name="Rectangle 75"/>
          <p:cNvSpPr>
            <a:spLocks noChangeArrowheads="1"/>
          </p:cNvSpPr>
          <p:nvPr/>
        </p:nvSpPr>
        <p:spPr bwMode="auto">
          <a:xfrm>
            <a:off x="6864213" y="4903527"/>
            <a:ext cx="1440000" cy="28738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latin typeface="+mj-lt"/>
              </a:rPr>
              <a:t>Appel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3474327" y="4903527"/>
            <a:ext cx="1440000" cy="28712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de-DE" altLang="de-DE" sz="1400" b="0" dirty="0" smtClean="0">
                <a:latin typeface="+mj-lt"/>
              </a:rPr>
              <a:t>Nord</a:t>
            </a:r>
            <a:endParaRPr lang="de-DE" altLang="de-DE" sz="1400" b="0" dirty="0">
              <a:latin typeface="+mj-lt"/>
            </a:endParaRPr>
          </a:p>
        </p:txBody>
      </p:sp>
      <p:sp>
        <p:nvSpPr>
          <p:cNvPr id="104" name="AutoShape 135"/>
          <p:cNvSpPr>
            <a:spLocks noChangeArrowheads="1"/>
          </p:cNvSpPr>
          <p:nvPr/>
        </p:nvSpPr>
        <p:spPr bwMode="auto">
          <a:xfrm>
            <a:off x="624281" y="1268413"/>
            <a:ext cx="2143946" cy="5040312"/>
          </a:xfrm>
          <a:prstGeom prst="roundRect">
            <a:avLst>
              <a:gd name="adj" fmla="val 50000"/>
            </a:avLst>
          </a:prstGeom>
          <a:solidFill>
            <a:srgbClr val="FFEA93"/>
          </a:solidFill>
          <a:ln>
            <a:noFill/>
          </a:ln>
        </p:spPr>
        <p:txBody>
          <a:bodyPr wrap="none" lIns="0" rIns="0" anchor="ctr"/>
          <a:lstStyle>
            <a:lvl1pPr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Appel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 err="1" smtClean="0">
                <a:latin typeface="+mj-lt"/>
              </a:rPr>
              <a:t>Berker</a:t>
            </a:r>
            <a:r>
              <a:rPr lang="de-DE" altLang="de-DE" sz="1200" b="0" dirty="0" smtClean="0">
                <a:latin typeface="+mj-lt"/>
              </a:rPr>
              <a:t> (</a:t>
            </a:r>
            <a:r>
              <a:rPr lang="de-DE" altLang="de-DE" sz="1200" b="0" dirty="0" err="1" smtClean="0">
                <a:latin typeface="+mj-lt"/>
              </a:rPr>
              <a:t>Caradon</a:t>
            </a:r>
            <a:r>
              <a:rPr lang="de-DE" altLang="de-DE" sz="1200" b="0" dirty="0" smtClean="0">
                <a:latin typeface="+mj-lt"/>
              </a:rPr>
              <a:t> Esser) 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err="1" smtClean="0">
                <a:latin typeface="+mj-lt"/>
              </a:rPr>
              <a:t>BuS</a:t>
            </a:r>
            <a:r>
              <a:rPr lang="de-DE" altLang="de-DE" sz="1200" dirty="0" smtClean="0">
                <a:latin typeface="+mj-lt"/>
              </a:rPr>
              <a:t>  </a:t>
            </a:r>
            <a:r>
              <a:rPr lang="de-DE" altLang="de-DE" sz="1200" dirty="0" err="1" smtClean="0">
                <a:latin typeface="+mj-lt"/>
              </a:rPr>
              <a:t>Neways</a:t>
            </a:r>
            <a:r>
              <a:rPr lang="de-DE" altLang="de-DE" sz="1200" dirty="0" smtClean="0">
                <a:latin typeface="+mj-lt"/>
              </a:rPr>
              <a:t> </a:t>
            </a:r>
            <a:r>
              <a:rPr lang="de-DE" altLang="de-DE" sz="1200" b="0" dirty="0" smtClean="0">
                <a:latin typeface="+mj-lt"/>
              </a:rPr>
              <a:t>(Dräger)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 smtClean="0">
                <a:latin typeface="+mj-lt"/>
              </a:rPr>
              <a:t>FUBA 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>
                <a:latin typeface="+mj-lt"/>
              </a:rPr>
              <a:t>Gebr. Heller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>
                <a:latin typeface="+mj-lt"/>
              </a:rPr>
              <a:t>Gildemeister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Heidelberger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 smtClean="0">
                <a:latin typeface="+mj-lt"/>
              </a:rPr>
              <a:t>ICOS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err="1" smtClean="0">
                <a:latin typeface="+mj-lt"/>
              </a:rPr>
              <a:t>Insta</a:t>
            </a:r>
            <a:r>
              <a:rPr lang="de-DE" altLang="de-DE" sz="1200" dirty="0" smtClean="0">
                <a:latin typeface="+mj-lt"/>
              </a:rPr>
              <a:t> - Jung </a:t>
            </a:r>
            <a:endParaRPr lang="de-DE" altLang="de-DE" sz="120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>
                <a:latin typeface="+mj-lt"/>
              </a:rPr>
              <a:t>Jungheinrich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 err="1" smtClean="0">
                <a:latin typeface="+mj-lt"/>
              </a:rPr>
              <a:t>LTi</a:t>
            </a:r>
            <a:r>
              <a:rPr lang="de-DE" altLang="de-DE" sz="1200" b="0" dirty="0" smtClean="0">
                <a:latin typeface="+mj-lt"/>
              </a:rPr>
              <a:t> </a:t>
            </a:r>
            <a:r>
              <a:rPr lang="de-DE" altLang="de-DE" sz="1200" b="0" dirty="0" err="1" smtClean="0">
                <a:latin typeface="+mj-lt"/>
              </a:rPr>
              <a:t>DRiVES</a:t>
            </a:r>
            <a:r>
              <a:rPr lang="de-DE" altLang="de-DE" sz="1200" b="0" dirty="0" smtClean="0">
                <a:latin typeface="+mj-lt"/>
              </a:rPr>
              <a:t> (Lust)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Miele</a:t>
            </a:r>
            <a:endParaRPr lang="de-DE" altLang="de-DE" sz="1200" b="0" dirty="0" smtClean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Nord </a:t>
            </a:r>
            <a:r>
              <a:rPr lang="de-DE" altLang="de-DE" sz="1200" dirty="0" err="1" smtClean="0">
                <a:latin typeface="+mj-lt"/>
              </a:rPr>
              <a:t>Drivesystems</a:t>
            </a:r>
            <a:endParaRPr lang="de-DE" altLang="de-DE" sz="120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>
                <a:latin typeface="+mj-lt"/>
              </a:rPr>
              <a:t>Quick-Rotan-Pfaff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Ritter</a:t>
            </a:r>
            <a:r>
              <a:rPr lang="de-DE" altLang="de-DE" sz="1200" b="0" dirty="0" smtClean="0">
                <a:latin typeface="+mj-lt"/>
              </a:rPr>
              <a:t> (Barmag)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s.e.t.</a:t>
            </a:r>
            <a:r>
              <a:rPr lang="de-DE" altLang="de-DE" sz="1200" b="0" dirty="0" smtClean="0">
                <a:latin typeface="+mj-lt"/>
              </a:rPr>
              <a:t> (</a:t>
            </a:r>
            <a:r>
              <a:rPr lang="de-DE" altLang="de-DE" sz="1200" b="0" dirty="0" err="1" smtClean="0">
                <a:latin typeface="+mj-lt"/>
              </a:rPr>
              <a:t>Schlafhorst</a:t>
            </a:r>
            <a:r>
              <a:rPr lang="de-DE" altLang="de-DE" sz="1200" b="0" dirty="0" smtClean="0">
                <a:latin typeface="+mj-lt"/>
              </a:rPr>
              <a:t>)</a:t>
            </a:r>
            <a:endParaRPr lang="de-DE" altLang="de-DE" sz="1200" b="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>
                <a:latin typeface="+mj-lt"/>
              </a:rPr>
              <a:t>SEW Eurodrive </a:t>
            </a:r>
            <a:endParaRPr lang="de-DE" altLang="de-DE" sz="1200" dirty="0" smtClean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SEHO</a:t>
            </a:r>
            <a:endParaRPr lang="de-DE" altLang="de-DE" sz="1200" dirty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b="0" dirty="0">
                <a:latin typeface="+mj-lt"/>
              </a:rPr>
              <a:t>VDO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>
                <a:latin typeface="+mj-lt"/>
              </a:rPr>
              <a:t>Viessmann</a:t>
            </a:r>
            <a:r>
              <a:rPr lang="de-DE" altLang="de-DE" sz="1200" b="0" dirty="0">
                <a:latin typeface="+mj-lt"/>
              </a:rPr>
              <a:t> 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WILO</a:t>
            </a: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err="1" smtClean="0">
                <a:latin typeface="+mj-lt"/>
              </a:rPr>
              <a:t>Ziehl-Abegg</a:t>
            </a:r>
            <a:endParaRPr lang="de-DE" altLang="de-DE" sz="1200" dirty="0" smtClean="0">
              <a:latin typeface="+mj-lt"/>
            </a:endParaRPr>
          </a:p>
          <a:p>
            <a:pPr algn="ctr">
              <a:lnSpc>
                <a:spcPct val="75000"/>
              </a:lnSpc>
              <a:spcBef>
                <a:spcPct val="25000"/>
              </a:spcBef>
            </a:pPr>
            <a:r>
              <a:rPr lang="de-DE" altLang="de-DE" sz="1200" dirty="0" smtClean="0">
                <a:latin typeface="+mj-lt"/>
              </a:rPr>
              <a:t>Zollner</a:t>
            </a:r>
            <a:endParaRPr lang="de-DE" altLang="de-DE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8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 </a:t>
            </a:r>
            <a:r>
              <a:rPr lang="de-DE" dirty="0" err="1"/>
              <a:t>Erfa</a:t>
            </a:r>
            <a:r>
              <a:rPr lang="de-DE" dirty="0"/>
              <a:t>-Kreis EPM treffen sich aktuell 14 Unternehmen und 1 Forschungsinstitut im halbjährigen Turnus.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15.11.2016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F066-C7D3-4B2D-BC7E-EC0D86AF6BBF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Prof. Feldmann, Prof. Franke, CK    |    25 Jahre Erfa-Kreis EPM</a:t>
            </a:r>
            <a:endParaRPr lang="de-DE" dirty="0"/>
          </a:p>
        </p:txBody>
      </p:sp>
      <p:grpSp>
        <p:nvGrpSpPr>
          <p:cNvPr id="43" name="Group 145"/>
          <p:cNvGrpSpPr>
            <a:grpSpLocks/>
          </p:cNvGrpSpPr>
          <p:nvPr/>
        </p:nvGrpSpPr>
        <p:grpSpPr bwMode="auto">
          <a:xfrm>
            <a:off x="2733675" y="1200597"/>
            <a:ext cx="3676650" cy="4954093"/>
            <a:chOff x="1851" y="614"/>
            <a:chExt cx="2527" cy="3405"/>
          </a:xfrm>
          <a:solidFill>
            <a:srgbClr val="DDDDDD"/>
          </a:solidFill>
        </p:grpSpPr>
        <p:grpSp>
          <p:nvGrpSpPr>
            <p:cNvPr id="44" name="Group 32"/>
            <p:cNvGrpSpPr>
              <a:grpSpLocks noChangeAspect="1"/>
            </p:cNvGrpSpPr>
            <p:nvPr/>
          </p:nvGrpSpPr>
          <p:grpSpPr bwMode="auto">
            <a:xfrm>
              <a:off x="3157" y="767"/>
              <a:ext cx="1002" cy="744"/>
              <a:chOff x="3583" y="293"/>
              <a:chExt cx="1220" cy="910"/>
            </a:xfrm>
            <a:grpFill/>
          </p:grpSpPr>
          <p:sp>
            <p:nvSpPr>
              <p:cNvPr id="76" name="Freeform 33"/>
              <p:cNvSpPr>
                <a:spLocks noChangeAspect="1"/>
              </p:cNvSpPr>
              <p:nvPr/>
            </p:nvSpPr>
            <p:spPr bwMode="auto">
              <a:xfrm>
                <a:off x="4363" y="293"/>
                <a:ext cx="213" cy="253"/>
              </a:xfrm>
              <a:custGeom>
                <a:avLst/>
                <a:gdLst/>
                <a:ahLst/>
                <a:cxnLst>
                  <a:cxn ang="0">
                    <a:pos x="39" y="110"/>
                  </a:cxn>
                  <a:cxn ang="0">
                    <a:pos x="60" y="51"/>
                  </a:cxn>
                  <a:cxn ang="0">
                    <a:pos x="90" y="18"/>
                  </a:cxn>
                  <a:cxn ang="0">
                    <a:pos x="202" y="0"/>
                  </a:cxn>
                  <a:cxn ang="0">
                    <a:pos x="217" y="12"/>
                  </a:cxn>
                  <a:cxn ang="0">
                    <a:pos x="172" y="50"/>
                  </a:cxn>
                  <a:cxn ang="0">
                    <a:pos x="163" y="80"/>
                  </a:cxn>
                  <a:cxn ang="0">
                    <a:pos x="211" y="122"/>
                  </a:cxn>
                  <a:cxn ang="0">
                    <a:pos x="299" y="106"/>
                  </a:cxn>
                  <a:cxn ang="0">
                    <a:pos x="347" y="139"/>
                  </a:cxn>
                  <a:cxn ang="0">
                    <a:pos x="350" y="182"/>
                  </a:cxn>
                  <a:cxn ang="0">
                    <a:pos x="299" y="221"/>
                  </a:cxn>
                  <a:cxn ang="0">
                    <a:pos x="304" y="289"/>
                  </a:cxn>
                  <a:cxn ang="0">
                    <a:pos x="331" y="294"/>
                  </a:cxn>
                  <a:cxn ang="0">
                    <a:pos x="382" y="313"/>
                  </a:cxn>
                  <a:cxn ang="0">
                    <a:pos x="425" y="381"/>
                  </a:cxn>
                  <a:cxn ang="0">
                    <a:pos x="409" y="444"/>
                  </a:cxn>
                  <a:cxn ang="0">
                    <a:pos x="388" y="450"/>
                  </a:cxn>
                  <a:cxn ang="0">
                    <a:pos x="352" y="417"/>
                  </a:cxn>
                  <a:cxn ang="0">
                    <a:pos x="370" y="388"/>
                  </a:cxn>
                  <a:cxn ang="0">
                    <a:pos x="341" y="364"/>
                  </a:cxn>
                  <a:cxn ang="0">
                    <a:pos x="319" y="388"/>
                  </a:cxn>
                  <a:cxn ang="0">
                    <a:pos x="266" y="382"/>
                  </a:cxn>
                  <a:cxn ang="0">
                    <a:pos x="214" y="408"/>
                  </a:cxn>
                  <a:cxn ang="0">
                    <a:pos x="185" y="441"/>
                  </a:cxn>
                  <a:cxn ang="0">
                    <a:pos x="179" y="464"/>
                  </a:cxn>
                  <a:cxn ang="0">
                    <a:pos x="199" y="456"/>
                  </a:cxn>
                  <a:cxn ang="0">
                    <a:pos x="223" y="492"/>
                  </a:cxn>
                  <a:cxn ang="0">
                    <a:pos x="206" y="506"/>
                  </a:cxn>
                  <a:cxn ang="0">
                    <a:pos x="160" y="486"/>
                  </a:cxn>
                  <a:cxn ang="0">
                    <a:pos x="139" y="471"/>
                  </a:cxn>
                  <a:cxn ang="0">
                    <a:pos x="136" y="449"/>
                  </a:cxn>
                  <a:cxn ang="0">
                    <a:pos x="95" y="456"/>
                  </a:cxn>
                  <a:cxn ang="0">
                    <a:pos x="56" y="443"/>
                  </a:cxn>
                  <a:cxn ang="0">
                    <a:pos x="24" y="432"/>
                  </a:cxn>
                  <a:cxn ang="0">
                    <a:pos x="56" y="424"/>
                  </a:cxn>
                  <a:cxn ang="0">
                    <a:pos x="47" y="405"/>
                  </a:cxn>
                  <a:cxn ang="0">
                    <a:pos x="12" y="390"/>
                  </a:cxn>
                  <a:cxn ang="0">
                    <a:pos x="9" y="346"/>
                  </a:cxn>
                  <a:cxn ang="0">
                    <a:pos x="69" y="345"/>
                  </a:cxn>
                  <a:cxn ang="0">
                    <a:pos x="89" y="327"/>
                  </a:cxn>
                  <a:cxn ang="0">
                    <a:pos x="59" y="297"/>
                  </a:cxn>
                  <a:cxn ang="0">
                    <a:pos x="21" y="289"/>
                  </a:cxn>
                  <a:cxn ang="0">
                    <a:pos x="86" y="238"/>
                  </a:cxn>
                  <a:cxn ang="0">
                    <a:pos x="72" y="208"/>
                  </a:cxn>
                  <a:cxn ang="0">
                    <a:pos x="23" y="208"/>
                  </a:cxn>
                  <a:cxn ang="0">
                    <a:pos x="15" y="178"/>
                  </a:cxn>
                  <a:cxn ang="0">
                    <a:pos x="84" y="166"/>
                  </a:cxn>
                  <a:cxn ang="0">
                    <a:pos x="121" y="199"/>
                  </a:cxn>
                  <a:cxn ang="0">
                    <a:pos x="114" y="163"/>
                  </a:cxn>
                  <a:cxn ang="0">
                    <a:pos x="145" y="128"/>
                  </a:cxn>
                  <a:cxn ang="0">
                    <a:pos x="191" y="203"/>
                  </a:cxn>
                  <a:cxn ang="0">
                    <a:pos x="230" y="217"/>
                  </a:cxn>
                  <a:cxn ang="0">
                    <a:pos x="250" y="166"/>
                  </a:cxn>
                  <a:cxn ang="0">
                    <a:pos x="226" y="143"/>
                  </a:cxn>
                  <a:cxn ang="0">
                    <a:pos x="161" y="116"/>
                  </a:cxn>
                  <a:cxn ang="0">
                    <a:pos x="121" y="121"/>
                  </a:cxn>
                  <a:cxn ang="0">
                    <a:pos x="72" y="148"/>
                  </a:cxn>
                  <a:cxn ang="0">
                    <a:pos x="99" y="95"/>
                  </a:cxn>
                  <a:cxn ang="0">
                    <a:pos x="104" y="50"/>
                  </a:cxn>
                  <a:cxn ang="0">
                    <a:pos x="80" y="62"/>
                  </a:cxn>
                  <a:cxn ang="0">
                    <a:pos x="63" y="116"/>
                  </a:cxn>
                  <a:cxn ang="0">
                    <a:pos x="20" y="151"/>
                  </a:cxn>
                </a:cxnLst>
                <a:rect l="0" t="0" r="r" b="b"/>
                <a:pathLst>
                  <a:path w="427" h="506">
                    <a:moveTo>
                      <a:pt x="20" y="151"/>
                    </a:moveTo>
                    <a:lnTo>
                      <a:pt x="17" y="143"/>
                    </a:lnTo>
                    <a:lnTo>
                      <a:pt x="21" y="133"/>
                    </a:lnTo>
                    <a:lnTo>
                      <a:pt x="39" y="110"/>
                    </a:lnTo>
                    <a:lnTo>
                      <a:pt x="54" y="94"/>
                    </a:lnTo>
                    <a:lnTo>
                      <a:pt x="59" y="83"/>
                    </a:lnTo>
                    <a:lnTo>
                      <a:pt x="60" y="67"/>
                    </a:lnTo>
                    <a:lnTo>
                      <a:pt x="60" y="51"/>
                    </a:lnTo>
                    <a:lnTo>
                      <a:pt x="65" y="38"/>
                    </a:lnTo>
                    <a:lnTo>
                      <a:pt x="68" y="32"/>
                    </a:lnTo>
                    <a:lnTo>
                      <a:pt x="74" y="26"/>
                    </a:lnTo>
                    <a:lnTo>
                      <a:pt x="90" y="18"/>
                    </a:lnTo>
                    <a:lnTo>
                      <a:pt x="131" y="9"/>
                    </a:lnTo>
                    <a:lnTo>
                      <a:pt x="170" y="3"/>
                    </a:lnTo>
                    <a:lnTo>
                      <a:pt x="188" y="0"/>
                    </a:lnTo>
                    <a:lnTo>
                      <a:pt x="202" y="0"/>
                    </a:lnTo>
                    <a:lnTo>
                      <a:pt x="208" y="2"/>
                    </a:lnTo>
                    <a:lnTo>
                      <a:pt x="212" y="3"/>
                    </a:lnTo>
                    <a:lnTo>
                      <a:pt x="215" y="8"/>
                    </a:lnTo>
                    <a:lnTo>
                      <a:pt x="217" y="12"/>
                    </a:lnTo>
                    <a:lnTo>
                      <a:pt x="215" y="23"/>
                    </a:lnTo>
                    <a:lnTo>
                      <a:pt x="211" y="29"/>
                    </a:lnTo>
                    <a:lnTo>
                      <a:pt x="185" y="42"/>
                    </a:lnTo>
                    <a:lnTo>
                      <a:pt x="172" y="50"/>
                    </a:lnTo>
                    <a:lnTo>
                      <a:pt x="167" y="56"/>
                    </a:lnTo>
                    <a:lnTo>
                      <a:pt x="163" y="64"/>
                    </a:lnTo>
                    <a:lnTo>
                      <a:pt x="161" y="71"/>
                    </a:lnTo>
                    <a:lnTo>
                      <a:pt x="163" y="80"/>
                    </a:lnTo>
                    <a:lnTo>
                      <a:pt x="167" y="91"/>
                    </a:lnTo>
                    <a:lnTo>
                      <a:pt x="178" y="101"/>
                    </a:lnTo>
                    <a:lnTo>
                      <a:pt x="194" y="116"/>
                    </a:lnTo>
                    <a:lnTo>
                      <a:pt x="211" y="122"/>
                    </a:lnTo>
                    <a:lnTo>
                      <a:pt x="229" y="122"/>
                    </a:lnTo>
                    <a:lnTo>
                      <a:pt x="253" y="116"/>
                    </a:lnTo>
                    <a:lnTo>
                      <a:pt x="275" y="110"/>
                    </a:lnTo>
                    <a:lnTo>
                      <a:pt x="299" y="106"/>
                    </a:lnTo>
                    <a:lnTo>
                      <a:pt x="320" y="107"/>
                    </a:lnTo>
                    <a:lnTo>
                      <a:pt x="329" y="112"/>
                    </a:lnTo>
                    <a:lnTo>
                      <a:pt x="337" y="119"/>
                    </a:lnTo>
                    <a:lnTo>
                      <a:pt x="347" y="139"/>
                    </a:lnTo>
                    <a:lnTo>
                      <a:pt x="350" y="151"/>
                    </a:lnTo>
                    <a:lnTo>
                      <a:pt x="353" y="161"/>
                    </a:lnTo>
                    <a:lnTo>
                      <a:pt x="353" y="172"/>
                    </a:lnTo>
                    <a:lnTo>
                      <a:pt x="350" y="182"/>
                    </a:lnTo>
                    <a:lnTo>
                      <a:pt x="343" y="191"/>
                    </a:lnTo>
                    <a:lnTo>
                      <a:pt x="332" y="199"/>
                    </a:lnTo>
                    <a:lnTo>
                      <a:pt x="314" y="209"/>
                    </a:lnTo>
                    <a:lnTo>
                      <a:pt x="299" y="221"/>
                    </a:lnTo>
                    <a:lnTo>
                      <a:pt x="293" y="229"/>
                    </a:lnTo>
                    <a:lnTo>
                      <a:pt x="290" y="236"/>
                    </a:lnTo>
                    <a:lnTo>
                      <a:pt x="290" y="252"/>
                    </a:lnTo>
                    <a:lnTo>
                      <a:pt x="304" y="289"/>
                    </a:lnTo>
                    <a:lnTo>
                      <a:pt x="307" y="294"/>
                    </a:lnTo>
                    <a:lnTo>
                      <a:pt x="313" y="297"/>
                    </a:lnTo>
                    <a:lnTo>
                      <a:pt x="320" y="297"/>
                    </a:lnTo>
                    <a:lnTo>
                      <a:pt x="331" y="294"/>
                    </a:lnTo>
                    <a:lnTo>
                      <a:pt x="349" y="289"/>
                    </a:lnTo>
                    <a:lnTo>
                      <a:pt x="361" y="291"/>
                    </a:lnTo>
                    <a:lnTo>
                      <a:pt x="370" y="298"/>
                    </a:lnTo>
                    <a:lnTo>
                      <a:pt x="382" y="313"/>
                    </a:lnTo>
                    <a:lnTo>
                      <a:pt x="415" y="351"/>
                    </a:lnTo>
                    <a:lnTo>
                      <a:pt x="425" y="367"/>
                    </a:lnTo>
                    <a:lnTo>
                      <a:pt x="427" y="375"/>
                    </a:lnTo>
                    <a:lnTo>
                      <a:pt x="425" y="381"/>
                    </a:lnTo>
                    <a:lnTo>
                      <a:pt x="409" y="403"/>
                    </a:lnTo>
                    <a:lnTo>
                      <a:pt x="404" y="415"/>
                    </a:lnTo>
                    <a:lnTo>
                      <a:pt x="406" y="430"/>
                    </a:lnTo>
                    <a:lnTo>
                      <a:pt x="409" y="444"/>
                    </a:lnTo>
                    <a:lnTo>
                      <a:pt x="407" y="449"/>
                    </a:lnTo>
                    <a:lnTo>
                      <a:pt x="406" y="452"/>
                    </a:lnTo>
                    <a:lnTo>
                      <a:pt x="400" y="453"/>
                    </a:lnTo>
                    <a:lnTo>
                      <a:pt x="388" y="450"/>
                    </a:lnTo>
                    <a:lnTo>
                      <a:pt x="355" y="433"/>
                    </a:lnTo>
                    <a:lnTo>
                      <a:pt x="350" y="429"/>
                    </a:lnTo>
                    <a:lnTo>
                      <a:pt x="349" y="423"/>
                    </a:lnTo>
                    <a:lnTo>
                      <a:pt x="352" y="417"/>
                    </a:lnTo>
                    <a:lnTo>
                      <a:pt x="358" y="411"/>
                    </a:lnTo>
                    <a:lnTo>
                      <a:pt x="365" y="403"/>
                    </a:lnTo>
                    <a:lnTo>
                      <a:pt x="370" y="396"/>
                    </a:lnTo>
                    <a:lnTo>
                      <a:pt x="370" y="388"/>
                    </a:lnTo>
                    <a:lnTo>
                      <a:pt x="365" y="381"/>
                    </a:lnTo>
                    <a:lnTo>
                      <a:pt x="358" y="372"/>
                    </a:lnTo>
                    <a:lnTo>
                      <a:pt x="349" y="366"/>
                    </a:lnTo>
                    <a:lnTo>
                      <a:pt x="341" y="364"/>
                    </a:lnTo>
                    <a:lnTo>
                      <a:pt x="338" y="373"/>
                    </a:lnTo>
                    <a:lnTo>
                      <a:pt x="334" y="382"/>
                    </a:lnTo>
                    <a:lnTo>
                      <a:pt x="328" y="387"/>
                    </a:lnTo>
                    <a:lnTo>
                      <a:pt x="319" y="388"/>
                    </a:lnTo>
                    <a:lnTo>
                      <a:pt x="308" y="384"/>
                    </a:lnTo>
                    <a:lnTo>
                      <a:pt x="298" y="379"/>
                    </a:lnTo>
                    <a:lnTo>
                      <a:pt x="289" y="379"/>
                    </a:lnTo>
                    <a:lnTo>
                      <a:pt x="266" y="382"/>
                    </a:lnTo>
                    <a:lnTo>
                      <a:pt x="236" y="388"/>
                    </a:lnTo>
                    <a:lnTo>
                      <a:pt x="223" y="394"/>
                    </a:lnTo>
                    <a:lnTo>
                      <a:pt x="218" y="399"/>
                    </a:lnTo>
                    <a:lnTo>
                      <a:pt x="214" y="408"/>
                    </a:lnTo>
                    <a:lnTo>
                      <a:pt x="205" y="433"/>
                    </a:lnTo>
                    <a:lnTo>
                      <a:pt x="200" y="440"/>
                    </a:lnTo>
                    <a:lnTo>
                      <a:pt x="193" y="440"/>
                    </a:lnTo>
                    <a:lnTo>
                      <a:pt x="185" y="441"/>
                    </a:lnTo>
                    <a:lnTo>
                      <a:pt x="181" y="444"/>
                    </a:lnTo>
                    <a:lnTo>
                      <a:pt x="178" y="450"/>
                    </a:lnTo>
                    <a:lnTo>
                      <a:pt x="178" y="458"/>
                    </a:lnTo>
                    <a:lnTo>
                      <a:pt x="179" y="464"/>
                    </a:lnTo>
                    <a:lnTo>
                      <a:pt x="182" y="467"/>
                    </a:lnTo>
                    <a:lnTo>
                      <a:pt x="187" y="468"/>
                    </a:lnTo>
                    <a:lnTo>
                      <a:pt x="193" y="464"/>
                    </a:lnTo>
                    <a:lnTo>
                      <a:pt x="199" y="456"/>
                    </a:lnTo>
                    <a:lnTo>
                      <a:pt x="206" y="453"/>
                    </a:lnTo>
                    <a:lnTo>
                      <a:pt x="214" y="456"/>
                    </a:lnTo>
                    <a:lnTo>
                      <a:pt x="218" y="464"/>
                    </a:lnTo>
                    <a:lnTo>
                      <a:pt x="223" y="492"/>
                    </a:lnTo>
                    <a:lnTo>
                      <a:pt x="223" y="498"/>
                    </a:lnTo>
                    <a:lnTo>
                      <a:pt x="220" y="503"/>
                    </a:lnTo>
                    <a:lnTo>
                      <a:pt x="215" y="506"/>
                    </a:lnTo>
                    <a:lnTo>
                      <a:pt x="206" y="506"/>
                    </a:lnTo>
                    <a:lnTo>
                      <a:pt x="191" y="501"/>
                    </a:lnTo>
                    <a:lnTo>
                      <a:pt x="179" y="495"/>
                    </a:lnTo>
                    <a:lnTo>
                      <a:pt x="169" y="489"/>
                    </a:lnTo>
                    <a:lnTo>
                      <a:pt x="160" y="486"/>
                    </a:lnTo>
                    <a:lnTo>
                      <a:pt x="149" y="486"/>
                    </a:lnTo>
                    <a:lnTo>
                      <a:pt x="142" y="482"/>
                    </a:lnTo>
                    <a:lnTo>
                      <a:pt x="137" y="477"/>
                    </a:lnTo>
                    <a:lnTo>
                      <a:pt x="139" y="471"/>
                    </a:lnTo>
                    <a:lnTo>
                      <a:pt x="149" y="455"/>
                    </a:lnTo>
                    <a:lnTo>
                      <a:pt x="151" y="449"/>
                    </a:lnTo>
                    <a:lnTo>
                      <a:pt x="145" y="446"/>
                    </a:lnTo>
                    <a:lnTo>
                      <a:pt x="136" y="449"/>
                    </a:lnTo>
                    <a:lnTo>
                      <a:pt x="130" y="455"/>
                    </a:lnTo>
                    <a:lnTo>
                      <a:pt x="124" y="459"/>
                    </a:lnTo>
                    <a:lnTo>
                      <a:pt x="114" y="461"/>
                    </a:lnTo>
                    <a:lnTo>
                      <a:pt x="95" y="456"/>
                    </a:lnTo>
                    <a:lnTo>
                      <a:pt x="80" y="450"/>
                    </a:lnTo>
                    <a:lnTo>
                      <a:pt x="68" y="443"/>
                    </a:lnTo>
                    <a:lnTo>
                      <a:pt x="62" y="440"/>
                    </a:lnTo>
                    <a:lnTo>
                      <a:pt x="56" y="443"/>
                    </a:lnTo>
                    <a:lnTo>
                      <a:pt x="41" y="449"/>
                    </a:lnTo>
                    <a:lnTo>
                      <a:pt x="35" y="447"/>
                    </a:lnTo>
                    <a:lnTo>
                      <a:pt x="29" y="441"/>
                    </a:lnTo>
                    <a:lnTo>
                      <a:pt x="24" y="432"/>
                    </a:lnTo>
                    <a:lnTo>
                      <a:pt x="27" y="426"/>
                    </a:lnTo>
                    <a:lnTo>
                      <a:pt x="32" y="423"/>
                    </a:lnTo>
                    <a:lnTo>
                      <a:pt x="41" y="423"/>
                    </a:lnTo>
                    <a:lnTo>
                      <a:pt x="56" y="424"/>
                    </a:lnTo>
                    <a:lnTo>
                      <a:pt x="60" y="421"/>
                    </a:lnTo>
                    <a:lnTo>
                      <a:pt x="57" y="411"/>
                    </a:lnTo>
                    <a:lnTo>
                      <a:pt x="53" y="408"/>
                    </a:lnTo>
                    <a:lnTo>
                      <a:pt x="47" y="405"/>
                    </a:lnTo>
                    <a:lnTo>
                      <a:pt x="29" y="403"/>
                    </a:lnTo>
                    <a:lnTo>
                      <a:pt x="20" y="399"/>
                    </a:lnTo>
                    <a:lnTo>
                      <a:pt x="15" y="396"/>
                    </a:lnTo>
                    <a:lnTo>
                      <a:pt x="12" y="390"/>
                    </a:lnTo>
                    <a:lnTo>
                      <a:pt x="0" y="364"/>
                    </a:lnTo>
                    <a:lnTo>
                      <a:pt x="2" y="354"/>
                    </a:lnTo>
                    <a:lnTo>
                      <a:pt x="5" y="349"/>
                    </a:lnTo>
                    <a:lnTo>
                      <a:pt x="9" y="346"/>
                    </a:lnTo>
                    <a:lnTo>
                      <a:pt x="23" y="342"/>
                    </a:lnTo>
                    <a:lnTo>
                      <a:pt x="36" y="340"/>
                    </a:lnTo>
                    <a:lnTo>
                      <a:pt x="59" y="343"/>
                    </a:lnTo>
                    <a:lnTo>
                      <a:pt x="69" y="345"/>
                    </a:lnTo>
                    <a:lnTo>
                      <a:pt x="80" y="342"/>
                    </a:lnTo>
                    <a:lnTo>
                      <a:pt x="86" y="336"/>
                    </a:lnTo>
                    <a:lnTo>
                      <a:pt x="89" y="333"/>
                    </a:lnTo>
                    <a:lnTo>
                      <a:pt x="89" y="327"/>
                    </a:lnTo>
                    <a:lnTo>
                      <a:pt x="84" y="316"/>
                    </a:lnTo>
                    <a:lnTo>
                      <a:pt x="78" y="306"/>
                    </a:lnTo>
                    <a:lnTo>
                      <a:pt x="69" y="298"/>
                    </a:lnTo>
                    <a:lnTo>
                      <a:pt x="59" y="297"/>
                    </a:lnTo>
                    <a:lnTo>
                      <a:pt x="32" y="301"/>
                    </a:lnTo>
                    <a:lnTo>
                      <a:pt x="24" y="301"/>
                    </a:lnTo>
                    <a:lnTo>
                      <a:pt x="20" y="298"/>
                    </a:lnTo>
                    <a:lnTo>
                      <a:pt x="21" y="289"/>
                    </a:lnTo>
                    <a:lnTo>
                      <a:pt x="36" y="279"/>
                    </a:lnTo>
                    <a:lnTo>
                      <a:pt x="69" y="256"/>
                    </a:lnTo>
                    <a:lnTo>
                      <a:pt x="83" y="244"/>
                    </a:lnTo>
                    <a:lnTo>
                      <a:pt x="86" y="238"/>
                    </a:lnTo>
                    <a:lnTo>
                      <a:pt x="86" y="232"/>
                    </a:lnTo>
                    <a:lnTo>
                      <a:pt x="83" y="221"/>
                    </a:lnTo>
                    <a:lnTo>
                      <a:pt x="78" y="212"/>
                    </a:lnTo>
                    <a:lnTo>
                      <a:pt x="72" y="208"/>
                    </a:lnTo>
                    <a:lnTo>
                      <a:pt x="59" y="208"/>
                    </a:lnTo>
                    <a:lnTo>
                      <a:pt x="44" y="211"/>
                    </a:lnTo>
                    <a:lnTo>
                      <a:pt x="29" y="209"/>
                    </a:lnTo>
                    <a:lnTo>
                      <a:pt x="23" y="208"/>
                    </a:lnTo>
                    <a:lnTo>
                      <a:pt x="17" y="205"/>
                    </a:lnTo>
                    <a:lnTo>
                      <a:pt x="12" y="196"/>
                    </a:lnTo>
                    <a:lnTo>
                      <a:pt x="12" y="185"/>
                    </a:lnTo>
                    <a:lnTo>
                      <a:pt x="15" y="178"/>
                    </a:lnTo>
                    <a:lnTo>
                      <a:pt x="23" y="173"/>
                    </a:lnTo>
                    <a:lnTo>
                      <a:pt x="35" y="170"/>
                    </a:lnTo>
                    <a:lnTo>
                      <a:pt x="68" y="166"/>
                    </a:lnTo>
                    <a:lnTo>
                      <a:pt x="84" y="166"/>
                    </a:lnTo>
                    <a:lnTo>
                      <a:pt x="96" y="170"/>
                    </a:lnTo>
                    <a:lnTo>
                      <a:pt x="107" y="185"/>
                    </a:lnTo>
                    <a:lnTo>
                      <a:pt x="114" y="194"/>
                    </a:lnTo>
                    <a:lnTo>
                      <a:pt x="121" y="199"/>
                    </a:lnTo>
                    <a:lnTo>
                      <a:pt x="125" y="196"/>
                    </a:lnTo>
                    <a:lnTo>
                      <a:pt x="127" y="191"/>
                    </a:lnTo>
                    <a:lnTo>
                      <a:pt x="119" y="175"/>
                    </a:lnTo>
                    <a:lnTo>
                      <a:pt x="114" y="163"/>
                    </a:lnTo>
                    <a:lnTo>
                      <a:pt x="116" y="157"/>
                    </a:lnTo>
                    <a:lnTo>
                      <a:pt x="122" y="148"/>
                    </a:lnTo>
                    <a:lnTo>
                      <a:pt x="137" y="131"/>
                    </a:lnTo>
                    <a:lnTo>
                      <a:pt x="145" y="128"/>
                    </a:lnTo>
                    <a:lnTo>
                      <a:pt x="152" y="133"/>
                    </a:lnTo>
                    <a:lnTo>
                      <a:pt x="167" y="151"/>
                    </a:lnTo>
                    <a:lnTo>
                      <a:pt x="182" y="176"/>
                    </a:lnTo>
                    <a:lnTo>
                      <a:pt x="191" y="203"/>
                    </a:lnTo>
                    <a:lnTo>
                      <a:pt x="197" y="212"/>
                    </a:lnTo>
                    <a:lnTo>
                      <a:pt x="208" y="218"/>
                    </a:lnTo>
                    <a:lnTo>
                      <a:pt x="221" y="218"/>
                    </a:lnTo>
                    <a:lnTo>
                      <a:pt x="230" y="217"/>
                    </a:lnTo>
                    <a:lnTo>
                      <a:pt x="250" y="200"/>
                    </a:lnTo>
                    <a:lnTo>
                      <a:pt x="254" y="193"/>
                    </a:lnTo>
                    <a:lnTo>
                      <a:pt x="256" y="187"/>
                    </a:lnTo>
                    <a:lnTo>
                      <a:pt x="250" y="166"/>
                    </a:lnTo>
                    <a:lnTo>
                      <a:pt x="245" y="157"/>
                    </a:lnTo>
                    <a:lnTo>
                      <a:pt x="241" y="149"/>
                    </a:lnTo>
                    <a:lnTo>
                      <a:pt x="235" y="143"/>
                    </a:lnTo>
                    <a:lnTo>
                      <a:pt x="226" y="143"/>
                    </a:lnTo>
                    <a:lnTo>
                      <a:pt x="214" y="146"/>
                    </a:lnTo>
                    <a:lnTo>
                      <a:pt x="200" y="145"/>
                    </a:lnTo>
                    <a:lnTo>
                      <a:pt x="181" y="134"/>
                    </a:lnTo>
                    <a:lnTo>
                      <a:pt x="161" y="116"/>
                    </a:lnTo>
                    <a:lnTo>
                      <a:pt x="149" y="101"/>
                    </a:lnTo>
                    <a:lnTo>
                      <a:pt x="145" y="100"/>
                    </a:lnTo>
                    <a:lnTo>
                      <a:pt x="139" y="103"/>
                    </a:lnTo>
                    <a:lnTo>
                      <a:pt x="121" y="121"/>
                    </a:lnTo>
                    <a:lnTo>
                      <a:pt x="93" y="142"/>
                    </a:lnTo>
                    <a:lnTo>
                      <a:pt x="83" y="149"/>
                    </a:lnTo>
                    <a:lnTo>
                      <a:pt x="77" y="151"/>
                    </a:lnTo>
                    <a:lnTo>
                      <a:pt x="72" y="148"/>
                    </a:lnTo>
                    <a:lnTo>
                      <a:pt x="69" y="145"/>
                    </a:lnTo>
                    <a:lnTo>
                      <a:pt x="69" y="139"/>
                    </a:lnTo>
                    <a:lnTo>
                      <a:pt x="78" y="125"/>
                    </a:lnTo>
                    <a:lnTo>
                      <a:pt x="99" y="95"/>
                    </a:lnTo>
                    <a:lnTo>
                      <a:pt x="108" y="77"/>
                    </a:lnTo>
                    <a:lnTo>
                      <a:pt x="111" y="71"/>
                    </a:lnTo>
                    <a:lnTo>
                      <a:pt x="111" y="65"/>
                    </a:lnTo>
                    <a:lnTo>
                      <a:pt x="104" y="50"/>
                    </a:lnTo>
                    <a:lnTo>
                      <a:pt x="93" y="45"/>
                    </a:lnTo>
                    <a:lnTo>
                      <a:pt x="87" y="48"/>
                    </a:lnTo>
                    <a:lnTo>
                      <a:pt x="83" y="53"/>
                    </a:lnTo>
                    <a:lnTo>
                      <a:pt x="80" y="62"/>
                    </a:lnTo>
                    <a:lnTo>
                      <a:pt x="80" y="74"/>
                    </a:lnTo>
                    <a:lnTo>
                      <a:pt x="80" y="88"/>
                    </a:lnTo>
                    <a:lnTo>
                      <a:pt x="77" y="98"/>
                    </a:lnTo>
                    <a:lnTo>
                      <a:pt x="63" y="116"/>
                    </a:lnTo>
                    <a:lnTo>
                      <a:pt x="41" y="140"/>
                    </a:lnTo>
                    <a:lnTo>
                      <a:pt x="29" y="151"/>
                    </a:lnTo>
                    <a:lnTo>
                      <a:pt x="24" y="152"/>
                    </a:lnTo>
                    <a:lnTo>
                      <a:pt x="20" y="151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34"/>
              <p:cNvSpPr>
                <a:spLocks noChangeAspect="1"/>
              </p:cNvSpPr>
              <p:nvPr/>
            </p:nvSpPr>
            <p:spPr bwMode="auto">
              <a:xfrm>
                <a:off x="4587" y="559"/>
                <a:ext cx="151" cy="188"/>
              </a:xfrm>
              <a:custGeom>
                <a:avLst/>
                <a:gdLst/>
                <a:ahLst/>
                <a:cxnLst>
                  <a:cxn ang="0">
                    <a:pos x="68" y="43"/>
                  </a:cxn>
                  <a:cxn ang="0">
                    <a:pos x="51" y="10"/>
                  </a:cxn>
                  <a:cxn ang="0">
                    <a:pos x="35" y="0"/>
                  </a:cxn>
                  <a:cxn ang="0">
                    <a:pos x="8" y="12"/>
                  </a:cxn>
                  <a:cxn ang="0">
                    <a:pos x="0" y="25"/>
                  </a:cxn>
                  <a:cxn ang="0">
                    <a:pos x="1" y="37"/>
                  </a:cxn>
                  <a:cxn ang="0">
                    <a:pos x="9" y="46"/>
                  </a:cxn>
                  <a:cxn ang="0">
                    <a:pos x="30" y="60"/>
                  </a:cxn>
                  <a:cxn ang="0">
                    <a:pos x="50" y="87"/>
                  </a:cxn>
                  <a:cxn ang="0">
                    <a:pos x="47" y="125"/>
                  </a:cxn>
                  <a:cxn ang="0">
                    <a:pos x="33" y="180"/>
                  </a:cxn>
                  <a:cxn ang="0">
                    <a:pos x="45" y="189"/>
                  </a:cxn>
                  <a:cxn ang="0">
                    <a:pos x="71" y="171"/>
                  </a:cxn>
                  <a:cxn ang="0">
                    <a:pos x="95" y="149"/>
                  </a:cxn>
                  <a:cxn ang="0">
                    <a:pos x="104" y="158"/>
                  </a:cxn>
                  <a:cxn ang="0">
                    <a:pos x="99" y="174"/>
                  </a:cxn>
                  <a:cxn ang="0">
                    <a:pos x="81" y="204"/>
                  </a:cxn>
                  <a:cxn ang="0">
                    <a:pos x="84" y="218"/>
                  </a:cxn>
                  <a:cxn ang="0">
                    <a:pos x="98" y="212"/>
                  </a:cxn>
                  <a:cxn ang="0">
                    <a:pos x="123" y="188"/>
                  </a:cxn>
                  <a:cxn ang="0">
                    <a:pos x="123" y="179"/>
                  </a:cxn>
                  <a:cxn ang="0">
                    <a:pos x="125" y="168"/>
                  </a:cxn>
                  <a:cxn ang="0">
                    <a:pos x="135" y="161"/>
                  </a:cxn>
                  <a:cxn ang="0">
                    <a:pos x="156" y="167"/>
                  </a:cxn>
                  <a:cxn ang="0">
                    <a:pos x="167" y="188"/>
                  </a:cxn>
                  <a:cxn ang="0">
                    <a:pos x="177" y="206"/>
                  </a:cxn>
                  <a:cxn ang="0">
                    <a:pos x="200" y="224"/>
                  </a:cxn>
                  <a:cxn ang="0">
                    <a:pos x="210" y="257"/>
                  </a:cxn>
                  <a:cxn ang="0">
                    <a:pos x="204" y="276"/>
                  </a:cxn>
                  <a:cxn ang="0">
                    <a:pos x="189" y="275"/>
                  </a:cxn>
                  <a:cxn ang="0">
                    <a:pos x="155" y="260"/>
                  </a:cxn>
                  <a:cxn ang="0">
                    <a:pos x="153" y="245"/>
                  </a:cxn>
                  <a:cxn ang="0">
                    <a:pos x="158" y="234"/>
                  </a:cxn>
                  <a:cxn ang="0">
                    <a:pos x="147" y="215"/>
                  </a:cxn>
                  <a:cxn ang="0">
                    <a:pos x="125" y="219"/>
                  </a:cxn>
                  <a:cxn ang="0">
                    <a:pos x="113" y="225"/>
                  </a:cxn>
                  <a:cxn ang="0">
                    <a:pos x="111" y="240"/>
                  </a:cxn>
                  <a:cxn ang="0">
                    <a:pos x="128" y="275"/>
                  </a:cxn>
                  <a:cxn ang="0">
                    <a:pos x="134" y="298"/>
                  </a:cxn>
                  <a:cxn ang="0">
                    <a:pos x="122" y="317"/>
                  </a:cxn>
                  <a:cxn ang="0">
                    <a:pos x="83" y="332"/>
                  </a:cxn>
                  <a:cxn ang="0">
                    <a:pos x="74" y="341"/>
                  </a:cxn>
                  <a:cxn ang="0">
                    <a:pos x="74" y="365"/>
                  </a:cxn>
                  <a:cxn ang="0">
                    <a:pos x="87" y="374"/>
                  </a:cxn>
                  <a:cxn ang="0">
                    <a:pos x="119" y="371"/>
                  </a:cxn>
                  <a:cxn ang="0">
                    <a:pos x="168" y="353"/>
                  </a:cxn>
                  <a:cxn ang="0">
                    <a:pos x="231" y="337"/>
                  </a:cxn>
                  <a:cxn ang="0">
                    <a:pos x="263" y="338"/>
                  </a:cxn>
                  <a:cxn ang="0">
                    <a:pos x="287" y="346"/>
                  </a:cxn>
                  <a:cxn ang="0">
                    <a:pos x="293" y="322"/>
                  </a:cxn>
                  <a:cxn ang="0">
                    <a:pos x="302" y="266"/>
                  </a:cxn>
                  <a:cxn ang="0">
                    <a:pos x="261" y="233"/>
                  </a:cxn>
                  <a:cxn ang="0">
                    <a:pos x="198" y="168"/>
                  </a:cxn>
                  <a:cxn ang="0">
                    <a:pos x="155" y="138"/>
                  </a:cxn>
                  <a:cxn ang="0">
                    <a:pos x="117" y="119"/>
                  </a:cxn>
                  <a:cxn ang="0">
                    <a:pos x="93" y="92"/>
                  </a:cxn>
                </a:cxnLst>
                <a:rect l="0" t="0" r="r" b="b"/>
                <a:pathLst>
                  <a:path w="302" h="374">
                    <a:moveTo>
                      <a:pt x="80" y="67"/>
                    </a:moveTo>
                    <a:lnTo>
                      <a:pt x="68" y="43"/>
                    </a:lnTo>
                    <a:lnTo>
                      <a:pt x="57" y="19"/>
                    </a:lnTo>
                    <a:lnTo>
                      <a:pt x="51" y="10"/>
                    </a:lnTo>
                    <a:lnTo>
                      <a:pt x="44" y="4"/>
                    </a:lnTo>
                    <a:lnTo>
                      <a:pt x="35" y="0"/>
                    </a:lnTo>
                    <a:lnTo>
                      <a:pt x="24" y="1"/>
                    </a:lnTo>
                    <a:lnTo>
                      <a:pt x="8" y="12"/>
                    </a:lnTo>
                    <a:lnTo>
                      <a:pt x="1" y="18"/>
                    </a:lnTo>
                    <a:lnTo>
                      <a:pt x="0" y="25"/>
                    </a:lnTo>
                    <a:lnTo>
                      <a:pt x="0" y="31"/>
                    </a:lnTo>
                    <a:lnTo>
                      <a:pt x="1" y="37"/>
                    </a:lnTo>
                    <a:lnTo>
                      <a:pt x="4" y="43"/>
                    </a:lnTo>
                    <a:lnTo>
                      <a:pt x="9" y="46"/>
                    </a:lnTo>
                    <a:lnTo>
                      <a:pt x="21" y="54"/>
                    </a:lnTo>
                    <a:lnTo>
                      <a:pt x="30" y="60"/>
                    </a:lnTo>
                    <a:lnTo>
                      <a:pt x="45" y="76"/>
                    </a:lnTo>
                    <a:lnTo>
                      <a:pt x="50" y="87"/>
                    </a:lnTo>
                    <a:lnTo>
                      <a:pt x="51" y="98"/>
                    </a:lnTo>
                    <a:lnTo>
                      <a:pt x="47" y="125"/>
                    </a:lnTo>
                    <a:lnTo>
                      <a:pt x="33" y="168"/>
                    </a:lnTo>
                    <a:lnTo>
                      <a:pt x="33" y="180"/>
                    </a:lnTo>
                    <a:lnTo>
                      <a:pt x="39" y="188"/>
                    </a:lnTo>
                    <a:lnTo>
                      <a:pt x="45" y="189"/>
                    </a:lnTo>
                    <a:lnTo>
                      <a:pt x="53" y="186"/>
                    </a:lnTo>
                    <a:lnTo>
                      <a:pt x="71" y="171"/>
                    </a:lnTo>
                    <a:lnTo>
                      <a:pt x="89" y="152"/>
                    </a:lnTo>
                    <a:lnTo>
                      <a:pt x="95" y="149"/>
                    </a:lnTo>
                    <a:lnTo>
                      <a:pt x="101" y="152"/>
                    </a:lnTo>
                    <a:lnTo>
                      <a:pt x="104" y="158"/>
                    </a:lnTo>
                    <a:lnTo>
                      <a:pt x="102" y="165"/>
                    </a:lnTo>
                    <a:lnTo>
                      <a:pt x="99" y="174"/>
                    </a:lnTo>
                    <a:lnTo>
                      <a:pt x="93" y="183"/>
                    </a:lnTo>
                    <a:lnTo>
                      <a:pt x="81" y="204"/>
                    </a:lnTo>
                    <a:lnTo>
                      <a:pt x="81" y="213"/>
                    </a:lnTo>
                    <a:lnTo>
                      <a:pt x="84" y="218"/>
                    </a:lnTo>
                    <a:lnTo>
                      <a:pt x="90" y="218"/>
                    </a:lnTo>
                    <a:lnTo>
                      <a:pt x="98" y="212"/>
                    </a:lnTo>
                    <a:lnTo>
                      <a:pt x="113" y="197"/>
                    </a:lnTo>
                    <a:lnTo>
                      <a:pt x="123" y="188"/>
                    </a:lnTo>
                    <a:lnTo>
                      <a:pt x="125" y="183"/>
                    </a:lnTo>
                    <a:lnTo>
                      <a:pt x="123" y="179"/>
                    </a:lnTo>
                    <a:lnTo>
                      <a:pt x="122" y="174"/>
                    </a:lnTo>
                    <a:lnTo>
                      <a:pt x="125" y="168"/>
                    </a:lnTo>
                    <a:lnTo>
                      <a:pt x="129" y="162"/>
                    </a:lnTo>
                    <a:lnTo>
                      <a:pt x="135" y="161"/>
                    </a:lnTo>
                    <a:lnTo>
                      <a:pt x="147" y="162"/>
                    </a:lnTo>
                    <a:lnTo>
                      <a:pt x="156" y="167"/>
                    </a:lnTo>
                    <a:lnTo>
                      <a:pt x="162" y="176"/>
                    </a:lnTo>
                    <a:lnTo>
                      <a:pt x="167" y="188"/>
                    </a:lnTo>
                    <a:lnTo>
                      <a:pt x="171" y="198"/>
                    </a:lnTo>
                    <a:lnTo>
                      <a:pt x="177" y="206"/>
                    </a:lnTo>
                    <a:lnTo>
                      <a:pt x="192" y="218"/>
                    </a:lnTo>
                    <a:lnTo>
                      <a:pt x="200" y="224"/>
                    </a:lnTo>
                    <a:lnTo>
                      <a:pt x="204" y="231"/>
                    </a:lnTo>
                    <a:lnTo>
                      <a:pt x="210" y="257"/>
                    </a:lnTo>
                    <a:lnTo>
                      <a:pt x="209" y="270"/>
                    </a:lnTo>
                    <a:lnTo>
                      <a:pt x="204" y="276"/>
                    </a:lnTo>
                    <a:lnTo>
                      <a:pt x="197" y="276"/>
                    </a:lnTo>
                    <a:lnTo>
                      <a:pt x="189" y="275"/>
                    </a:lnTo>
                    <a:lnTo>
                      <a:pt x="161" y="264"/>
                    </a:lnTo>
                    <a:lnTo>
                      <a:pt x="155" y="260"/>
                    </a:lnTo>
                    <a:lnTo>
                      <a:pt x="152" y="249"/>
                    </a:lnTo>
                    <a:lnTo>
                      <a:pt x="153" y="245"/>
                    </a:lnTo>
                    <a:lnTo>
                      <a:pt x="156" y="240"/>
                    </a:lnTo>
                    <a:lnTo>
                      <a:pt x="158" y="234"/>
                    </a:lnTo>
                    <a:lnTo>
                      <a:pt x="153" y="222"/>
                    </a:lnTo>
                    <a:lnTo>
                      <a:pt x="147" y="215"/>
                    </a:lnTo>
                    <a:lnTo>
                      <a:pt x="141" y="213"/>
                    </a:lnTo>
                    <a:lnTo>
                      <a:pt x="125" y="219"/>
                    </a:lnTo>
                    <a:lnTo>
                      <a:pt x="117" y="222"/>
                    </a:lnTo>
                    <a:lnTo>
                      <a:pt x="113" y="225"/>
                    </a:lnTo>
                    <a:lnTo>
                      <a:pt x="110" y="231"/>
                    </a:lnTo>
                    <a:lnTo>
                      <a:pt x="111" y="240"/>
                    </a:lnTo>
                    <a:lnTo>
                      <a:pt x="119" y="258"/>
                    </a:lnTo>
                    <a:lnTo>
                      <a:pt x="128" y="275"/>
                    </a:lnTo>
                    <a:lnTo>
                      <a:pt x="132" y="286"/>
                    </a:lnTo>
                    <a:lnTo>
                      <a:pt x="134" y="298"/>
                    </a:lnTo>
                    <a:lnTo>
                      <a:pt x="131" y="308"/>
                    </a:lnTo>
                    <a:lnTo>
                      <a:pt x="122" y="317"/>
                    </a:lnTo>
                    <a:lnTo>
                      <a:pt x="99" y="326"/>
                    </a:lnTo>
                    <a:lnTo>
                      <a:pt x="83" y="332"/>
                    </a:lnTo>
                    <a:lnTo>
                      <a:pt x="77" y="337"/>
                    </a:lnTo>
                    <a:lnTo>
                      <a:pt x="74" y="341"/>
                    </a:lnTo>
                    <a:lnTo>
                      <a:pt x="72" y="358"/>
                    </a:lnTo>
                    <a:lnTo>
                      <a:pt x="74" y="365"/>
                    </a:lnTo>
                    <a:lnTo>
                      <a:pt x="77" y="370"/>
                    </a:lnTo>
                    <a:lnTo>
                      <a:pt x="87" y="374"/>
                    </a:lnTo>
                    <a:lnTo>
                      <a:pt x="101" y="374"/>
                    </a:lnTo>
                    <a:lnTo>
                      <a:pt x="119" y="371"/>
                    </a:lnTo>
                    <a:lnTo>
                      <a:pt x="141" y="362"/>
                    </a:lnTo>
                    <a:lnTo>
                      <a:pt x="168" y="353"/>
                    </a:lnTo>
                    <a:lnTo>
                      <a:pt x="198" y="343"/>
                    </a:lnTo>
                    <a:lnTo>
                      <a:pt x="231" y="337"/>
                    </a:lnTo>
                    <a:lnTo>
                      <a:pt x="248" y="337"/>
                    </a:lnTo>
                    <a:lnTo>
                      <a:pt x="263" y="338"/>
                    </a:lnTo>
                    <a:lnTo>
                      <a:pt x="276" y="341"/>
                    </a:lnTo>
                    <a:lnTo>
                      <a:pt x="287" y="346"/>
                    </a:lnTo>
                    <a:lnTo>
                      <a:pt x="296" y="347"/>
                    </a:lnTo>
                    <a:lnTo>
                      <a:pt x="293" y="322"/>
                    </a:lnTo>
                    <a:lnTo>
                      <a:pt x="278" y="310"/>
                    </a:lnTo>
                    <a:lnTo>
                      <a:pt x="302" y="266"/>
                    </a:lnTo>
                    <a:lnTo>
                      <a:pt x="281" y="249"/>
                    </a:lnTo>
                    <a:lnTo>
                      <a:pt x="261" y="233"/>
                    </a:lnTo>
                    <a:lnTo>
                      <a:pt x="242" y="213"/>
                    </a:lnTo>
                    <a:lnTo>
                      <a:pt x="198" y="168"/>
                    </a:lnTo>
                    <a:lnTo>
                      <a:pt x="174" y="150"/>
                    </a:lnTo>
                    <a:lnTo>
                      <a:pt x="155" y="138"/>
                    </a:lnTo>
                    <a:lnTo>
                      <a:pt x="126" y="126"/>
                    </a:lnTo>
                    <a:lnTo>
                      <a:pt x="117" y="119"/>
                    </a:lnTo>
                    <a:lnTo>
                      <a:pt x="108" y="111"/>
                    </a:lnTo>
                    <a:lnTo>
                      <a:pt x="93" y="92"/>
                    </a:lnTo>
                    <a:lnTo>
                      <a:pt x="80" y="67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35"/>
              <p:cNvSpPr>
                <a:spLocks noChangeAspect="1"/>
              </p:cNvSpPr>
              <p:nvPr/>
            </p:nvSpPr>
            <p:spPr bwMode="auto">
              <a:xfrm>
                <a:off x="3813" y="663"/>
                <a:ext cx="46" cy="57"/>
              </a:xfrm>
              <a:custGeom>
                <a:avLst/>
                <a:gdLst/>
                <a:ahLst/>
                <a:cxnLst>
                  <a:cxn ang="0">
                    <a:pos x="3" y="86"/>
                  </a:cxn>
                  <a:cxn ang="0">
                    <a:pos x="0" y="77"/>
                  </a:cxn>
                  <a:cxn ang="0">
                    <a:pos x="0" y="69"/>
                  </a:cxn>
                  <a:cxn ang="0">
                    <a:pos x="3" y="62"/>
                  </a:cxn>
                  <a:cxn ang="0">
                    <a:pos x="9" y="54"/>
                  </a:cxn>
                  <a:cxn ang="0">
                    <a:pos x="38" y="21"/>
                  </a:cxn>
                  <a:cxn ang="0">
                    <a:pos x="56" y="5"/>
                  </a:cxn>
                  <a:cxn ang="0">
                    <a:pos x="62" y="0"/>
                  </a:cxn>
                  <a:cxn ang="0">
                    <a:pos x="68" y="2"/>
                  </a:cxn>
                  <a:cxn ang="0">
                    <a:pos x="86" y="9"/>
                  </a:cxn>
                  <a:cxn ang="0">
                    <a:pos x="93" y="17"/>
                  </a:cxn>
                  <a:cxn ang="0">
                    <a:pos x="92" y="27"/>
                  </a:cxn>
                  <a:cxn ang="0">
                    <a:pos x="84" y="62"/>
                  </a:cxn>
                  <a:cxn ang="0">
                    <a:pos x="81" y="80"/>
                  </a:cxn>
                  <a:cxn ang="0">
                    <a:pos x="75" y="94"/>
                  </a:cxn>
                  <a:cxn ang="0">
                    <a:pos x="68" y="104"/>
                  </a:cxn>
                  <a:cxn ang="0">
                    <a:pos x="59" y="112"/>
                  </a:cxn>
                  <a:cxn ang="0">
                    <a:pos x="48" y="113"/>
                  </a:cxn>
                  <a:cxn ang="0">
                    <a:pos x="38" y="109"/>
                  </a:cxn>
                  <a:cxn ang="0">
                    <a:pos x="15" y="97"/>
                  </a:cxn>
                  <a:cxn ang="0">
                    <a:pos x="8" y="92"/>
                  </a:cxn>
                  <a:cxn ang="0">
                    <a:pos x="3" y="86"/>
                  </a:cxn>
                </a:cxnLst>
                <a:rect l="0" t="0" r="r" b="b"/>
                <a:pathLst>
                  <a:path w="93" h="113">
                    <a:moveTo>
                      <a:pt x="3" y="86"/>
                    </a:moveTo>
                    <a:lnTo>
                      <a:pt x="0" y="77"/>
                    </a:lnTo>
                    <a:lnTo>
                      <a:pt x="0" y="69"/>
                    </a:lnTo>
                    <a:lnTo>
                      <a:pt x="3" y="62"/>
                    </a:lnTo>
                    <a:lnTo>
                      <a:pt x="9" y="54"/>
                    </a:lnTo>
                    <a:lnTo>
                      <a:pt x="38" y="21"/>
                    </a:lnTo>
                    <a:lnTo>
                      <a:pt x="56" y="5"/>
                    </a:lnTo>
                    <a:lnTo>
                      <a:pt x="62" y="0"/>
                    </a:lnTo>
                    <a:lnTo>
                      <a:pt x="68" y="2"/>
                    </a:lnTo>
                    <a:lnTo>
                      <a:pt x="86" y="9"/>
                    </a:lnTo>
                    <a:lnTo>
                      <a:pt x="93" y="17"/>
                    </a:lnTo>
                    <a:lnTo>
                      <a:pt x="92" y="27"/>
                    </a:lnTo>
                    <a:lnTo>
                      <a:pt x="84" y="62"/>
                    </a:lnTo>
                    <a:lnTo>
                      <a:pt x="81" y="80"/>
                    </a:lnTo>
                    <a:lnTo>
                      <a:pt x="75" y="94"/>
                    </a:lnTo>
                    <a:lnTo>
                      <a:pt x="68" y="104"/>
                    </a:lnTo>
                    <a:lnTo>
                      <a:pt x="59" y="112"/>
                    </a:lnTo>
                    <a:lnTo>
                      <a:pt x="48" y="113"/>
                    </a:lnTo>
                    <a:lnTo>
                      <a:pt x="38" y="109"/>
                    </a:lnTo>
                    <a:lnTo>
                      <a:pt x="15" y="97"/>
                    </a:lnTo>
                    <a:lnTo>
                      <a:pt x="8" y="92"/>
                    </a:lnTo>
                    <a:lnTo>
                      <a:pt x="3" y="86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36"/>
              <p:cNvSpPr>
                <a:spLocks noChangeAspect="1"/>
              </p:cNvSpPr>
              <p:nvPr/>
            </p:nvSpPr>
            <p:spPr bwMode="auto">
              <a:xfrm>
                <a:off x="3583" y="429"/>
                <a:ext cx="1220" cy="774"/>
              </a:xfrm>
              <a:custGeom>
                <a:avLst/>
                <a:gdLst/>
                <a:ahLst/>
                <a:cxnLst>
                  <a:cxn ang="0">
                    <a:pos x="181" y="935"/>
                  </a:cxn>
                  <a:cxn ang="0">
                    <a:pos x="0" y="1203"/>
                  </a:cxn>
                  <a:cxn ang="0">
                    <a:pos x="75" y="1234"/>
                  </a:cxn>
                  <a:cxn ang="0">
                    <a:pos x="124" y="1301"/>
                  </a:cxn>
                  <a:cxn ang="0">
                    <a:pos x="240" y="1383"/>
                  </a:cxn>
                  <a:cxn ang="0">
                    <a:pos x="348" y="1400"/>
                  </a:cxn>
                  <a:cxn ang="0">
                    <a:pos x="429" y="1487"/>
                  </a:cxn>
                  <a:cxn ang="0">
                    <a:pos x="522" y="1478"/>
                  </a:cxn>
                  <a:cxn ang="0">
                    <a:pos x="618" y="1520"/>
                  </a:cxn>
                  <a:cxn ang="0">
                    <a:pos x="676" y="1458"/>
                  </a:cxn>
                  <a:cxn ang="0">
                    <a:pos x="725" y="1328"/>
                  </a:cxn>
                  <a:cxn ang="0">
                    <a:pos x="926" y="1212"/>
                  </a:cxn>
                  <a:cxn ang="0">
                    <a:pos x="1332" y="1310"/>
                  </a:cxn>
                  <a:cxn ang="0">
                    <a:pos x="1628" y="1319"/>
                  </a:cxn>
                  <a:cxn ang="0">
                    <a:pos x="1787" y="1272"/>
                  </a:cxn>
                  <a:cxn ang="0">
                    <a:pos x="2104" y="1126"/>
                  </a:cxn>
                  <a:cxn ang="0">
                    <a:pos x="2346" y="1243"/>
                  </a:cxn>
                  <a:cxn ang="0">
                    <a:pos x="2382" y="988"/>
                  </a:cxn>
                  <a:cxn ang="0">
                    <a:pos x="2281" y="721"/>
                  </a:cxn>
                  <a:cxn ang="0">
                    <a:pos x="2187" y="741"/>
                  </a:cxn>
                  <a:cxn ang="0">
                    <a:pos x="2038" y="639"/>
                  </a:cxn>
                  <a:cxn ang="0">
                    <a:pos x="2049" y="586"/>
                  </a:cxn>
                  <a:cxn ang="0">
                    <a:pos x="2079" y="535"/>
                  </a:cxn>
                  <a:cxn ang="0">
                    <a:pos x="2006" y="460"/>
                  </a:cxn>
                  <a:cxn ang="0">
                    <a:pos x="2005" y="365"/>
                  </a:cxn>
                  <a:cxn ang="0">
                    <a:pos x="1964" y="308"/>
                  </a:cxn>
                  <a:cxn ang="0">
                    <a:pos x="1904" y="314"/>
                  </a:cxn>
                  <a:cxn ang="0">
                    <a:pos x="1784" y="355"/>
                  </a:cxn>
                  <a:cxn ang="0">
                    <a:pos x="1700" y="279"/>
                  </a:cxn>
                  <a:cxn ang="0">
                    <a:pos x="1607" y="218"/>
                  </a:cxn>
                  <a:cxn ang="0">
                    <a:pos x="1545" y="180"/>
                  </a:cxn>
                  <a:cxn ang="0">
                    <a:pos x="1527" y="100"/>
                  </a:cxn>
                  <a:cxn ang="0">
                    <a:pos x="1491" y="67"/>
                  </a:cxn>
                  <a:cxn ang="0">
                    <a:pos x="1451" y="15"/>
                  </a:cxn>
                  <a:cxn ang="0">
                    <a:pos x="1401" y="61"/>
                  </a:cxn>
                  <a:cxn ang="0">
                    <a:pos x="1276" y="82"/>
                  </a:cxn>
                  <a:cxn ang="0">
                    <a:pos x="1191" y="94"/>
                  </a:cxn>
                  <a:cxn ang="0">
                    <a:pos x="1132" y="168"/>
                  </a:cxn>
                  <a:cxn ang="0">
                    <a:pos x="1119" y="121"/>
                  </a:cxn>
                  <a:cxn ang="0">
                    <a:pos x="1182" y="48"/>
                  </a:cxn>
                  <a:cxn ang="0">
                    <a:pos x="1362" y="37"/>
                  </a:cxn>
                  <a:cxn ang="0">
                    <a:pos x="1370" y="12"/>
                  </a:cxn>
                  <a:cxn ang="0">
                    <a:pos x="1215" y="1"/>
                  </a:cxn>
                  <a:cxn ang="0">
                    <a:pos x="1138" y="19"/>
                  </a:cxn>
                  <a:cxn ang="0">
                    <a:pos x="1026" y="209"/>
                  </a:cxn>
                  <a:cxn ang="0">
                    <a:pos x="958" y="288"/>
                  </a:cxn>
                  <a:cxn ang="0">
                    <a:pos x="802" y="350"/>
                  </a:cxn>
                  <a:cxn ang="0">
                    <a:pos x="685" y="347"/>
                  </a:cxn>
                  <a:cxn ang="0">
                    <a:pos x="576" y="410"/>
                  </a:cxn>
                  <a:cxn ang="0">
                    <a:pos x="591" y="455"/>
                  </a:cxn>
                  <a:cxn ang="0">
                    <a:pos x="584" y="521"/>
                  </a:cxn>
                  <a:cxn ang="0">
                    <a:pos x="525" y="630"/>
                  </a:cxn>
                  <a:cxn ang="0">
                    <a:pos x="428" y="571"/>
                  </a:cxn>
                  <a:cxn ang="0">
                    <a:pos x="324" y="505"/>
                  </a:cxn>
                  <a:cxn ang="0">
                    <a:pos x="192" y="561"/>
                  </a:cxn>
                </a:cxnLst>
                <a:rect l="0" t="0" r="r" b="b"/>
                <a:pathLst>
                  <a:path w="2439" h="1547">
                    <a:moveTo>
                      <a:pt x="165" y="570"/>
                    </a:moveTo>
                    <a:lnTo>
                      <a:pt x="91" y="705"/>
                    </a:lnTo>
                    <a:lnTo>
                      <a:pt x="100" y="792"/>
                    </a:lnTo>
                    <a:lnTo>
                      <a:pt x="178" y="845"/>
                    </a:lnTo>
                    <a:lnTo>
                      <a:pt x="181" y="935"/>
                    </a:lnTo>
                    <a:lnTo>
                      <a:pt x="117" y="961"/>
                    </a:lnTo>
                    <a:lnTo>
                      <a:pt x="115" y="1043"/>
                    </a:lnTo>
                    <a:lnTo>
                      <a:pt x="16" y="1105"/>
                    </a:lnTo>
                    <a:lnTo>
                      <a:pt x="0" y="1137"/>
                    </a:lnTo>
                    <a:lnTo>
                      <a:pt x="0" y="1203"/>
                    </a:lnTo>
                    <a:lnTo>
                      <a:pt x="16" y="1203"/>
                    </a:lnTo>
                    <a:lnTo>
                      <a:pt x="34" y="1206"/>
                    </a:lnTo>
                    <a:lnTo>
                      <a:pt x="54" y="1213"/>
                    </a:lnTo>
                    <a:lnTo>
                      <a:pt x="66" y="1222"/>
                    </a:lnTo>
                    <a:lnTo>
                      <a:pt x="75" y="1234"/>
                    </a:lnTo>
                    <a:lnTo>
                      <a:pt x="82" y="1252"/>
                    </a:lnTo>
                    <a:lnTo>
                      <a:pt x="88" y="1267"/>
                    </a:lnTo>
                    <a:lnTo>
                      <a:pt x="96" y="1279"/>
                    </a:lnTo>
                    <a:lnTo>
                      <a:pt x="108" y="1290"/>
                    </a:lnTo>
                    <a:lnTo>
                      <a:pt x="124" y="1301"/>
                    </a:lnTo>
                    <a:lnTo>
                      <a:pt x="147" y="1311"/>
                    </a:lnTo>
                    <a:lnTo>
                      <a:pt x="171" y="1325"/>
                    </a:lnTo>
                    <a:lnTo>
                      <a:pt x="195" y="1343"/>
                    </a:lnTo>
                    <a:lnTo>
                      <a:pt x="217" y="1364"/>
                    </a:lnTo>
                    <a:lnTo>
                      <a:pt x="240" y="1383"/>
                    </a:lnTo>
                    <a:lnTo>
                      <a:pt x="261" y="1400"/>
                    </a:lnTo>
                    <a:lnTo>
                      <a:pt x="282" y="1409"/>
                    </a:lnTo>
                    <a:lnTo>
                      <a:pt x="303" y="1409"/>
                    </a:lnTo>
                    <a:lnTo>
                      <a:pt x="339" y="1400"/>
                    </a:lnTo>
                    <a:lnTo>
                      <a:pt x="348" y="1400"/>
                    </a:lnTo>
                    <a:lnTo>
                      <a:pt x="356" y="1403"/>
                    </a:lnTo>
                    <a:lnTo>
                      <a:pt x="371" y="1413"/>
                    </a:lnTo>
                    <a:lnTo>
                      <a:pt x="407" y="1463"/>
                    </a:lnTo>
                    <a:lnTo>
                      <a:pt x="417" y="1476"/>
                    </a:lnTo>
                    <a:lnTo>
                      <a:pt x="429" y="1487"/>
                    </a:lnTo>
                    <a:lnTo>
                      <a:pt x="444" y="1493"/>
                    </a:lnTo>
                    <a:lnTo>
                      <a:pt x="459" y="1495"/>
                    </a:lnTo>
                    <a:lnTo>
                      <a:pt x="483" y="1489"/>
                    </a:lnTo>
                    <a:lnTo>
                      <a:pt x="504" y="1481"/>
                    </a:lnTo>
                    <a:lnTo>
                      <a:pt x="522" y="1478"/>
                    </a:lnTo>
                    <a:lnTo>
                      <a:pt x="531" y="1480"/>
                    </a:lnTo>
                    <a:lnTo>
                      <a:pt x="539" y="1483"/>
                    </a:lnTo>
                    <a:lnTo>
                      <a:pt x="572" y="1504"/>
                    </a:lnTo>
                    <a:lnTo>
                      <a:pt x="591" y="1513"/>
                    </a:lnTo>
                    <a:lnTo>
                      <a:pt x="618" y="1520"/>
                    </a:lnTo>
                    <a:lnTo>
                      <a:pt x="659" y="1532"/>
                    </a:lnTo>
                    <a:lnTo>
                      <a:pt x="666" y="1538"/>
                    </a:lnTo>
                    <a:lnTo>
                      <a:pt x="673" y="1547"/>
                    </a:lnTo>
                    <a:lnTo>
                      <a:pt x="710" y="1513"/>
                    </a:lnTo>
                    <a:lnTo>
                      <a:pt x="676" y="1458"/>
                    </a:lnTo>
                    <a:lnTo>
                      <a:pt x="641" y="1445"/>
                    </a:lnTo>
                    <a:lnTo>
                      <a:pt x="623" y="1388"/>
                    </a:lnTo>
                    <a:lnTo>
                      <a:pt x="630" y="1352"/>
                    </a:lnTo>
                    <a:lnTo>
                      <a:pt x="707" y="1320"/>
                    </a:lnTo>
                    <a:lnTo>
                      <a:pt x="725" y="1328"/>
                    </a:lnTo>
                    <a:lnTo>
                      <a:pt x="761" y="1270"/>
                    </a:lnTo>
                    <a:lnTo>
                      <a:pt x="793" y="1272"/>
                    </a:lnTo>
                    <a:lnTo>
                      <a:pt x="794" y="1298"/>
                    </a:lnTo>
                    <a:lnTo>
                      <a:pt x="926" y="1252"/>
                    </a:lnTo>
                    <a:lnTo>
                      <a:pt x="926" y="1212"/>
                    </a:lnTo>
                    <a:lnTo>
                      <a:pt x="968" y="1186"/>
                    </a:lnTo>
                    <a:lnTo>
                      <a:pt x="994" y="1201"/>
                    </a:lnTo>
                    <a:lnTo>
                      <a:pt x="1068" y="1206"/>
                    </a:lnTo>
                    <a:lnTo>
                      <a:pt x="1191" y="1298"/>
                    </a:lnTo>
                    <a:lnTo>
                      <a:pt x="1332" y="1310"/>
                    </a:lnTo>
                    <a:lnTo>
                      <a:pt x="1458" y="1376"/>
                    </a:lnTo>
                    <a:lnTo>
                      <a:pt x="1529" y="1364"/>
                    </a:lnTo>
                    <a:lnTo>
                      <a:pt x="1539" y="1400"/>
                    </a:lnTo>
                    <a:lnTo>
                      <a:pt x="1622" y="1368"/>
                    </a:lnTo>
                    <a:lnTo>
                      <a:pt x="1628" y="1319"/>
                    </a:lnTo>
                    <a:lnTo>
                      <a:pt x="1673" y="1298"/>
                    </a:lnTo>
                    <a:lnTo>
                      <a:pt x="1688" y="1319"/>
                    </a:lnTo>
                    <a:lnTo>
                      <a:pt x="1718" y="1325"/>
                    </a:lnTo>
                    <a:lnTo>
                      <a:pt x="1733" y="1288"/>
                    </a:lnTo>
                    <a:lnTo>
                      <a:pt x="1787" y="1272"/>
                    </a:lnTo>
                    <a:lnTo>
                      <a:pt x="1822" y="1295"/>
                    </a:lnTo>
                    <a:lnTo>
                      <a:pt x="1849" y="1251"/>
                    </a:lnTo>
                    <a:lnTo>
                      <a:pt x="1879" y="1243"/>
                    </a:lnTo>
                    <a:lnTo>
                      <a:pt x="1928" y="1116"/>
                    </a:lnTo>
                    <a:lnTo>
                      <a:pt x="2104" y="1126"/>
                    </a:lnTo>
                    <a:lnTo>
                      <a:pt x="2146" y="1057"/>
                    </a:lnTo>
                    <a:lnTo>
                      <a:pt x="2202" y="1055"/>
                    </a:lnTo>
                    <a:lnTo>
                      <a:pt x="2305" y="1168"/>
                    </a:lnTo>
                    <a:lnTo>
                      <a:pt x="2299" y="1242"/>
                    </a:lnTo>
                    <a:lnTo>
                      <a:pt x="2346" y="1243"/>
                    </a:lnTo>
                    <a:lnTo>
                      <a:pt x="2399" y="1153"/>
                    </a:lnTo>
                    <a:lnTo>
                      <a:pt x="2433" y="1153"/>
                    </a:lnTo>
                    <a:lnTo>
                      <a:pt x="2439" y="1108"/>
                    </a:lnTo>
                    <a:lnTo>
                      <a:pt x="2415" y="1003"/>
                    </a:lnTo>
                    <a:lnTo>
                      <a:pt x="2382" y="988"/>
                    </a:lnTo>
                    <a:lnTo>
                      <a:pt x="2344" y="869"/>
                    </a:lnTo>
                    <a:lnTo>
                      <a:pt x="2298" y="726"/>
                    </a:lnTo>
                    <a:lnTo>
                      <a:pt x="2295" y="721"/>
                    </a:lnTo>
                    <a:lnTo>
                      <a:pt x="2290" y="720"/>
                    </a:lnTo>
                    <a:lnTo>
                      <a:pt x="2281" y="721"/>
                    </a:lnTo>
                    <a:lnTo>
                      <a:pt x="2253" y="735"/>
                    </a:lnTo>
                    <a:lnTo>
                      <a:pt x="2236" y="744"/>
                    </a:lnTo>
                    <a:lnTo>
                      <a:pt x="2220" y="749"/>
                    </a:lnTo>
                    <a:lnTo>
                      <a:pt x="2202" y="749"/>
                    </a:lnTo>
                    <a:lnTo>
                      <a:pt x="2187" y="741"/>
                    </a:lnTo>
                    <a:lnTo>
                      <a:pt x="2125" y="696"/>
                    </a:lnTo>
                    <a:lnTo>
                      <a:pt x="2088" y="672"/>
                    </a:lnTo>
                    <a:lnTo>
                      <a:pt x="2058" y="654"/>
                    </a:lnTo>
                    <a:lnTo>
                      <a:pt x="2046" y="648"/>
                    </a:lnTo>
                    <a:lnTo>
                      <a:pt x="2038" y="639"/>
                    </a:lnTo>
                    <a:lnTo>
                      <a:pt x="2034" y="630"/>
                    </a:lnTo>
                    <a:lnTo>
                      <a:pt x="2032" y="619"/>
                    </a:lnTo>
                    <a:lnTo>
                      <a:pt x="2035" y="609"/>
                    </a:lnTo>
                    <a:lnTo>
                      <a:pt x="2040" y="598"/>
                    </a:lnTo>
                    <a:lnTo>
                      <a:pt x="2049" y="586"/>
                    </a:lnTo>
                    <a:lnTo>
                      <a:pt x="2061" y="576"/>
                    </a:lnTo>
                    <a:lnTo>
                      <a:pt x="2071" y="567"/>
                    </a:lnTo>
                    <a:lnTo>
                      <a:pt x="2077" y="556"/>
                    </a:lnTo>
                    <a:lnTo>
                      <a:pt x="2080" y="546"/>
                    </a:lnTo>
                    <a:lnTo>
                      <a:pt x="2079" y="535"/>
                    </a:lnTo>
                    <a:lnTo>
                      <a:pt x="2073" y="524"/>
                    </a:lnTo>
                    <a:lnTo>
                      <a:pt x="2062" y="512"/>
                    </a:lnTo>
                    <a:lnTo>
                      <a:pt x="2034" y="485"/>
                    </a:lnTo>
                    <a:lnTo>
                      <a:pt x="2017" y="472"/>
                    </a:lnTo>
                    <a:lnTo>
                      <a:pt x="2006" y="460"/>
                    </a:lnTo>
                    <a:lnTo>
                      <a:pt x="2000" y="448"/>
                    </a:lnTo>
                    <a:lnTo>
                      <a:pt x="1996" y="436"/>
                    </a:lnTo>
                    <a:lnTo>
                      <a:pt x="1997" y="412"/>
                    </a:lnTo>
                    <a:lnTo>
                      <a:pt x="2003" y="380"/>
                    </a:lnTo>
                    <a:lnTo>
                      <a:pt x="2005" y="365"/>
                    </a:lnTo>
                    <a:lnTo>
                      <a:pt x="2003" y="353"/>
                    </a:lnTo>
                    <a:lnTo>
                      <a:pt x="1996" y="338"/>
                    </a:lnTo>
                    <a:lnTo>
                      <a:pt x="1982" y="326"/>
                    </a:lnTo>
                    <a:lnTo>
                      <a:pt x="1973" y="318"/>
                    </a:lnTo>
                    <a:lnTo>
                      <a:pt x="1964" y="308"/>
                    </a:lnTo>
                    <a:lnTo>
                      <a:pt x="1957" y="302"/>
                    </a:lnTo>
                    <a:lnTo>
                      <a:pt x="1949" y="299"/>
                    </a:lnTo>
                    <a:lnTo>
                      <a:pt x="1934" y="297"/>
                    </a:lnTo>
                    <a:lnTo>
                      <a:pt x="1919" y="303"/>
                    </a:lnTo>
                    <a:lnTo>
                      <a:pt x="1904" y="314"/>
                    </a:lnTo>
                    <a:lnTo>
                      <a:pt x="1889" y="326"/>
                    </a:lnTo>
                    <a:lnTo>
                      <a:pt x="1874" y="336"/>
                    </a:lnTo>
                    <a:lnTo>
                      <a:pt x="1849" y="345"/>
                    </a:lnTo>
                    <a:lnTo>
                      <a:pt x="1811" y="353"/>
                    </a:lnTo>
                    <a:lnTo>
                      <a:pt x="1784" y="355"/>
                    </a:lnTo>
                    <a:lnTo>
                      <a:pt x="1766" y="350"/>
                    </a:lnTo>
                    <a:lnTo>
                      <a:pt x="1751" y="342"/>
                    </a:lnTo>
                    <a:lnTo>
                      <a:pt x="1739" y="332"/>
                    </a:lnTo>
                    <a:lnTo>
                      <a:pt x="1715" y="299"/>
                    </a:lnTo>
                    <a:lnTo>
                      <a:pt x="1700" y="279"/>
                    </a:lnTo>
                    <a:lnTo>
                      <a:pt x="1681" y="258"/>
                    </a:lnTo>
                    <a:lnTo>
                      <a:pt x="1644" y="228"/>
                    </a:lnTo>
                    <a:lnTo>
                      <a:pt x="1634" y="222"/>
                    </a:lnTo>
                    <a:lnTo>
                      <a:pt x="1623" y="219"/>
                    </a:lnTo>
                    <a:lnTo>
                      <a:pt x="1607" y="218"/>
                    </a:lnTo>
                    <a:lnTo>
                      <a:pt x="1596" y="216"/>
                    </a:lnTo>
                    <a:lnTo>
                      <a:pt x="1586" y="212"/>
                    </a:lnTo>
                    <a:lnTo>
                      <a:pt x="1562" y="198"/>
                    </a:lnTo>
                    <a:lnTo>
                      <a:pt x="1553" y="189"/>
                    </a:lnTo>
                    <a:lnTo>
                      <a:pt x="1545" y="180"/>
                    </a:lnTo>
                    <a:lnTo>
                      <a:pt x="1536" y="157"/>
                    </a:lnTo>
                    <a:lnTo>
                      <a:pt x="1533" y="144"/>
                    </a:lnTo>
                    <a:lnTo>
                      <a:pt x="1532" y="127"/>
                    </a:lnTo>
                    <a:lnTo>
                      <a:pt x="1529" y="112"/>
                    </a:lnTo>
                    <a:lnTo>
                      <a:pt x="1527" y="100"/>
                    </a:lnTo>
                    <a:lnTo>
                      <a:pt x="1524" y="93"/>
                    </a:lnTo>
                    <a:lnTo>
                      <a:pt x="1520" y="85"/>
                    </a:lnTo>
                    <a:lnTo>
                      <a:pt x="1514" y="81"/>
                    </a:lnTo>
                    <a:lnTo>
                      <a:pt x="1508" y="76"/>
                    </a:lnTo>
                    <a:lnTo>
                      <a:pt x="1491" y="67"/>
                    </a:lnTo>
                    <a:lnTo>
                      <a:pt x="1478" y="58"/>
                    </a:lnTo>
                    <a:lnTo>
                      <a:pt x="1470" y="46"/>
                    </a:lnTo>
                    <a:lnTo>
                      <a:pt x="1464" y="33"/>
                    </a:lnTo>
                    <a:lnTo>
                      <a:pt x="1457" y="19"/>
                    </a:lnTo>
                    <a:lnTo>
                      <a:pt x="1451" y="15"/>
                    </a:lnTo>
                    <a:lnTo>
                      <a:pt x="1443" y="13"/>
                    </a:lnTo>
                    <a:lnTo>
                      <a:pt x="1430" y="18"/>
                    </a:lnTo>
                    <a:lnTo>
                      <a:pt x="1418" y="31"/>
                    </a:lnTo>
                    <a:lnTo>
                      <a:pt x="1409" y="46"/>
                    </a:lnTo>
                    <a:lnTo>
                      <a:pt x="1401" y="61"/>
                    </a:lnTo>
                    <a:lnTo>
                      <a:pt x="1391" y="73"/>
                    </a:lnTo>
                    <a:lnTo>
                      <a:pt x="1374" y="81"/>
                    </a:lnTo>
                    <a:lnTo>
                      <a:pt x="1349" y="82"/>
                    </a:lnTo>
                    <a:lnTo>
                      <a:pt x="1300" y="82"/>
                    </a:lnTo>
                    <a:lnTo>
                      <a:pt x="1276" y="82"/>
                    </a:lnTo>
                    <a:lnTo>
                      <a:pt x="1243" y="79"/>
                    </a:lnTo>
                    <a:lnTo>
                      <a:pt x="1225" y="79"/>
                    </a:lnTo>
                    <a:lnTo>
                      <a:pt x="1210" y="82"/>
                    </a:lnTo>
                    <a:lnTo>
                      <a:pt x="1200" y="87"/>
                    </a:lnTo>
                    <a:lnTo>
                      <a:pt x="1191" y="94"/>
                    </a:lnTo>
                    <a:lnTo>
                      <a:pt x="1177" y="115"/>
                    </a:lnTo>
                    <a:lnTo>
                      <a:pt x="1165" y="139"/>
                    </a:lnTo>
                    <a:lnTo>
                      <a:pt x="1153" y="154"/>
                    </a:lnTo>
                    <a:lnTo>
                      <a:pt x="1143" y="164"/>
                    </a:lnTo>
                    <a:lnTo>
                      <a:pt x="1132" y="168"/>
                    </a:lnTo>
                    <a:lnTo>
                      <a:pt x="1120" y="164"/>
                    </a:lnTo>
                    <a:lnTo>
                      <a:pt x="1114" y="157"/>
                    </a:lnTo>
                    <a:lnTo>
                      <a:pt x="1113" y="148"/>
                    </a:lnTo>
                    <a:lnTo>
                      <a:pt x="1114" y="135"/>
                    </a:lnTo>
                    <a:lnTo>
                      <a:pt x="1119" y="121"/>
                    </a:lnTo>
                    <a:lnTo>
                      <a:pt x="1135" y="91"/>
                    </a:lnTo>
                    <a:lnTo>
                      <a:pt x="1156" y="64"/>
                    </a:lnTo>
                    <a:lnTo>
                      <a:pt x="1161" y="60"/>
                    </a:lnTo>
                    <a:lnTo>
                      <a:pt x="1167" y="55"/>
                    </a:lnTo>
                    <a:lnTo>
                      <a:pt x="1182" y="48"/>
                    </a:lnTo>
                    <a:lnTo>
                      <a:pt x="1219" y="42"/>
                    </a:lnTo>
                    <a:lnTo>
                      <a:pt x="1266" y="40"/>
                    </a:lnTo>
                    <a:lnTo>
                      <a:pt x="1318" y="40"/>
                    </a:lnTo>
                    <a:lnTo>
                      <a:pt x="1352" y="39"/>
                    </a:lnTo>
                    <a:lnTo>
                      <a:pt x="1362" y="37"/>
                    </a:lnTo>
                    <a:lnTo>
                      <a:pt x="1368" y="36"/>
                    </a:lnTo>
                    <a:lnTo>
                      <a:pt x="1371" y="33"/>
                    </a:lnTo>
                    <a:lnTo>
                      <a:pt x="1373" y="28"/>
                    </a:lnTo>
                    <a:lnTo>
                      <a:pt x="1373" y="18"/>
                    </a:lnTo>
                    <a:lnTo>
                      <a:pt x="1370" y="12"/>
                    </a:lnTo>
                    <a:lnTo>
                      <a:pt x="1365" y="9"/>
                    </a:lnTo>
                    <a:lnTo>
                      <a:pt x="1343" y="6"/>
                    </a:lnTo>
                    <a:lnTo>
                      <a:pt x="1303" y="4"/>
                    </a:lnTo>
                    <a:lnTo>
                      <a:pt x="1246" y="3"/>
                    </a:lnTo>
                    <a:lnTo>
                      <a:pt x="1215" y="1"/>
                    </a:lnTo>
                    <a:lnTo>
                      <a:pt x="1192" y="0"/>
                    </a:lnTo>
                    <a:lnTo>
                      <a:pt x="1174" y="1"/>
                    </a:lnTo>
                    <a:lnTo>
                      <a:pt x="1159" y="6"/>
                    </a:lnTo>
                    <a:lnTo>
                      <a:pt x="1149" y="12"/>
                    </a:lnTo>
                    <a:lnTo>
                      <a:pt x="1138" y="19"/>
                    </a:lnTo>
                    <a:lnTo>
                      <a:pt x="1120" y="46"/>
                    </a:lnTo>
                    <a:lnTo>
                      <a:pt x="1093" y="94"/>
                    </a:lnTo>
                    <a:lnTo>
                      <a:pt x="1066" y="144"/>
                    </a:lnTo>
                    <a:lnTo>
                      <a:pt x="1039" y="191"/>
                    </a:lnTo>
                    <a:lnTo>
                      <a:pt x="1026" y="209"/>
                    </a:lnTo>
                    <a:lnTo>
                      <a:pt x="1012" y="224"/>
                    </a:lnTo>
                    <a:lnTo>
                      <a:pt x="994" y="243"/>
                    </a:lnTo>
                    <a:lnTo>
                      <a:pt x="980" y="261"/>
                    </a:lnTo>
                    <a:lnTo>
                      <a:pt x="967" y="279"/>
                    </a:lnTo>
                    <a:lnTo>
                      <a:pt x="958" y="288"/>
                    </a:lnTo>
                    <a:lnTo>
                      <a:pt x="949" y="296"/>
                    </a:lnTo>
                    <a:lnTo>
                      <a:pt x="917" y="317"/>
                    </a:lnTo>
                    <a:lnTo>
                      <a:pt x="893" y="326"/>
                    </a:lnTo>
                    <a:lnTo>
                      <a:pt x="838" y="341"/>
                    </a:lnTo>
                    <a:lnTo>
                      <a:pt x="802" y="350"/>
                    </a:lnTo>
                    <a:lnTo>
                      <a:pt x="772" y="353"/>
                    </a:lnTo>
                    <a:lnTo>
                      <a:pt x="743" y="353"/>
                    </a:lnTo>
                    <a:lnTo>
                      <a:pt x="715" y="347"/>
                    </a:lnTo>
                    <a:lnTo>
                      <a:pt x="700" y="345"/>
                    </a:lnTo>
                    <a:lnTo>
                      <a:pt x="685" y="347"/>
                    </a:lnTo>
                    <a:lnTo>
                      <a:pt x="673" y="352"/>
                    </a:lnTo>
                    <a:lnTo>
                      <a:pt x="659" y="358"/>
                    </a:lnTo>
                    <a:lnTo>
                      <a:pt x="603" y="392"/>
                    </a:lnTo>
                    <a:lnTo>
                      <a:pt x="588" y="401"/>
                    </a:lnTo>
                    <a:lnTo>
                      <a:pt x="576" y="410"/>
                    </a:lnTo>
                    <a:lnTo>
                      <a:pt x="566" y="425"/>
                    </a:lnTo>
                    <a:lnTo>
                      <a:pt x="566" y="431"/>
                    </a:lnTo>
                    <a:lnTo>
                      <a:pt x="569" y="437"/>
                    </a:lnTo>
                    <a:lnTo>
                      <a:pt x="582" y="446"/>
                    </a:lnTo>
                    <a:lnTo>
                      <a:pt x="591" y="455"/>
                    </a:lnTo>
                    <a:lnTo>
                      <a:pt x="597" y="467"/>
                    </a:lnTo>
                    <a:lnTo>
                      <a:pt x="597" y="482"/>
                    </a:lnTo>
                    <a:lnTo>
                      <a:pt x="594" y="497"/>
                    </a:lnTo>
                    <a:lnTo>
                      <a:pt x="588" y="509"/>
                    </a:lnTo>
                    <a:lnTo>
                      <a:pt x="584" y="521"/>
                    </a:lnTo>
                    <a:lnTo>
                      <a:pt x="575" y="547"/>
                    </a:lnTo>
                    <a:lnTo>
                      <a:pt x="564" y="577"/>
                    </a:lnTo>
                    <a:lnTo>
                      <a:pt x="546" y="609"/>
                    </a:lnTo>
                    <a:lnTo>
                      <a:pt x="534" y="622"/>
                    </a:lnTo>
                    <a:lnTo>
                      <a:pt x="525" y="630"/>
                    </a:lnTo>
                    <a:lnTo>
                      <a:pt x="515" y="633"/>
                    </a:lnTo>
                    <a:lnTo>
                      <a:pt x="506" y="630"/>
                    </a:lnTo>
                    <a:lnTo>
                      <a:pt x="483" y="615"/>
                    </a:lnTo>
                    <a:lnTo>
                      <a:pt x="456" y="591"/>
                    </a:lnTo>
                    <a:lnTo>
                      <a:pt x="428" y="571"/>
                    </a:lnTo>
                    <a:lnTo>
                      <a:pt x="398" y="553"/>
                    </a:lnTo>
                    <a:lnTo>
                      <a:pt x="366" y="533"/>
                    </a:lnTo>
                    <a:lnTo>
                      <a:pt x="351" y="523"/>
                    </a:lnTo>
                    <a:lnTo>
                      <a:pt x="339" y="512"/>
                    </a:lnTo>
                    <a:lnTo>
                      <a:pt x="324" y="505"/>
                    </a:lnTo>
                    <a:lnTo>
                      <a:pt x="309" y="503"/>
                    </a:lnTo>
                    <a:lnTo>
                      <a:pt x="291" y="508"/>
                    </a:lnTo>
                    <a:lnTo>
                      <a:pt x="271" y="515"/>
                    </a:lnTo>
                    <a:lnTo>
                      <a:pt x="231" y="538"/>
                    </a:lnTo>
                    <a:lnTo>
                      <a:pt x="192" y="561"/>
                    </a:lnTo>
                    <a:lnTo>
                      <a:pt x="175" y="568"/>
                    </a:lnTo>
                    <a:lnTo>
                      <a:pt x="162" y="571"/>
                    </a:lnTo>
                    <a:lnTo>
                      <a:pt x="165" y="5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5" name="Group 37"/>
            <p:cNvGrpSpPr>
              <a:grpSpLocks noChangeAspect="1"/>
            </p:cNvGrpSpPr>
            <p:nvPr/>
          </p:nvGrpSpPr>
          <p:grpSpPr bwMode="auto">
            <a:xfrm>
              <a:off x="2538" y="614"/>
              <a:ext cx="822" cy="751"/>
              <a:chOff x="2826" y="110"/>
              <a:chExt cx="1000" cy="922"/>
            </a:xfrm>
            <a:grpFill/>
          </p:grpSpPr>
          <p:sp>
            <p:nvSpPr>
              <p:cNvPr id="68" name="Freeform 38"/>
              <p:cNvSpPr>
                <a:spLocks noChangeAspect="1"/>
              </p:cNvSpPr>
              <p:nvPr/>
            </p:nvSpPr>
            <p:spPr bwMode="auto">
              <a:xfrm>
                <a:off x="2874" y="283"/>
                <a:ext cx="63" cy="43"/>
              </a:xfrm>
              <a:custGeom>
                <a:avLst/>
                <a:gdLst/>
                <a:ahLst/>
                <a:cxnLst>
                  <a:cxn ang="0">
                    <a:pos x="80" y="84"/>
                  </a:cxn>
                  <a:cxn ang="0">
                    <a:pos x="93" y="84"/>
                  </a:cxn>
                  <a:cxn ang="0">
                    <a:pos x="98" y="83"/>
                  </a:cxn>
                  <a:cxn ang="0">
                    <a:pos x="102" y="81"/>
                  </a:cxn>
                  <a:cxn ang="0">
                    <a:pos x="107" y="80"/>
                  </a:cxn>
                  <a:cxn ang="0">
                    <a:pos x="111" y="76"/>
                  </a:cxn>
                  <a:cxn ang="0">
                    <a:pos x="114" y="72"/>
                  </a:cxn>
                  <a:cxn ang="0">
                    <a:pos x="117" y="66"/>
                  </a:cxn>
                  <a:cxn ang="0">
                    <a:pos x="120" y="58"/>
                  </a:cxn>
                  <a:cxn ang="0">
                    <a:pos x="122" y="49"/>
                  </a:cxn>
                  <a:cxn ang="0">
                    <a:pos x="125" y="40"/>
                  </a:cxn>
                  <a:cxn ang="0">
                    <a:pos x="125" y="30"/>
                  </a:cxn>
                  <a:cxn ang="0">
                    <a:pos x="125" y="21"/>
                  </a:cxn>
                  <a:cxn ang="0">
                    <a:pos x="123" y="18"/>
                  </a:cxn>
                  <a:cxn ang="0">
                    <a:pos x="122" y="13"/>
                  </a:cxn>
                  <a:cxn ang="0">
                    <a:pos x="119" y="10"/>
                  </a:cxn>
                  <a:cxn ang="0">
                    <a:pos x="116" y="7"/>
                  </a:cxn>
                  <a:cxn ang="0">
                    <a:pos x="111" y="6"/>
                  </a:cxn>
                  <a:cxn ang="0">
                    <a:pos x="107" y="4"/>
                  </a:cxn>
                  <a:cxn ang="0">
                    <a:pos x="78" y="1"/>
                  </a:cxn>
                  <a:cxn ang="0">
                    <a:pos x="63" y="0"/>
                  </a:cxn>
                  <a:cxn ang="0">
                    <a:pos x="48" y="0"/>
                  </a:cxn>
                  <a:cxn ang="0">
                    <a:pos x="34" y="1"/>
                  </a:cxn>
                  <a:cxn ang="0">
                    <a:pos x="28" y="3"/>
                  </a:cxn>
                  <a:cxn ang="0">
                    <a:pos x="22" y="4"/>
                  </a:cxn>
                  <a:cxn ang="0">
                    <a:pos x="18" y="7"/>
                  </a:cxn>
                  <a:cxn ang="0">
                    <a:pos x="13" y="10"/>
                  </a:cxn>
                  <a:cxn ang="0">
                    <a:pos x="9" y="15"/>
                  </a:cxn>
                  <a:cxn ang="0">
                    <a:pos x="6" y="19"/>
                  </a:cxn>
                  <a:cxn ang="0">
                    <a:pos x="3" y="30"/>
                  </a:cxn>
                  <a:cxn ang="0">
                    <a:pos x="0" y="37"/>
                  </a:cxn>
                  <a:cxn ang="0">
                    <a:pos x="0" y="43"/>
                  </a:cxn>
                  <a:cxn ang="0">
                    <a:pos x="0" y="48"/>
                  </a:cxn>
                  <a:cxn ang="0">
                    <a:pos x="3" y="51"/>
                  </a:cxn>
                  <a:cxn ang="0">
                    <a:pos x="6" y="54"/>
                  </a:cxn>
                  <a:cxn ang="0">
                    <a:pos x="16" y="58"/>
                  </a:cxn>
                  <a:cxn ang="0">
                    <a:pos x="33" y="64"/>
                  </a:cxn>
                  <a:cxn ang="0">
                    <a:pos x="39" y="67"/>
                  </a:cxn>
                  <a:cxn ang="0">
                    <a:pos x="43" y="73"/>
                  </a:cxn>
                  <a:cxn ang="0">
                    <a:pos x="45" y="76"/>
                  </a:cxn>
                  <a:cxn ang="0">
                    <a:pos x="48" y="78"/>
                  </a:cxn>
                  <a:cxn ang="0">
                    <a:pos x="52" y="80"/>
                  </a:cxn>
                  <a:cxn ang="0">
                    <a:pos x="57" y="81"/>
                  </a:cxn>
                  <a:cxn ang="0">
                    <a:pos x="67" y="84"/>
                  </a:cxn>
                  <a:cxn ang="0">
                    <a:pos x="80" y="84"/>
                  </a:cxn>
                </a:cxnLst>
                <a:rect l="0" t="0" r="r" b="b"/>
                <a:pathLst>
                  <a:path w="125" h="84">
                    <a:moveTo>
                      <a:pt x="80" y="84"/>
                    </a:moveTo>
                    <a:lnTo>
                      <a:pt x="93" y="84"/>
                    </a:lnTo>
                    <a:lnTo>
                      <a:pt x="98" y="83"/>
                    </a:lnTo>
                    <a:lnTo>
                      <a:pt x="102" y="81"/>
                    </a:lnTo>
                    <a:lnTo>
                      <a:pt x="107" y="80"/>
                    </a:lnTo>
                    <a:lnTo>
                      <a:pt x="111" y="76"/>
                    </a:lnTo>
                    <a:lnTo>
                      <a:pt x="114" y="72"/>
                    </a:lnTo>
                    <a:lnTo>
                      <a:pt x="117" y="66"/>
                    </a:lnTo>
                    <a:lnTo>
                      <a:pt x="120" y="58"/>
                    </a:lnTo>
                    <a:lnTo>
                      <a:pt x="122" y="49"/>
                    </a:lnTo>
                    <a:lnTo>
                      <a:pt x="125" y="40"/>
                    </a:lnTo>
                    <a:lnTo>
                      <a:pt x="125" y="30"/>
                    </a:lnTo>
                    <a:lnTo>
                      <a:pt x="125" y="21"/>
                    </a:lnTo>
                    <a:lnTo>
                      <a:pt x="123" y="18"/>
                    </a:lnTo>
                    <a:lnTo>
                      <a:pt x="122" y="13"/>
                    </a:lnTo>
                    <a:lnTo>
                      <a:pt x="119" y="10"/>
                    </a:lnTo>
                    <a:lnTo>
                      <a:pt x="116" y="7"/>
                    </a:lnTo>
                    <a:lnTo>
                      <a:pt x="111" y="6"/>
                    </a:lnTo>
                    <a:lnTo>
                      <a:pt x="107" y="4"/>
                    </a:lnTo>
                    <a:lnTo>
                      <a:pt x="78" y="1"/>
                    </a:lnTo>
                    <a:lnTo>
                      <a:pt x="63" y="0"/>
                    </a:lnTo>
                    <a:lnTo>
                      <a:pt x="48" y="0"/>
                    </a:lnTo>
                    <a:lnTo>
                      <a:pt x="34" y="1"/>
                    </a:lnTo>
                    <a:lnTo>
                      <a:pt x="28" y="3"/>
                    </a:lnTo>
                    <a:lnTo>
                      <a:pt x="22" y="4"/>
                    </a:lnTo>
                    <a:lnTo>
                      <a:pt x="18" y="7"/>
                    </a:lnTo>
                    <a:lnTo>
                      <a:pt x="13" y="10"/>
                    </a:lnTo>
                    <a:lnTo>
                      <a:pt x="9" y="15"/>
                    </a:lnTo>
                    <a:lnTo>
                      <a:pt x="6" y="19"/>
                    </a:lnTo>
                    <a:lnTo>
                      <a:pt x="3" y="30"/>
                    </a:lnTo>
                    <a:lnTo>
                      <a:pt x="0" y="37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3" y="51"/>
                    </a:lnTo>
                    <a:lnTo>
                      <a:pt x="6" y="54"/>
                    </a:lnTo>
                    <a:lnTo>
                      <a:pt x="16" y="58"/>
                    </a:lnTo>
                    <a:lnTo>
                      <a:pt x="33" y="64"/>
                    </a:lnTo>
                    <a:lnTo>
                      <a:pt x="39" y="67"/>
                    </a:lnTo>
                    <a:lnTo>
                      <a:pt x="43" y="73"/>
                    </a:lnTo>
                    <a:lnTo>
                      <a:pt x="45" y="76"/>
                    </a:lnTo>
                    <a:lnTo>
                      <a:pt x="48" y="78"/>
                    </a:lnTo>
                    <a:lnTo>
                      <a:pt x="52" y="80"/>
                    </a:lnTo>
                    <a:lnTo>
                      <a:pt x="57" y="81"/>
                    </a:lnTo>
                    <a:lnTo>
                      <a:pt x="67" y="84"/>
                    </a:lnTo>
                    <a:lnTo>
                      <a:pt x="80" y="84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39"/>
              <p:cNvSpPr>
                <a:spLocks noChangeAspect="1"/>
              </p:cNvSpPr>
              <p:nvPr/>
            </p:nvSpPr>
            <p:spPr bwMode="auto">
              <a:xfrm>
                <a:off x="2836" y="300"/>
                <a:ext cx="34" cy="54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5" y="36"/>
                  </a:cxn>
                  <a:cxn ang="0">
                    <a:pos x="2" y="40"/>
                  </a:cxn>
                  <a:cxn ang="0">
                    <a:pos x="0" y="47"/>
                  </a:cxn>
                  <a:cxn ang="0">
                    <a:pos x="0" y="54"/>
                  </a:cxn>
                  <a:cxn ang="0">
                    <a:pos x="0" y="60"/>
                  </a:cxn>
                  <a:cxn ang="0">
                    <a:pos x="2" y="68"/>
                  </a:cxn>
                  <a:cxn ang="0">
                    <a:pos x="6" y="77"/>
                  </a:cxn>
                  <a:cxn ang="0">
                    <a:pos x="12" y="92"/>
                  </a:cxn>
                  <a:cxn ang="0">
                    <a:pos x="15" y="98"/>
                  </a:cxn>
                  <a:cxn ang="0">
                    <a:pos x="17" y="102"/>
                  </a:cxn>
                  <a:cxn ang="0">
                    <a:pos x="20" y="105"/>
                  </a:cxn>
                  <a:cxn ang="0">
                    <a:pos x="23" y="107"/>
                  </a:cxn>
                  <a:cxn ang="0">
                    <a:pos x="27" y="108"/>
                  </a:cxn>
                  <a:cxn ang="0">
                    <a:pos x="33" y="108"/>
                  </a:cxn>
                  <a:cxn ang="0">
                    <a:pos x="39" y="108"/>
                  </a:cxn>
                  <a:cxn ang="0">
                    <a:pos x="47" y="107"/>
                  </a:cxn>
                  <a:cxn ang="0">
                    <a:pos x="54" y="105"/>
                  </a:cxn>
                  <a:cxn ang="0">
                    <a:pos x="60" y="102"/>
                  </a:cxn>
                  <a:cxn ang="0">
                    <a:pos x="65" y="98"/>
                  </a:cxn>
                  <a:cxn ang="0">
                    <a:pos x="68" y="95"/>
                  </a:cxn>
                  <a:cxn ang="0">
                    <a:pos x="68" y="92"/>
                  </a:cxn>
                  <a:cxn ang="0">
                    <a:pos x="68" y="90"/>
                  </a:cxn>
                  <a:cxn ang="0">
                    <a:pos x="68" y="87"/>
                  </a:cxn>
                  <a:cxn ang="0">
                    <a:pos x="66" y="86"/>
                  </a:cxn>
                  <a:cxn ang="0">
                    <a:pos x="56" y="72"/>
                  </a:cxn>
                  <a:cxn ang="0">
                    <a:pos x="44" y="57"/>
                  </a:cxn>
                  <a:cxn ang="0">
                    <a:pos x="39" y="50"/>
                  </a:cxn>
                  <a:cxn ang="0">
                    <a:pos x="36" y="42"/>
                  </a:cxn>
                  <a:cxn ang="0">
                    <a:pos x="36" y="34"/>
                  </a:cxn>
                  <a:cxn ang="0">
                    <a:pos x="36" y="31"/>
                  </a:cxn>
                  <a:cxn ang="0">
                    <a:pos x="38" y="28"/>
                  </a:cxn>
                  <a:cxn ang="0">
                    <a:pos x="48" y="13"/>
                  </a:cxn>
                  <a:cxn ang="0">
                    <a:pos x="50" y="7"/>
                  </a:cxn>
                  <a:cxn ang="0">
                    <a:pos x="50" y="4"/>
                  </a:cxn>
                  <a:cxn ang="0">
                    <a:pos x="50" y="1"/>
                  </a:cxn>
                  <a:cxn ang="0">
                    <a:pos x="47" y="0"/>
                  </a:cxn>
                  <a:cxn ang="0">
                    <a:pos x="44" y="0"/>
                  </a:cxn>
                  <a:cxn ang="0">
                    <a:pos x="39" y="1"/>
                  </a:cxn>
                  <a:cxn ang="0">
                    <a:pos x="35" y="4"/>
                  </a:cxn>
                  <a:cxn ang="0">
                    <a:pos x="29" y="7"/>
                  </a:cxn>
                  <a:cxn ang="0">
                    <a:pos x="23" y="12"/>
                  </a:cxn>
                  <a:cxn ang="0">
                    <a:pos x="18" y="18"/>
                  </a:cxn>
                  <a:cxn ang="0">
                    <a:pos x="12" y="24"/>
                  </a:cxn>
                </a:cxnLst>
                <a:rect l="0" t="0" r="r" b="b"/>
                <a:pathLst>
                  <a:path w="68" h="108">
                    <a:moveTo>
                      <a:pt x="12" y="24"/>
                    </a:moveTo>
                    <a:lnTo>
                      <a:pt x="5" y="36"/>
                    </a:lnTo>
                    <a:lnTo>
                      <a:pt x="2" y="40"/>
                    </a:lnTo>
                    <a:lnTo>
                      <a:pt x="0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2" y="68"/>
                    </a:lnTo>
                    <a:lnTo>
                      <a:pt x="6" y="77"/>
                    </a:lnTo>
                    <a:lnTo>
                      <a:pt x="12" y="92"/>
                    </a:lnTo>
                    <a:lnTo>
                      <a:pt x="15" y="98"/>
                    </a:lnTo>
                    <a:lnTo>
                      <a:pt x="17" y="102"/>
                    </a:lnTo>
                    <a:lnTo>
                      <a:pt x="20" y="105"/>
                    </a:lnTo>
                    <a:lnTo>
                      <a:pt x="23" y="107"/>
                    </a:lnTo>
                    <a:lnTo>
                      <a:pt x="27" y="108"/>
                    </a:lnTo>
                    <a:lnTo>
                      <a:pt x="33" y="108"/>
                    </a:lnTo>
                    <a:lnTo>
                      <a:pt x="39" y="108"/>
                    </a:lnTo>
                    <a:lnTo>
                      <a:pt x="47" y="107"/>
                    </a:lnTo>
                    <a:lnTo>
                      <a:pt x="54" y="105"/>
                    </a:lnTo>
                    <a:lnTo>
                      <a:pt x="60" y="102"/>
                    </a:lnTo>
                    <a:lnTo>
                      <a:pt x="65" y="98"/>
                    </a:lnTo>
                    <a:lnTo>
                      <a:pt x="68" y="95"/>
                    </a:lnTo>
                    <a:lnTo>
                      <a:pt x="68" y="92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6" y="86"/>
                    </a:lnTo>
                    <a:lnTo>
                      <a:pt x="56" y="72"/>
                    </a:lnTo>
                    <a:lnTo>
                      <a:pt x="44" y="57"/>
                    </a:lnTo>
                    <a:lnTo>
                      <a:pt x="39" y="50"/>
                    </a:lnTo>
                    <a:lnTo>
                      <a:pt x="36" y="42"/>
                    </a:lnTo>
                    <a:lnTo>
                      <a:pt x="36" y="34"/>
                    </a:lnTo>
                    <a:lnTo>
                      <a:pt x="36" y="31"/>
                    </a:lnTo>
                    <a:lnTo>
                      <a:pt x="38" y="28"/>
                    </a:lnTo>
                    <a:lnTo>
                      <a:pt x="48" y="13"/>
                    </a:lnTo>
                    <a:lnTo>
                      <a:pt x="50" y="7"/>
                    </a:lnTo>
                    <a:lnTo>
                      <a:pt x="50" y="4"/>
                    </a:lnTo>
                    <a:lnTo>
                      <a:pt x="50" y="1"/>
                    </a:lnTo>
                    <a:lnTo>
                      <a:pt x="47" y="0"/>
                    </a:lnTo>
                    <a:lnTo>
                      <a:pt x="44" y="0"/>
                    </a:lnTo>
                    <a:lnTo>
                      <a:pt x="39" y="1"/>
                    </a:lnTo>
                    <a:lnTo>
                      <a:pt x="35" y="4"/>
                    </a:lnTo>
                    <a:lnTo>
                      <a:pt x="29" y="7"/>
                    </a:lnTo>
                    <a:lnTo>
                      <a:pt x="23" y="12"/>
                    </a:lnTo>
                    <a:lnTo>
                      <a:pt x="18" y="18"/>
                    </a:lnTo>
                    <a:lnTo>
                      <a:pt x="12" y="24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40"/>
              <p:cNvSpPr>
                <a:spLocks noChangeAspect="1"/>
              </p:cNvSpPr>
              <p:nvPr/>
            </p:nvSpPr>
            <p:spPr bwMode="auto">
              <a:xfrm>
                <a:off x="2914" y="336"/>
                <a:ext cx="41" cy="28"/>
              </a:xfrm>
              <a:custGeom>
                <a:avLst/>
                <a:gdLst/>
                <a:ahLst/>
                <a:cxnLst>
                  <a:cxn ang="0">
                    <a:pos x="3" y="45"/>
                  </a:cxn>
                  <a:cxn ang="0">
                    <a:pos x="2" y="42"/>
                  </a:cxn>
                  <a:cxn ang="0">
                    <a:pos x="0" y="39"/>
                  </a:cxn>
                  <a:cxn ang="0">
                    <a:pos x="0" y="36"/>
                  </a:cxn>
                  <a:cxn ang="0">
                    <a:pos x="2" y="33"/>
                  </a:cxn>
                  <a:cxn ang="0">
                    <a:pos x="3" y="30"/>
                  </a:cxn>
                  <a:cxn ang="0">
                    <a:pos x="8" y="27"/>
                  </a:cxn>
                  <a:cxn ang="0">
                    <a:pos x="12" y="26"/>
                  </a:cxn>
                  <a:cxn ang="0">
                    <a:pos x="18" y="23"/>
                  </a:cxn>
                  <a:cxn ang="0">
                    <a:pos x="36" y="15"/>
                  </a:cxn>
                  <a:cxn ang="0">
                    <a:pos x="45" y="11"/>
                  </a:cxn>
                  <a:cxn ang="0">
                    <a:pos x="54" y="6"/>
                  </a:cxn>
                  <a:cxn ang="0">
                    <a:pos x="63" y="2"/>
                  </a:cxn>
                  <a:cxn ang="0">
                    <a:pos x="68" y="2"/>
                  </a:cxn>
                  <a:cxn ang="0">
                    <a:pos x="72" y="0"/>
                  </a:cxn>
                  <a:cxn ang="0">
                    <a:pos x="75" y="0"/>
                  </a:cxn>
                  <a:cxn ang="0">
                    <a:pos x="78" y="2"/>
                  </a:cxn>
                  <a:cxn ang="0">
                    <a:pos x="80" y="3"/>
                  </a:cxn>
                  <a:cxn ang="0">
                    <a:pos x="81" y="6"/>
                  </a:cxn>
                  <a:cxn ang="0">
                    <a:pos x="83" y="11"/>
                  </a:cxn>
                  <a:cxn ang="0">
                    <a:pos x="81" y="14"/>
                  </a:cxn>
                  <a:cxn ang="0">
                    <a:pos x="78" y="17"/>
                  </a:cxn>
                  <a:cxn ang="0">
                    <a:pos x="75" y="20"/>
                  </a:cxn>
                  <a:cxn ang="0">
                    <a:pos x="65" y="24"/>
                  </a:cxn>
                  <a:cxn ang="0">
                    <a:pos x="51" y="29"/>
                  </a:cxn>
                  <a:cxn ang="0">
                    <a:pos x="50" y="30"/>
                  </a:cxn>
                  <a:cxn ang="0">
                    <a:pos x="47" y="32"/>
                  </a:cxn>
                  <a:cxn ang="0">
                    <a:pos x="44" y="35"/>
                  </a:cxn>
                  <a:cxn ang="0">
                    <a:pos x="36" y="41"/>
                  </a:cxn>
                  <a:cxn ang="0">
                    <a:pos x="30" y="47"/>
                  </a:cxn>
                  <a:cxn ang="0">
                    <a:pos x="23" y="53"/>
                  </a:cxn>
                  <a:cxn ang="0">
                    <a:pos x="20" y="54"/>
                  </a:cxn>
                  <a:cxn ang="0">
                    <a:pos x="17" y="56"/>
                  </a:cxn>
                  <a:cxn ang="0">
                    <a:pos x="14" y="56"/>
                  </a:cxn>
                  <a:cxn ang="0">
                    <a:pos x="12" y="54"/>
                  </a:cxn>
                  <a:cxn ang="0">
                    <a:pos x="8" y="51"/>
                  </a:cxn>
                  <a:cxn ang="0">
                    <a:pos x="3" y="45"/>
                  </a:cxn>
                </a:cxnLst>
                <a:rect l="0" t="0" r="r" b="b"/>
                <a:pathLst>
                  <a:path w="83" h="56">
                    <a:moveTo>
                      <a:pt x="3" y="45"/>
                    </a:moveTo>
                    <a:lnTo>
                      <a:pt x="2" y="42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2" y="33"/>
                    </a:lnTo>
                    <a:lnTo>
                      <a:pt x="3" y="30"/>
                    </a:lnTo>
                    <a:lnTo>
                      <a:pt x="8" y="27"/>
                    </a:lnTo>
                    <a:lnTo>
                      <a:pt x="12" y="26"/>
                    </a:lnTo>
                    <a:lnTo>
                      <a:pt x="18" y="23"/>
                    </a:lnTo>
                    <a:lnTo>
                      <a:pt x="36" y="15"/>
                    </a:lnTo>
                    <a:lnTo>
                      <a:pt x="45" y="11"/>
                    </a:lnTo>
                    <a:lnTo>
                      <a:pt x="54" y="6"/>
                    </a:lnTo>
                    <a:lnTo>
                      <a:pt x="63" y="2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5" y="0"/>
                    </a:lnTo>
                    <a:lnTo>
                      <a:pt x="78" y="2"/>
                    </a:lnTo>
                    <a:lnTo>
                      <a:pt x="80" y="3"/>
                    </a:lnTo>
                    <a:lnTo>
                      <a:pt x="81" y="6"/>
                    </a:lnTo>
                    <a:lnTo>
                      <a:pt x="83" y="11"/>
                    </a:lnTo>
                    <a:lnTo>
                      <a:pt x="81" y="14"/>
                    </a:lnTo>
                    <a:lnTo>
                      <a:pt x="78" y="17"/>
                    </a:lnTo>
                    <a:lnTo>
                      <a:pt x="75" y="20"/>
                    </a:lnTo>
                    <a:lnTo>
                      <a:pt x="65" y="24"/>
                    </a:lnTo>
                    <a:lnTo>
                      <a:pt x="51" y="29"/>
                    </a:lnTo>
                    <a:lnTo>
                      <a:pt x="50" y="30"/>
                    </a:lnTo>
                    <a:lnTo>
                      <a:pt x="47" y="32"/>
                    </a:lnTo>
                    <a:lnTo>
                      <a:pt x="44" y="35"/>
                    </a:lnTo>
                    <a:lnTo>
                      <a:pt x="36" y="41"/>
                    </a:lnTo>
                    <a:lnTo>
                      <a:pt x="30" y="47"/>
                    </a:lnTo>
                    <a:lnTo>
                      <a:pt x="23" y="53"/>
                    </a:lnTo>
                    <a:lnTo>
                      <a:pt x="20" y="54"/>
                    </a:lnTo>
                    <a:lnTo>
                      <a:pt x="17" y="56"/>
                    </a:lnTo>
                    <a:lnTo>
                      <a:pt x="14" y="56"/>
                    </a:lnTo>
                    <a:lnTo>
                      <a:pt x="12" y="54"/>
                    </a:lnTo>
                    <a:lnTo>
                      <a:pt x="8" y="51"/>
                    </a:lnTo>
                    <a:lnTo>
                      <a:pt x="3" y="45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41"/>
              <p:cNvSpPr>
                <a:spLocks noChangeAspect="1"/>
              </p:cNvSpPr>
              <p:nvPr/>
            </p:nvSpPr>
            <p:spPr bwMode="auto">
              <a:xfrm>
                <a:off x="2935" y="394"/>
                <a:ext cx="36" cy="38"/>
              </a:xfrm>
              <a:custGeom>
                <a:avLst/>
                <a:gdLst/>
                <a:ahLst/>
                <a:cxnLst>
                  <a:cxn ang="0">
                    <a:pos x="21" y="18"/>
                  </a:cxn>
                  <a:cxn ang="0">
                    <a:pos x="29" y="13"/>
                  </a:cxn>
                  <a:cxn ang="0">
                    <a:pos x="35" y="9"/>
                  </a:cxn>
                  <a:cxn ang="0">
                    <a:pos x="39" y="4"/>
                  </a:cxn>
                  <a:cxn ang="0">
                    <a:pos x="45" y="1"/>
                  </a:cxn>
                  <a:cxn ang="0">
                    <a:pos x="50" y="0"/>
                  </a:cxn>
                  <a:cxn ang="0">
                    <a:pos x="56" y="0"/>
                  </a:cxn>
                  <a:cxn ang="0">
                    <a:pos x="57" y="0"/>
                  </a:cxn>
                  <a:cxn ang="0">
                    <a:pos x="60" y="1"/>
                  </a:cxn>
                  <a:cxn ang="0">
                    <a:pos x="62" y="3"/>
                  </a:cxn>
                  <a:cxn ang="0">
                    <a:pos x="63" y="6"/>
                  </a:cxn>
                  <a:cxn ang="0">
                    <a:pos x="71" y="16"/>
                  </a:cxn>
                  <a:cxn ang="0">
                    <a:pos x="72" y="21"/>
                  </a:cxn>
                  <a:cxn ang="0">
                    <a:pos x="72" y="24"/>
                  </a:cxn>
                  <a:cxn ang="0">
                    <a:pos x="72" y="28"/>
                  </a:cxn>
                  <a:cxn ang="0">
                    <a:pos x="71" y="33"/>
                  </a:cxn>
                  <a:cxn ang="0">
                    <a:pos x="63" y="45"/>
                  </a:cxn>
                  <a:cxn ang="0">
                    <a:pos x="59" y="51"/>
                  </a:cxn>
                  <a:cxn ang="0">
                    <a:pos x="54" y="59"/>
                  </a:cxn>
                  <a:cxn ang="0">
                    <a:pos x="50" y="65"/>
                  </a:cxn>
                  <a:cxn ang="0">
                    <a:pos x="44" y="71"/>
                  </a:cxn>
                  <a:cxn ang="0">
                    <a:pos x="38" y="74"/>
                  </a:cxn>
                  <a:cxn ang="0">
                    <a:pos x="35" y="75"/>
                  </a:cxn>
                  <a:cxn ang="0">
                    <a:pos x="32" y="75"/>
                  </a:cxn>
                  <a:cxn ang="0">
                    <a:pos x="27" y="75"/>
                  </a:cxn>
                  <a:cxn ang="0">
                    <a:pos x="24" y="75"/>
                  </a:cxn>
                  <a:cxn ang="0">
                    <a:pos x="21" y="74"/>
                  </a:cxn>
                  <a:cxn ang="0">
                    <a:pos x="14" y="66"/>
                  </a:cxn>
                  <a:cxn ang="0">
                    <a:pos x="8" y="60"/>
                  </a:cxn>
                  <a:cxn ang="0">
                    <a:pos x="3" y="54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0" y="40"/>
                  </a:cxn>
                  <a:cxn ang="0">
                    <a:pos x="2" y="37"/>
                  </a:cxn>
                  <a:cxn ang="0">
                    <a:pos x="5" y="33"/>
                  </a:cxn>
                  <a:cxn ang="0">
                    <a:pos x="8" y="30"/>
                  </a:cxn>
                  <a:cxn ang="0">
                    <a:pos x="11" y="25"/>
                  </a:cxn>
                  <a:cxn ang="0">
                    <a:pos x="21" y="18"/>
                  </a:cxn>
                </a:cxnLst>
                <a:rect l="0" t="0" r="r" b="b"/>
                <a:pathLst>
                  <a:path w="72" h="75">
                    <a:moveTo>
                      <a:pt x="21" y="18"/>
                    </a:moveTo>
                    <a:lnTo>
                      <a:pt x="29" y="13"/>
                    </a:lnTo>
                    <a:lnTo>
                      <a:pt x="35" y="9"/>
                    </a:lnTo>
                    <a:lnTo>
                      <a:pt x="39" y="4"/>
                    </a:lnTo>
                    <a:lnTo>
                      <a:pt x="45" y="1"/>
                    </a:lnTo>
                    <a:lnTo>
                      <a:pt x="50" y="0"/>
                    </a:lnTo>
                    <a:lnTo>
                      <a:pt x="56" y="0"/>
                    </a:lnTo>
                    <a:lnTo>
                      <a:pt x="57" y="0"/>
                    </a:lnTo>
                    <a:lnTo>
                      <a:pt x="60" y="1"/>
                    </a:lnTo>
                    <a:lnTo>
                      <a:pt x="62" y="3"/>
                    </a:lnTo>
                    <a:lnTo>
                      <a:pt x="63" y="6"/>
                    </a:lnTo>
                    <a:lnTo>
                      <a:pt x="71" y="16"/>
                    </a:lnTo>
                    <a:lnTo>
                      <a:pt x="72" y="21"/>
                    </a:lnTo>
                    <a:lnTo>
                      <a:pt x="72" y="24"/>
                    </a:lnTo>
                    <a:lnTo>
                      <a:pt x="72" y="28"/>
                    </a:lnTo>
                    <a:lnTo>
                      <a:pt x="71" y="33"/>
                    </a:lnTo>
                    <a:lnTo>
                      <a:pt x="63" y="45"/>
                    </a:lnTo>
                    <a:lnTo>
                      <a:pt x="59" y="51"/>
                    </a:lnTo>
                    <a:lnTo>
                      <a:pt x="54" y="59"/>
                    </a:lnTo>
                    <a:lnTo>
                      <a:pt x="50" y="65"/>
                    </a:lnTo>
                    <a:lnTo>
                      <a:pt x="44" y="71"/>
                    </a:lnTo>
                    <a:lnTo>
                      <a:pt x="38" y="74"/>
                    </a:lnTo>
                    <a:lnTo>
                      <a:pt x="35" y="75"/>
                    </a:lnTo>
                    <a:lnTo>
                      <a:pt x="32" y="75"/>
                    </a:lnTo>
                    <a:lnTo>
                      <a:pt x="27" y="75"/>
                    </a:lnTo>
                    <a:lnTo>
                      <a:pt x="24" y="75"/>
                    </a:lnTo>
                    <a:lnTo>
                      <a:pt x="21" y="74"/>
                    </a:lnTo>
                    <a:lnTo>
                      <a:pt x="14" y="66"/>
                    </a:lnTo>
                    <a:lnTo>
                      <a:pt x="8" y="60"/>
                    </a:lnTo>
                    <a:lnTo>
                      <a:pt x="3" y="54"/>
                    </a:lnTo>
                    <a:lnTo>
                      <a:pt x="0" y="47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2" y="37"/>
                    </a:lnTo>
                    <a:lnTo>
                      <a:pt x="5" y="33"/>
                    </a:lnTo>
                    <a:lnTo>
                      <a:pt x="8" y="30"/>
                    </a:lnTo>
                    <a:lnTo>
                      <a:pt x="11" y="25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42"/>
              <p:cNvSpPr>
                <a:spLocks noChangeAspect="1"/>
              </p:cNvSpPr>
              <p:nvPr/>
            </p:nvSpPr>
            <p:spPr bwMode="auto">
              <a:xfrm>
                <a:off x="3716" y="408"/>
                <a:ext cx="110" cy="73"/>
              </a:xfrm>
              <a:custGeom>
                <a:avLst/>
                <a:gdLst/>
                <a:ahLst/>
                <a:cxnLst>
                  <a:cxn ang="0">
                    <a:pos x="4" y="61"/>
                  </a:cxn>
                  <a:cxn ang="0">
                    <a:pos x="7" y="40"/>
                  </a:cxn>
                  <a:cxn ang="0">
                    <a:pos x="13" y="19"/>
                  </a:cxn>
                  <a:cxn ang="0">
                    <a:pos x="18" y="9"/>
                  </a:cxn>
                  <a:cxn ang="0">
                    <a:pos x="24" y="3"/>
                  </a:cxn>
                  <a:cxn ang="0">
                    <a:pos x="30" y="0"/>
                  </a:cxn>
                  <a:cxn ang="0">
                    <a:pos x="37" y="0"/>
                  </a:cxn>
                  <a:cxn ang="0">
                    <a:pos x="111" y="17"/>
                  </a:cxn>
                  <a:cxn ang="0">
                    <a:pos x="131" y="22"/>
                  </a:cxn>
                  <a:cxn ang="0">
                    <a:pos x="143" y="26"/>
                  </a:cxn>
                  <a:cxn ang="0">
                    <a:pos x="153" y="32"/>
                  </a:cxn>
                  <a:cxn ang="0">
                    <a:pos x="164" y="38"/>
                  </a:cxn>
                  <a:cxn ang="0">
                    <a:pos x="174" y="47"/>
                  </a:cxn>
                  <a:cxn ang="0">
                    <a:pos x="183" y="59"/>
                  </a:cxn>
                  <a:cxn ang="0">
                    <a:pos x="192" y="74"/>
                  </a:cxn>
                  <a:cxn ang="0">
                    <a:pos x="215" y="115"/>
                  </a:cxn>
                  <a:cxn ang="0">
                    <a:pos x="219" y="125"/>
                  </a:cxn>
                  <a:cxn ang="0">
                    <a:pos x="218" y="134"/>
                  </a:cxn>
                  <a:cxn ang="0">
                    <a:pos x="215" y="137"/>
                  </a:cxn>
                  <a:cxn ang="0">
                    <a:pos x="207" y="139"/>
                  </a:cxn>
                  <a:cxn ang="0">
                    <a:pos x="189" y="139"/>
                  </a:cxn>
                  <a:cxn ang="0">
                    <a:pos x="167" y="136"/>
                  </a:cxn>
                  <a:cxn ang="0">
                    <a:pos x="144" y="136"/>
                  </a:cxn>
                  <a:cxn ang="0">
                    <a:pos x="128" y="139"/>
                  </a:cxn>
                  <a:cxn ang="0">
                    <a:pos x="113" y="143"/>
                  </a:cxn>
                  <a:cxn ang="0">
                    <a:pos x="107" y="145"/>
                  </a:cxn>
                  <a:cxn ang="0">
                    <a:pos x="99" y="146"/>
                  </a:cxn>
                  <a:cxn ang="0">
                    <a:pos x="83" y="140"/>
                  </a:cxn>
                  <a:cxn ang="0">
                    <a:pos x="60" y="125"/>
                  </a:cxn>
                  <a:cxn ang="0">
                    <a:pos x="57" y="122"/>
                  </a:cxn>
                  <a:cxn ang="0">
                    <a:pos x="54" y="118"/>
                  </a:cxn>
                  <a:cxn ang="0">
                    <a:pos x="52" y="107"/>
                  </a:cxn>
                  <a:cxn ang="0">
                    <a:pos x="51" y="97"/>
                  </a:cxn>
                  <a:cxn ang="0">
                    <a:pos x="46" y="88"/>
                  </a:cxn>
                  <a:cxn ang="0">
                    <a:pos x="40" y="85"/>
                  </a:cxn>
                  <a:cxn ang="0">
                    <a:pos x="33" y="85"/>
                  </a:cxn>
                  <a:cxn ang="0">
                    <a:pos x="27" y="89"/>
                  </a:cxn>
                  <a:cxn ang="0">
                    <a:pos x="21" y="97"/>
                  </a:cxn>
                  <a:cxn ang="0">
                    <a:pos x="15" y="101"/>
                  </a:cxn>
                  <a:cxn ang="0">
                    <a:pos x="7" y="101"/>
                  </a:cxn>
                  <a:cxn ang="0">
                    <a:pos x="0" y="97"/>
                  </a:cxn>
                  <a:cxn ang="0">
                    <a:pos x="0" y="89"/>
                  </a:cxn>
                  <a:cxn ang="0">
                    <a:pos x="4" y="61"/>
                  </a:cxn>
                </a:cxnLst>
                <a:rect l="0" t="0" r="r" b="b"/>
                <a:pathLst>
                  <a:path w="219" h="146">
                    <a:moveTo>
                      <a:pt x="4" y="61"/>
                    </a:moveTo>
                    <a:lnTo>
                      <a:pt x="7" y="40"/>
                    </a:lnTo>
                    <a:lnTo>
                      <a:pt x="13" y="19"/>
                    </a:lnTo>
                    <a:lnTo>
                      <a:pt x="18" y="9"/>
                    </a:lnTo>
                    <a:lnTo>
                      <a:pt x="24" y="3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111" y="17"/>
                    </a:lnTo>
                    <a:lnTo>
                      <a:pt x="131" y="22"/>
                    </a:lnTo>
                    <a:lnTo>
                      <a:pt x="143" y="26"/>
                    </a:lnTo>
                    <a:lnTo>
                      <a:pt x="153" y="32"/>
                    </a:lnTo>
                    <a:lnTo>
                      <a:pt x="164" y="38"/>
                    </a:lnTo>
                    <a:lnTo>
                      <a:pt x="174" y="47"/>
                    </a:lnTo>
                    <a:lnTo>
                      <a:pt x="183" y="59"/>
                    </a:lnTo>
                    <a:lnTo>
                      <a:pt x="192" y="74"/>
                    </a:lnTo>
                    <a:lnTo>
                      <a:pt x="215" y="115"/>
                    </a:lnTo>
                    <a:lnTo>
                      <a:pt x="219" y="125"/>
                    </a:lnTo>
                    <a:lnTo>
                      <a:pt x="218" y="134"/>
                    </a:lnTo>
                    <a:lnTo>
                      <a:pt x="215" y="137"/>
                    </a:lnTo>
                    <a:lnTo>
                      <a:pt x="207" y="139"/>
                    </a:lnTo>
                    <a:lnTo>
                      <a:pt x="189" y="139"/>
                    </a:lnTo>
                    <a:lnTo>
                      <a:pt x="167" y="136"/>
                    </a:lnTo>
                    <a:lnTo>
                      <a:pt x="144" y="136"/>
                    </a:lnTo>
                    <a:lnTo>
                      <a:pt x="128" y="139"/>
                    </a:lnTo>
                    <a:lnTo>
                      <a:pt x="113" y="143"/>
                    </a:lnTo>
                    <a:lnTo>
                      <a:pt x="107" y="145"/>
                    </a:lnTo>
                    <a:lnTo>
                      <a:pt x="99" y="146"/>
                    </a:lnTo>
                    <a:lnTo>
                      <a:pt x="83" y="140"/>
                    </a:lnTo>
                    <a:lnTo>
                      <a:pt x="60" y="125"/>
                    </a:lnTo>
                    <a:lnTo>
                      <a:pt x="57" y="122"/>
                    </a:lnTo>
                    <a:lnTo>
                      <a:pt x="54" y="118"/>
                    </a:lnTo>
                    <a:lnTo>
                      <a:pt x="52" y="107"/>
                    </a:lnTo>
                    <a:lnTo>
                      <a:pt x="51" y="97"/>
                    </a:lnTo>
                    <a:lnTo>
                      <a:pt x="46" y="88"/>
                    </a:lnTo>
                    <a:lnTo>
                      <a:pt x="40" y="85"/>
                    </a:lnTo>
                    <a:lnTo>
                      <a:pt x="33" y="85"/>
                    </a:lnTo>
                    <a:lnTo>
                      <a:pt x="27" y="89"/>
                    </a:lnTo>
                    <a:lnTo>
                      <a:pt x="21" y="97"/>
                    </a:lnTo>
                    <a:lnTo>
                      <a:pt x="15" y="101"/>
                    </a:lnTo>
                    <a:lnTo>
                      <a:pt x="7" y="101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4" y="61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2997" y="412"/>
                <a:ext cx="35" cy="39"/>
              </a:xfrm>
              <a:custGeom>
                <a:avLst/>
                <a:gdLst/>
                <a:ahLst/>
                <a:cxnLst>
                  <a:cxn ang="0">
                    <a:pos x="64" y="3"/>
                  </a:cxn>
                  <a:cxn ang="0">
                    <a:pos x="61" y="1"/>
                  </a:cxn>
                  <a:cxn ang="0">
                    <a:pos x="58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0" y="3"/>
                  </a:cxn>
                  <a:cxn ang="0">
                    <a:pos x="24" y="6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2" y="9"/>
                  </a:cxn>
                  <a:cxn ang="0">
                    <a:pos x="9" y="12"/>
                  </a:cxn>
                  <a:cxn ang="0">
                    <a:pos x="7" y="14"/>
                  </a:cxn>
                  <a:cxn ang="0">
                    <a:pos x="4" y="15"/>
                  </a:cxn>
                  <a:cxn ang="0">
                    <a:pos x="3" y="18"/>
                  </a:cxn>
                  <a:cxn ang="0">
                    <a:pos x="1" y="21"/>
                  </a:cxn>
                  <a:cxn ang="0">
                    <a:pos x="0" y="27"/>
                  </a:cxn>
                  <a:cxn ang="0">
                    <a:pos x="0" y="35"/>
                  </a:cxn>
                  <a:cxn ang="0">
                    <a:pos x="1" y="51"/>
                  </a:cxn>
                  <a:cxn ang="0">
                    <a:pos x="3" y="59"/>
                  </a:cxn>
                  <a:cxn ang="0">
                    <a:pos x="4" y="65"/>
                  </a:cxn>
                  <a:cxn ang="0">
                    <a:pos x="9" y="71"/>
                  </a:cxn>
                  <a:cxn ang="0">
                    <a:pos x="12" y="74"/>
                  </a:cxn>
                  <a:cxn ang="0">
                    <a:pos x="18" y="77"/>
                  </a:cxn>
                  <a:cxn ang="0">
                    <a:pos x="22" y="78"/>
                  </a:cxn>
                  <a:cxn ang="0">
                    <a:pos x="28" y="78"/>
                  </a:cxn>
                  <a:cxn ang="0">
                    <a:pos x="34" y="77"/>
                  </a:cxn>
                  <a:cxn ang="0">
                    <a:pos x="40" y="75"/>
                  </a:cxn>
                  <a:cxn ang="0">
                    <a:pos x="46" y="74"/>
                  </a:cxn>
                  <a:cxn ang="0">
                    <a:pos x="51" y="71"/>
                  </a:cxn>
                  <a:cxn ang="0">
                    <a:pos x="57" y="68"/>
                  </a:cxn>
                  <a:cxn ang="0">
                    <a:pos x="60" y="63"/>
                  </a:cxn>
                  <a:cxn ang="0">
                    <a:pos x="64" y="59"/>
                  </a:cxn>
                  <a:cxn ang="0">
                    <a:pos x="66" y="54"/>
                  </a:cxn>
                  <a:cxn ang="0">
                    <a:pos x="67" y="50"/>
                  </a:cxn>
                  <a:cxn ang="0">
                    <a:pos x="70" y="35"/>
                  </a:cxn>
                  <a:cxn ang="0">
                    <a:pos x="70" y="20"/>
                  </a:cxn>
                  <a:cxn ang="0">
                    <a:pos x="69" y="15"/>
                  </a:cxn>
                  <a:cxn ang="0">
                    <a:pos x="69" y="9"/>
                  </a:cxn>
                  <a:cxn ang="0">
                    <a:pos x="66" y="6"/>
                  </a:cxn>
                  <a:cxn ang="0">
                    <a:pos x="64" y="3"/>
                  </a:cxn>
                </a:cxnLst>
                <a:rect l="0" t="0" r="r" b="b"/>
                <a:pathLst>
                  <a:path w="70" h="78">
                    <a:moveTo>
                      <a:pt x="64" y="3"/>
                    </a:moveTo>
                    <a:lnTo>
                      <a:pt x="61" y="1"/>
                    </a:lnTo>
                    <a:lnTo>
                      <a:pt x="58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0" y="3"/>
                    </a:lnTo>
                    <a:lnTo>
                      <a:pt x="24" y="6"/>
                    </a:lnTo>
                    <a:lnTo>
                      <a:pt x="19" y="6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5"/>
                    </a:lnTo>
                    <a:lnTo>
                      <a:pt x="3" y="18"/>
                    </a:lnTo>
                    <a:lnTo>
                      <a:pt x="1" y="21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1" y="51"/>
                    </a:lnTo>
                    <a:lnTo>
                      <a:pt x="3" y="59"/>
                    </a:lnTo>
                    <a:lnTo>
                      <a:pt x="4" y="65"/>
                    </a:lnTo>
                    <a:lnTo>
                      <a:pt x="9" y="71"/>
                    </a:lnTo>
                    <a:lnTo>
                      <a:pt x="12" y="74"/>
                    </a:lnTo>
                    <a:lnTo>
                      <a:pt x="18" y="77"/>
                    </a:lnTo>
                    <a:lnTo>
                      <a:pt x="22" y="78"/>
                    </a:lnTo>
                    <a:lnTo>
                      <a:pt x="28" y="78"/>
                    </a:lnTo>
                    <a:lnTo>
                      <a:pt x="34" y="77"/>
                    </a:lnTo>
                    <a:lnTo>
                      <a:pt x="40" y="75"/>
                    </a:lnTo>
                    <a:lnTo>
                      <a:pt x="46" y="74"/>
                    </a:lnTo>
                    <a:lnTo>
                      <a:pt x="51" y="71"/>
                    </a:lnTo>
                    <a:lnTo>
                      <a:pt x="57" y="68"/>
                    </a:lnTo>
                    <a:lnTo>
                      <a:pt x="60" y="63"/>
                    </a:lnTo>
                    <a:lnTo>
                      <a:pt x="64" y="59"/>
                    </a:lnTo>
                    <a:lnTo>
                      <a:pt x="66" y="54"/>
                    </a:lnTo>
                    <a:lnTo>
                      <a:pt x="67" y="50"/>
                    </a:lnTo>
                    <a:lnTo>
                      <a:pt x="70" y="35"/>
                    </a:lnTo>
                    <a:lnTo>
                      <a:pt x="70" y="20"/>
                    </a:lnTo>
                    <a:lnTo>
                      <a:pt x="69" y="15"/>
                    </a:lnTo>
                    <a:lnTo>
                      <a:pt x="69" y="9"/>
                    </a:lnTo>
                    <a:lnTo>
                      <a:pt x="66" y="6"/>
                    </a:lnTo>
                    <a:lnTo>
                      <a:pt x="64" y="3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44"/>
              <p:cNvSpPr>
                <a:spLocks noChangeAspect="1"/>
              </p:cNvSpPr>
              <p:nvPr/>
            </p:nvSpPr>
            <p:spPr bwMode="auto">
              <a:xfrm>
                <a:off x="2826" y="110"/>
                <a:ext cx="77" cy="165"/>
              </a:xfrm>
              <a:custGeom>
                <a:avLst/>
                <a:gdLst/>
                <a:ahLst/>
                <a:cxnLst>
                  <a:cxn ang="0">
                    <a:pos x="99" y="173"/>
                  </a:cxn>
                  <a:cxn ang="0">
                    <a:pos x="82" y="166"/>
                  </a:cxn>
                  <a:cxn ang="0">
                    <a:pos x="73" y="155"/>
                  </a:cxn>
                  <a:cxn ang="0">
                    <a:pos x="64" y="136"/>
                  </a:cxn>
                  <a:cxn ang="0">
                    <a:pos x="57" y="106"/>
                  </a:cxn>
                  <a:cxn ang="0">
                    <a:pos x="57" y="86"/>
                  </a:cxn>
                  <a:cxn ang="0">
                    <a:pos x="60" y="79"/>
                  </a:cxn>
                  <a:cxn ang="0">
                    <a:pos x="64" y="74"/>
                  </a:cxn>
                  <a:cxn ang="0">
                    <a:pos x="75" y="71"/>
                  </a:cxn>
                  <a:cxn ang="0">
                    <a:pos x="102" y="70"/>
                  </a:cxn>
                  <a:cxn ang="0">
                    <a:pos x="114" y="67"/>
                  </a:cxn>
                  <a:cxn ang="0">
                    <a:pos x="120" y="62"/>
                  </a:cxn>
                  <a:cxn ang="0">
                    <a:pos x="120" y="56"/>
                  </a:cxn>
                  <a:cxn ang="0">
                    <a:pos x="114" y="48"/>
                  </a:cxn>
                  <a:cxn ang="0">
                    <a:pos x="102" y="36"/>
                  </a:cxn>
                  <a:cxn ang="0">
                    <a:pos x="97" y="29"/>
                  </a:cxn>
                  <a:cxn ang="0">
                    <a:pos x="97" y="24"/>
                  </a:cxn>
                  <a:cxn ang="0">
                    <a:pos x="105" y="24"/>
                  </a:cxn>
                  <a:cxn ang="0">
                    <a:pos x="129" y="32"/>
                  </a:cxn>
                  <a:cxn ang="0">
                    <a:pos x="142" y="33"/>
                  </a:cxn>
                  <a:cxn ang="0">
                    <a:pos x="145" y="30"/>
                  </a:cxn>
                  <a:cxn ang="0">
                    <a:pos x="147" y="26"/>
                  </a:cxn>
                  <a:cxn ang="0">
                    <a:pos x="147" y="20"/>
                  </a:cxn>
                  <a:cxn ang="0">
                    <a:pos x="142" y="15"/>
                  </a:cxn>
                  <a:cxn ang="0">
                    <a:pos x="132" y="11"/>
                  </a:cxn>
                  <a:cxn ang="0">
                    <a:pos x="114" y="6"/>
                  </a:cxn>
                  <a:cxn ang="0">
                    <a:pos x="90" y="0"/>
                  </a:cxn>
                  <a:cxn ang="0">
                    <a:pos x="79" y="0"/>
                  </a:cxn>
                  <a:cxn ang="0">
                    <a:pos x="70" y="6"/>
                  </a:cxn>
                  <a:cxn ang="0">
                    <a:pos x="57" y="20"/>
                  </a:cxn>
                  <a:cxn ang="0">
                    <a:pos x="43" y="45"/>
                  </a:cxn>
                  <a:cxn ang="0">
                    <a:pos x="21" y="92"/>
                  </a:cxn>
                  <a:cxn ang="0">
                    <a:pos x="12" y="127"/>
                  </a:cxn>
                  <a:cxn ang="0">
                    <a:pos x="4" y="167"/>
                  </a:cxn>
                  <a:cxn ang="0">
                    <a:pos x="0" y="252"/>
                  </a:cxn>
                  <a:cxn ang="0">
                    <a:pos x="0" y="300"/>
                  </a:cxn>
                  <a:cxn ang="0">
                    <a:pos x="1" y="315"/>
                  </a:cxn>
                  <a:cxn ang="0">
                    <a:pos x="3" y="325"/>
                  </a:cxn>
                  <a:cxn ang="0">
                    <a:pos x="7" y="331"/>
                  </a:cxn>
                  <a:cxn ang="0">
                    <a:pos x="12" y="331"/>
                  </a:cxn>
                  <a:cxn ang="0">
                    <a:pos x="16" y="328"/>
                  </a:cxn>
                  <a:cxn ang="0">
                    <a:pos x="21" y="321"/>
                  </a:cxn>
                  <a:cxn ang="0">
                    <a:pos x="25" y="301"/>
                  </a:cxn>
                  <a:cxn ang="0">
                    <a:pos x="25" y="268"/>
                  </a:cxn>
                  <a:cxn ang="0">
                    <a:pos x="24" y="233"/>
                  </a:cxn>
                  <a:cxn ang="0">
                    <a:pos x="24" y="214"/>
                  </a:cxn>
                  <a:cxn ang="0">
                    <a:pos x="27" y="200"/>
                  </a:cxn>
                  <a:cxn ang="0">
                    <a:pos x="30" y="191"/>
                  </a:cxn>
                  <a:cxn ang="0">
                    <a:pos x="34" y="187"/>
                  </a:cxn>
                  <a:cxn ang="0">
                    <a:pos x="43" y="182"/>
                  </a:cxn>
                  <a:cxn ang="0">
                    <a:pos x="61" y="182"/>
                  </a:cxn>
                  <a:cxn ang="0">
                    <a:pos x="69" y="187"/>
                  </a:cxn>
                  <a:cxn ang="0">
                    <a:pos x="79" y="200"/>
                  </a:cxn>
                  <a:cxn ang="0">
                    <a:pos x="93" y="220"/>
                  </a:cxn>
                  <a:cxn ang="0">
                    <a:pos x="99" y="223"/>
                  </a:cxn>
                  <a:cxn ang="0">
                    <a:pos x="103" y="221"/>
                  </a:cxn>
                  <a:cxn ang="0">
                    <a:pos x="126" y="209"/>
                  </a:cxn>
                  <a:cxn ang="0">
                    <a:pos x="145" y="197"/>
                  </a:cxn>
                  <a:cxn ang="0">
                    <a:pos x="153" y="190"/>
                  </a:cxn>
                  <a:cxn ang="0">
                    <a:pos x="151" y="187"/>
                  </a:cxn>
                  <a:cxn ang="0">
                    <a:pos x="147" y="184"/>
                  </a:cxn>
                  <a:cxn ang="0">
                    <a:pos x="136" y="179"/>
                  </a:cxn>
                  <a:cxn ang="0">
                    <a:pos x="120" y="176"/>
                  </a:cxn>
                </a:cxnLst>
                <a:rect l="0" t="0" r="r" b="b"/>
                <a:pathLst>
                  <a:path w="153" h="331">
                    <a:moveTo>
                      <a:pt x="109" y="175"/>
                    </a:moveTo>
                    <a:lnTo>
                      <a:pt x="99" y="173"/>
                    </a:lnTo>
                    <a:lnTo>
                      <a:pt x="90" y="169"/>
                    </a:lnTo>
                    <a:lnTo>
                      <a:pt x="82" y="166"/>
                    </a:lnTo>
                    <a:lnTo>
                      <a:pt x="78" y="160"/>
                    </a:lnTo>
                    <a:lnTo>
                      <a:pt x="73" y="155"/>
                    </a:lnTo>
                    <a:lnTo>
                      <a:pt x="69" y="149"/>
                    </a:lnTo>
                    <a:lnTo>
                      <a:pt x="64" y="136"/>
                    </a:lnTo>
                    <a:lnTo>
                      <a:pt x="58" y="116"/>
                    </a:lnTo>
                    <a:lnTo>
                      <a:pt x="57" y="106"/>
                    </a:lnTo>
                    <a:lnTo>
                      <a:pt x="55" y="91"/>
                    </a:lnTo>
                    <a:lnTo>
                      <a:pt x="57" y="86"/>
                    </a:lnTo>
                    <a:lnTo>
                      <a:pt x="58" y="82"/>
                    </a:lnTo>
                    <a:lnTo>
                      <a:pt x="60" y="79"/>
                    </a:lnTo>
                    <a:lnTo>
                      <a:pt x="61" y="77"/>
                    </a:lnTo>
                    <a:lnTo>
                      <a:pt x="64" y="74"/>
                    </a:lnTo>
                    <a:lnTo>
                      <a:pt x="67" y="73"/>
                    </a:lnTo>
                    <a:lnTo>
                      <a:pt x="75" y="71"/>
                    </a:lnTo>
                    <a:lnTo>
                      <a:pt x="93" y="70"/>
                    </a:lnTo>
                    <a:lnTo>
                      <a:pt x="102" y="70"/>
                    </a:lnTo>
                    <a:lnTo>
                      <a:pt x="109" y="68"/>
                    </a:lnTo>
                    <a:lnTo>
                      <a:pt x="114" y="67"/>
                    </a:lnTo>
                    <a:lnTo>
                      <a:pt x="118" y="65"/>
                    </a:lnTo>
                    <a:lnTo>
                      <a:pt x="120" y="62"/>
                    </a:lnTo>
                    <a:lnTo>
                      <a:pt x="121" y="59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4" y="48"/>
                    </a:lnTo>
                    <a:lnTo>
                      <a:pt x="108" y="42"/>
                    </a:lnTo>
                    <a:lnTo>
                      <a:pt x="102" y="36"/>
                    </a:lnTo>
                    <a:lnTo>
                      <a:pt x="97" y="32"/>
                    </a:lnTo>
                    <a:lnTo>
                      <a:pt x="97" y="29"/>
                    </a:lnTo>
                    <a:lnTo>
                      <a:pt x="97" y="26"/>
                    </a:lnTo>
                    <a:lnTo>
                      <a:pt x="97" y="24"/>
                    </a:lnTo>
                    <a:lnTo>
                      <a:pt x="99" y="24"/>
                    </a:lnTo>
                    <a:lnTo>
                      <a:pt x="105" y="24"/>
                    </a:lnTo>
                    <a:lnTo>
                      <a:pt x="121" y="29"/>
                    </a:lnTo>
                    <a:lnTo>
                      <a:pt x="129" y="32"/>
                    </a:lnTo>
                    <a:lnTo>
                      <a:pt x="136" y="33"/>
                    </a:lnTo>
                    <a:lnTo>
                      <a:pt x="142" y="33"/>
                    </a:lnTo>
                    <a:lnTo>
                      <a:pt x="145" y="32"/>
                    </a:lnTo>
                    <a:lnTo>
                      <a:pt x="145" y="30"/>
                    </a:lnTo>
                    <a:lnTo>
                      <a:pt x="147" y="30"/>
                    </a:lnTo>
                    <a:lnTo>
                      <a:pt x="147" y="26"/>
                    </a:lnTo>
                    <a:lnTo>
                      <a:pt x="147" y="23"/>
                    </a:lnTo>
                    <a:lnTo>
                      <a:pt x="147" y="20"/>
                    </a:lnTo>
                    <a:lnTo>
                      <a:pt x="145" y="18"/>
                    </a:lnTo>
                    <a:lnTo>
                      <a:pt x="142" y="15"/>
                    </a:lnTo>
                    <a:lnTo>
                      <a:pt x="139" y="14"/>
                    </a:lnTo>
                    <a:lnTo>
                      <a:pt x="132" y="11"/>
                    </a:lnTo>
                    <a:lnTo>
                      <a:pt x="124" y="8"/>
                    </a:lnTo>
                    <a:lnTo>
                      <a:pt x="114" y="6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4" y="0"/>
                    </a:lnTo>
                    <a:lnTo>
                      <a:pt x="79" y="0"/>
                    </a:lnTo>
                    <a:lnTo>
                      <a:pt x="75" y="3"/>
                    </a:lnTo>
                    <a:lnTo>
                      <a:pt x="70" y="6"/>
                    </a:lnTo>
                    <a:lnTo>
                      <a:pt x="66" y="9"/>
                    </a:lnTo>
                    <a:lnTo>
                      <a:pt x="57" y="20"/>
                    </a:lnTo>
                    <a:lnTo>
                      <a:pt x="49" y="32"/>
                    </a:lnTo>
                    <a:lnTo>
                      <a:pt x="43" y="45"/>
                    </a:lnTo>
                    <a:lnTo>
                      <a:pt x="28" y="76"/>
                    </a:lnTo>
                    <a:lnTo>
                      <a:pt x="21" y="92"/>
                    </a:lnTo>
                    <a:lnTo>
                      <a:pt x="16" y="110"/>
                    </a:lnTo>
                    <a:lnTo>
                      <a:pt x="12" y="127"/>
                    </a:lnTo>
                    <a:lnTo>
                      <a:pt x="7" y="142"/>
                    </a:lnTo>
                    <a:lnTo>
                      <a:pt x="4" y="167"/>
                    </a:lnTo>
                    <a:lnTo>
                      <a:pt x="3" y="176"/>
                    </a:lnTo>
                    <a:lnTo>
                      <a:pt x="0" y="252"/>
                    </a:lnTo>
                    <a:lnTo>
                      <a:pt x="0" y="279"/>
                    </a:lnTo>
                    <a:lnTo>
                      <a:pt x="0" y="300"/>
                    </a:lnTo>
                    <a:lnTo>
                      <a:pt x="0" y="309"/>
                    </a:lnTo>
                    <a:lnTo>
                      <a:pt x="1" y="315"/>
                    </a:lnTo>
                    <a:lnTo>
                      <a:pt x="1" y="321"/>
                    </a:lnTo>
                    <a:lnTo>
                      <a:pt x="3" y="325"/>
                    </a:lnTo>
                    <a:lnTo>
                      <a:pt x="4" y="328"/>
                    </a:lnTo>
                    <a:lnTo>
                      <a:pt x="7" y="331"/>
                    </a:lnTo>
                    <a:lnTo>
                      <a:pt x="9" y="331"/>
                    </a:lnTo>
                    <a:lnTo>
                      <a:pt x="12" y="331"/>
                    </a:lnTo>
                    <a:lnTo>
                      <a:pt x="15" y="330"/>
                    </a:lnTo>
                    <a:lnTo>
                      <a:pt x="16" y="328"/>
                    </a:lnTo>
                    <a:lnTo>
                      <a:pt x="18" y="327"/>
                    </a:lnTo>
                    <a:lnTo>
                      <a:pt x="21" y="321"/>
                    </a:lnTo>
                    <a:lnTo>
                      <a:pt x="24" y="312"/>
                    </a:lnTo>
                    <a:lnTo>
                      <a:pt x="25" y="301"/>
                    </a:lnTo>
                    <a:lnTo>
                      <a:pt x="25" y="286"/>
                    </a:lnTo>
                    <a:lnTo>
                      <a:pt x="25" y="268"/>
                    </a:lnTo>
                    <a:lnTo>
                      <a:pt x="24" y="246"/>
                    </a:lnTo>
                    <a:lnTo>
                      <a:pt x="24" y="233"/>
                    </a:lnTo>
                    <a:lnTo>
                      <a:pt x="24" y="223"/>
                    </a:lnTo>
                    <a:lnTo>
                      <a:pt x="24" y="214"/>
                    </a:lnTo>
                    <a:lnTo>
                      <a:pt x="25" y="206"/>
                    </a:lnTo>
                    <a:lnTo>
                      <a:pt x="27" y="200"/>
                    </a:lnTo>
                    <a:lnTo>
                      <a:pt x="28" y="196"/>
                    </a:lnTo>
                    <a:lnTo>
                      <a:pt x="30" y="191"/>
                    </a:lnTo>
                    <a:lnTo>
                      <a:pt x="33" y="188"/>
                    </a:lnTo>
                    <a:lnTo>
                      <a:pt x="34" y="187"/>
                    </a:lnTo>
                    <a:lnTo>
                      <a:pt x="37" y="185"/>
                    </a:lnTo>
                    <a:lnTo>
                      <a:pt x="43" y="182"/>
                    </a:lnTo>
                    <a:lnTo>
                      <a:pt x="55" y="182"/>
                    </a:lnTo>
                    <a:lnTo>
                      <a:pt x="61" y="182"/>
                    </a:lnTo>
                    <a:lnTo>
                      <a:pt x="66" y="184"/>
                    </a:lnTo>
                    <a:lnTo>
                      <a:pt x="69" y="187"/>
                    </a:lnTo>
                    <a:lnTo>
                      <a:pt x="72" y="190"/>
                    </a:lnTo>
                    <a:lnTo>
                      <a:pt x="79" y="200"/>
                    </a:lnTo>
                    <a:lnTo>
                      <a:pt x="90" y="215"/>
                    </a:lnTo>
                    <a:lnTo>
                      <a:pt x="93" y="220"/>
                    </a:lnTo>
                    <a:lnTo>
                      <a:pt x="96" y="223"/>
                    </a:lnTo>
                    <a:lnTo>
                      <a:pt x="99" y="223"/>
                    </a:lnTo>
                    <a:lnTo>
                      <a:pt x="100" y="223"/>
                    </a:lnTo>
                    <a:lnTo>
                      <a:pt x="103" y="221"/>
                    </a:lnTo>
                    <a:lnTo>
                      <a:pt x="112" y="217"/>
                    </a:lnTo>
                    <a:lnTo>
                      <a:pt x="126" y="209"/>
                    </a:lnTo>
                    <a:lnTo>
                      <a:pt x="136" y="203"/>
                    </a:lnTo>
                    <a:lnTo>
                      <a:pt x="145" y="197"/>
                    </a:lnTo>
                    <a:lnTo>
                      <a:pt x="151" y="193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1" y="187"/>
                    </a:lnTo>
                    <a:lnTo>
                      <a:pt x="150" y="185"/>
                    </a:lnTo>
                    <a:lnTo>
                      <a:pt x="147" y="184"/>
                    </a:lnTo>
                    <a:lnTo>
                      <a:pt x="142" y="181"/>
                    </a:lnTo>
                    <a:lnTo>
                      <a:pt x="136" y="179"/>
                    </a:lnTo>
                    <a:lnTo>
                      <a:pt x="129" y="178"/>
                    </a:lnTo>
                    <a:lnTo>
                      <a:pt x="120" y="176"/>
                    </a:lnTo>
                    <a:lnTo>
                      <a:pt x="109" y="175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45"/>
              <p:cNvSpPr>
                <a:spLocks noChangeAspect="1"/>
              </p:cNvSpPr>
              <p:nvPr/>
            </p:nvSpPr>
            <p:spPr bwMode="auto">
              <a:xfrm>
                <a:off x="2925" y="198"/>
                <a:ext cx="821" cy="834"/>
              </a:xfrm>
              <a:custGeom>
                <a:avLst/>
                <a:gdLst/>
                <a:ahLst/>
                <a:cxnLst>
                  <a:cxn ang="0">
                    <a:pos x="408" y="1110"/>
                  </a:cxn>
                  <a:cxn ang="0">
                    <a:pos x="228" y="1083"/>
                  </a:cxn>
                  <a:cxn ang="0">
                    <a:pos x="199" y="1003"/>
                  </a:cxn>
                  <a:cxn ang="0">
                    <a:pos x="144" y="917"/>
                  </a:cxn>
                  <a:cxn ang="0">
                    <a:pos x="217" y="941"/>
                  </a:cxn>
                  <a:cxn ang="0">
                    <a:pos x="252" y="937"/>
                  </a:cxn>
                  <a:cxn ang="0">
                    <a:pos x="229" y="845"/>
                  </a:cxn>
                  <a:cxn ang="0">
                    <a:pos x="159" y="851"/>
                  </a:cxn>
                  <a:cxn ang="0">
                    <a:pos x="133" y="804"/>
                  </a:cxn>
                  <a:cxn ang="0">
                    <a:pos x="162" y="744"/>
                  </a:cxn>
                  <a:cxn ang="0">
                    <a:pos x="163" y="698"/>
                  </a:cxn>
                  <a:cxn ang="0">
                    <a:pos x="246" y="681"/>
                  </a:cxn>
                  <a:cxn ang="0">
                    <a:pos x="292" y="595"/>
                  </a:cxn>
                  <a:cxn ang="0">
                    <a:pos x="261" y="589"/>
                  </a:cxn>
                  <a:cxn ang="0">
                    <a:pos x="186" y="657"/>
                  </a:cxn>
                  <a:cxn ang="0">
                    <a:pos x="61" y="683"/>
                  </a:cxn>
                  <a:cxn ang="0">
                    <a:pos x="4" y="630"/>
                  </a:cxn>
                  <a:cxn ang="0">
                    <a:pos x="36" y="571"/>
                  </a:cxn>
                  <a:cxn ang="0">
                    <a:pos x="268" y="507"/>
                  </a:cxn>
                  <a:cxn ang="0">
                    <a:pos x="237" y="376"/>
                  </a:cxn>
                  <a:cxn ang="0">
                    <a:pos x="147" y="248"/>
                  </a:cxn>
                  <a:cxn ang="0">
                    <a:pos x="105" y="225"/>
                  </a:cxn>
                  <a:cxn ang="0">
                    <a:pos x="43" y="105"/>
                  </a:cxn>
                  <a:cxn ang="0">
                    <a:pos x="177" y="48"/>
                  </a:cxn>
                  <a:cxn ang="0">
                    <a:pos x="507" y="177"/>
                  </a:cxn>
                  <a:cxn ang="0">
                    <a:pos x="640" y="55"/>
                  </a:cxn>
                  <a:cxn ang="0">
                    <a:pos x="685" y="87"/>
                  </a:cxn>
                  <a:cxn ang="0">
                    <a:pos x="758" y="123"/>
                  </a:cxn>
                  <a:cxn ang="0">
                    <a:pos x="787" y="173"/>
                  </a:cxn>
                  <a:cxn ang="0">
                    <a:pos x="833" y="188"/>
                  </a:cxn>
                  <a:cxn ang="0">
                    <a:pos x="878" y="129"/>
                  </a:cxn>
                  <a:cxn ang="0">
                    <a:pos x="917" y="209"/>
                  </a:cxn>
                  <a:cxn ang="0">
                    <a:pos x="928" y="404"/>
                  </a:cxn>
                  <a:cxn ang="0">
                    <a:pos x="850" y="466"/>
                  </a:cxn>
                  <a:cxn ang="0">
                    <a:pos x="860" y="501"/>
                  </a:cxn>
                  <a:cxn ang="0">
                    <a:pos x="965" y="478"/>
                  </a:cxn>
                  <a:cxn ang="0">
                    <a:pos x="1056" y="537"/>
                  </a:cxn>
                  <a:cxn ang="0">
                    <a:pos x="1161" y="517"/>
                  </a:cxn>
                  <a:cxn ang="0">
                    <a:pos x="1242" y="550"/>
                  </a:cxn>
                  <a:cxn ang="0">
                    <a:pos x="1401" y="639"/>
                  </a:cxn>
                  <a:cxn ang="0">
                    <a:pos x="1494" y="598"/>
                  </a:cxn>
                  <a:cxn ang="0">
                    <a:pos x="1607" y="570"/>
                  </a:cxn>
                  <a:cxn ang="0">
                    <a:pos x="1641" y="607"/>
                  </a:cxn>
                  <a:cxn ang="0">
                    <a:pos x="1592" y="651"/>
                  </a:cxn>
                  <a:cxn ang="0">
                    <a:pos x="1595" y="767"/>
                  </a:cxn>
                  <a:cxn ang="0">
                    <a:pos x="1559" y="815"/>
                  </a:cxn>
                  <a:cxn ang="0">
                    <a:pos x="1494" y="880"/>
                  </a:cxn>
                  <a:cxn ang="0">
                    <a:pos x="1433" y="905"/>
                  </a:cxn>
                  <a:cxn ang="0">
                    <a:pos x="1401" y="941"/>
                  </a:cxn>
                  <a:cxn ang="0">
                    <a:pos x="1449" y="1023"/>
                  </a:cxn>
                  <a:cxn ang="0">
                    <a:pos x="1416" y="1254"/>
                  </a:cxn>
                  <a:cxn ang="0">
                    <a:pos x="1332" y="1567"/>
                  </a:cxn>
                  <a:cxn ang="0">
                    <a:pos x="1254" y="1663"/>
                  </a:cxn>
                  <a:cxn ang="0">
                    <a:pos x="1111" y="1556"/>
                  </a:cxn>
                  <a:cxn ang="0">
                    <a:pos x="1066" y="1338"/>
                  </a:cxn>
                  <a:cxn ang="0">
                    <a:pos x="910" y="1260"/>
                  </a:cxn>
                  <a:cxn ang="0">
                    <a:pos x="722" y="1463"/>
                  </a:cxn>
                  <a:cxn ang="0">
                    <a:pos x="608" y="1402"/>
                  </a:cxn>
                  <a:cxn ang="0">
                    <a:pos x="563" y="1298"/>
                  </a:cxn>
                  <a:cxn ang="0">
                    <a:pos x="509" y="1245"/>
                  </a:cxn>
                  <a:cxn ang="0">
                    <a:pos x="467" y="1164"/>
                  </a:cxn>
                </a:cxnLst>
                <a:rect l="0" t="0" r="r" b="b"/>
                <a:pathLst>
                  <a:path w="1641" h="1668">
                    <a:moveTo>
                      <a:pt x="441" y="1146"/>
                    </a:moveTo>
                    <a:lnTo>
                      <a:pt x="437" y="1132"/>
                    </a:lnTo>
                    <a:lnTo>
                      <a:pt x="434" y="1125"/>
                    </a:lnTo>
                    <a:lnTo>
                      <a:pt x="428" y="1119"/>
                    </a:lnTo>
                    <a:lnTo>
                      <a:pt x="408" y="1110"/>
                    </a:lnTo>
                    <a:lnTo>
                      <a:pt x="378" y="1104"/>
                    </a:lnTo>
                    <a:lnTo>
                      <a:pt x="300" y="1101"/>
                    </a:lnTo>
                    <a:lnTo>
                      <a:pt x="258" y="1096"/>
                    </a:lnTo>
                    <a:lnTo>
                      <a:pt x="241" y="1090"/>
                    </a:lnTo>
                    <a:lnTo>
                      <a:pt x="228" y="1083"/>
                    </a:lnTo>
                    <a:lnTo>
                      <a:pt x="219" y="1074"/>
                    </a:lnTo>
                    <a:lnTo>
                      <a:pt x="213" y="1063"/>
                    </a:lnTo>
                    <a:lnTo>
                      <a:pt x="208" y="1039"/>
                    </a:lnTo>
                    <a:lnTo>
                      <a:pt x="204" y="1015"/>
                    </a:lnTo>
                    <a:lnTo>
                      <a:pt x="199" y="1003"/>
                    </a:lnTo>
                    <a:lnTo>
                      <a:pt x="192" y="992"/>
                    </a:lnTo>
                    <a:lnTo>
                      <a:pt x="153" y="952"/>
                    </a:lnTo>
                    <a:lnTo>
                      <a:pt x="142" y="934"/>
                    </a:lnTo>
                    <a:lnTo>
                      <a:pt x="141" y="925"/>
                    </a:lnTo>
                    <a:lnTo>
                      <a:pt x="144" y="917"/>
                    </a:lnTo>
                    <a:lnTo>
                      <a:pt x="153" y="907"/>
                    </a:lnTo>
                    <a:lnTo>
                      <a:pt x="163" y="902"/>
                    </a:lnTo>
                    <a:lnTo>
                      <a:pt x="177" y="905"/>
                    </a:lnTo>
                    <a:lnTo>
                      <a:pt x="192" y="917"/>
                    </a:lnTo>
                    <a:lnTo>
                      <a:pt x="217" y="941"/>
                    </a:lnTo>
                    <a:lnTo>
                      <a:pt x="229" y="947"/>
                    </a:lnTo>
                    <a:lnTo>
                      <a:pt x="240" y="949"/>
                    </a:lnTo>
                    <a:lnTo>
                      <a:pt x="247" y="946"/>
                    </a:lnTo>
                    <a:lnTo>
                      <a:pt x="250" y="943"/>
                    </a:lnTo>
                    <a:lnTo>
                      <a:pt x="252" y="937"/>
                    </a:lnTo>
                    <a:lnTo>
                      <a:pt x="253" y="922"/>
                    </a:lnTo>
                    <a:lnTo>
                      <a:pt x="252" y="899"/>
                    </a:lnTo>
                    <a:lnTo>
                      <a:pt x="241" y="866"/>
                    </a:lnTo>
                    <a:lnTo>
                      <a:pt x="235" y="854"/>
                    </a:lnTo>
                    <a:lnTo>
                      <a:pt x="229" y="845"/>
                    </a:lnTo>
                    <a:lnTo>
                      <a:pt x="220" y="839"/>
                    </a:lnTo>
                    <a:lnTo>
                      <a:pt x="211" y="838"/>
                    </a:lnTo>
                    <a:lnTo>
                      <a:pt x="192" y="842"/>
                    </a:lnTo>
                    <a:lnTo>
                      <a:pt x="172" y="851"/>
                    </a:lnTo>
                    <a:lnTo>
                      <a:pt x="159" y="851"/>
                    </a:lnTo>
                    <a:lnTo>
                      <a:pt x="153" y="848"/>
                    </a:lnTo>
                    <a:lnTo>
                      <a:pt x="147" y="844"/>
                    </a:lnTo>
                    <a:lnTo>
                      <a:pt x="138" y="827"/>
                    </a:lnTo>
                    <a:lnTo>
                      <a:pt x="133" y="818"/>
                    </a:lnTo>
                    <a:lnTo>
                      <a:pt x="133" y="804"/>
                    </a:lnTo>
                    <a:lnTo>
                      <a:pt x="136" y="791"/>
                    </a:lnTo>
                    <a:lnTo>
                      <a:pt x="147" y="776"/>
                    </a:lnTo>
                    <a:lnTo>
                      <a:pt x="157" y="762"/>
                    </a:lnTo>
                    <a:lnTo>
                      <a:pt x="162" y="753"/>
                    </a:lnTo>
                    <a:lnTo>
                      <a:pt x="162" y="744"/>
                    </a:lnTo>
                    <a:lnTo>
                      <a:pt x="159" y="734"/>
                    </a:lnTo>
                    <a:lnTo>
                      <a:pt x="154" y="720"/>
                    </a:lnTo>
                    <a:lnTo>
                      <a:pt x="156" y="707"/>
                    </a:lnTo>
                    <a:lnTo>
                      <a:pt x="159" y="702"/>
                    </a:lnTo>
                    <a:lnTo>
                      <a:pt x="163" y="698"/>
                    </a:lnTo>
                    <a:lnTo>
                      <a:pt x="183" y="698"/>
                    </a:lnTo>
                    <a:lnTo>
                      <a:pt x="205" y="701"/>
                    </a:lnTo>
                    <a:lnTo>
                      <a:pt x="226" y="696"/>
                    </a:lnTo>
                    <a:lnTo>
                      <a:pt x="237" y="690"/>
                    </a:lnTo>
                    <a:lnTo>
                      <a:pt x="246" y="681"/>
                    </a:lnTo>
                    <a:lnTo>
                      <a:pt x="255" y="671"/>
                    </a:lnTo>
                    <a:lnTo>
                      <a:pt x="262" y="656"/>
                    </a:lnTo>
                    <a:lnTo>
                      <a:pt x="289" y="609"/>
                    </a:lnTo>
                    <a:lnTo>
                      <a:pt x="292" y="601"/>
                    </a:lnTo>
                    <a:lnTo>
                      <a:pt x="292" y="595"/>
                    </a:lnTo>
                    <a:lnTo>
                      <a:pt x="289" y="589"/>
                    </a:lnTo>
                    <a:lnTo>
                      <a:pt x="285" y="583"/>
                    </a:lnTo>
                    <a:lnTo>
                      <a:pt x="274" y="579"/>
                    </a:lnTo>
                    <a:lnTo>
                      <a:pt x="268" y="580"/>
                    </a:lnTo>
                    <a:lnTo>
                      <a:pt x="261" y="589"/>
                    </a:lnTo>
                    <a:lnTo>
                      <a:pt x="249" y="607"/>
                    </a:lnTo>
                    <a:lnTo>
                      <a:pt x="234" y="629"/>
                    </a:lnTo>
                    <a:lnTo>
                      <a:pt x="220" y="644"/>
                    </a:lnTo>
                    <a:lnTo>
                      <a:pt x="199" y="654"/>
                    </a:lnTo>
                    <a:lnTo>
                      <a:pt x="186" y="657"/>
                    </a:lnTo>
                    <a:lnTo>
                      <a:pt x="168" y="659"/>
                    </a:lnTo>
                    <a:lnTo>
                      <a:pt x="147" y="662"/>
                    </a:lnTo>
                    <a:lnTo>
                      <a:pt x="126" y="668"/>
                    </a:lnTo>
                    <a:lnTo>
                      <a:pt x="81" y="680"/>
                    </a:lnTo>
                    <a:lnTo>
                      <a:pt x="61" y="683"/>
                    </a:lnTo>
                    <a:lnTo>
                      <a:pt x="43" y="683"/>
                    </a:lnTo>
                    <a:lnTo>
                      <a:pt x="28" y="677"/>
                    </a:lnTo>
                    <a:lnTo>
                      <a:pt x="22" y="671"/>
                    </a:lnTo>
                    <a:lnTo>
                      <a:pt x="18" y="662"/>
                    </a:lnTo>
                    <a:lnTo>
                      <a:pt x="4" y="630"/>
                    </a:lnTo>
                    <a:lnTo>
                      <a:pt x="0" y="604"/>
                    </a:lnTo>
                    <a:lnTo>
                      <a:pt x="3" y="594"/>
                    </a:lnTo>
                    <a:lnTo>
                      <a:pt x="9" y="585"/>
                    </a:lnTo>
                    <a:lnTo>
                      <a:pt x="19" y="577"/>
                    </a:lnTo>
                    <a:lnTo>
                      <a:pt x="36" y="571"/>
                    </a:lnTo>
                    <a:lnTo>
                      <a:pt x="105" y="553"/>
                    </a:lnTo>
                    <a:lnTo>
                      <a:pt x="171" y="538"/>
                    </a:lnTo>
                    <a:lnTo>
                      <a:pt x="225" y="526"/>
                    </a:lnTo>
                    <a:lnTo>
                      <a:pt x="258" y="514"/>
                    </a:lnTo>
                    <a:lnTo>
                      <a:pt x="268" y="507"/>
                    </a:lnTo>
                    <a:lnTo>
                      <a:pt x="273" y="496"/>
                    </a:lnTo>
                    <a:lnTo>
                      <a:pt x="274" y="484"/>
                    </a:lnTo>
                    <a:lnTo>
                      <a:pt x="273" y="469"/>
                    </a:lnTo>
                    <a:lnTo>
                      <a:pt x="258" y="425"/>
                    </a:lnTo>
                    <a:lnTo>
                      <a:pt x="237" y="376"/>
                    </a:lnTo>
                    <a:lnTo>
                      <a:pt x="220" y="353"/>
                    </a:lnTo>
                    <a:lnTo>
                      <a:pt x="202" y="334"/>
                    </a:lnTo>
                    <a:lnTo>
                      <a:pt x="184" y="311"/>
                    </a:lnTo>
                    <a:lnTo>
                      <a:pt x="168" y="286"/>
                    </a:lnTo>
                    <a:lnTo>
                      <a:pt x="147" y="248"/>
                    </a:lnTo>
                    <a:lnTo>
                      <a:pt x="139" y="240"/>
                    </a:lnTo>
                    <a:lnTo>
                      <a:pt x="129" y="237"/>
                    </a:lnTo>
                    <a:lnTo>
                      <a:pt x="115" y="234"/>
                    </a:lnTo>
                    <a:lnTo>
                      <a:pt x="109" y="230"/>
                    </a:lnTo>
                    <a:lnTo>
                      <a:pt x="105" y="225"/>
                    </a:lnTo>
                    <a:lnTo>
                      <a:pt x="96" y="210"/>
                    </a:lnTo>
                    <a:lnTo>
                      <a:pt x="87" y="186"/>
                    </a:lnTo>
                    <a:lnTo>
                      <a:pt x="70" y="147"/>
                    </a:lnTo>
                    <a:lnTo>
                      <a:pt x="54" y="120"/>
                    </a:lnTo>
                    <a:lnTo>
                      <a:pt x="43" y="105"/>
                    </a:lnTo>
                    <a:lnTo>
                      <a:pt x="42" y="86"/>
                    </a:lnTo>
                    <a:lnTo>
                      <a:pt x="43" y="72"/>
                    </a:lnTo>
                    <a:lnTo>
                      <a:pt x="48" y="54"/>
                    </a:lnTo>
                    <a:lnTo>
                      <a:pt x="66" y="0"/>
                    </a:lnTo>
                    <a:lnTo>
                      <a:pt x="177" y="48"/>
                    </a:lnTo>
                    <a:lnTo>
                      <a:pt x="270" y="54"/>
                    </a:lnTo>
                    <a:lnTo>
                      <a:pt x="342" y="105"/>
                    </a:lnTo>
                    <a:lnTo>
                      <a:pt x="387" y="105"/>
                    </a:lnTo>
                    <a:lnTo>
                      <a:pt x="417" y="159"/>
                    </a:lnTo>
                    <a:lnTo>
                      <a:pt x="507" y="177"/>
                    </a:lnTo>
                    <a:lnTo>
                      <a:pt x="534" y="144"/>
                    </a:lnTo>
                    <a:lnTo>
                      <a:pt x="561" y="116"/>
                    </a:lnTo>
                    <a:lnTo>
                      <a:pt x="591" y="90"/>
                    </a:lnTo>
                    <a:lnTo>
                      <a:pt x="617" y="71"/>
                    </a:lnTo>
                    <a:lnTo>
                      <a:pt x="640" y="55"/>
                    </a:lnTo>
                    <a:lnTo>
                      <a:pt x="649" y="52"/>
                    </a:lnTo>
                    <a:lnTo>
                      <a:pt x="658" y="52"/>
                    </a:lnTo>
                    <a:lnTo>
                      <a:pt x="665" y="57"/>
                    </a:lnTo>
                    <a:lnTo>
                      <a:pt x="673" y="66"/>
                    </a:lnTo>
                    <a:lnTo>
                      <a:pt x="685" y="87"/>
                    </a:lnTo>
                    <a:lnTo>
                      <a:pt x="695" y="101"/>
                    </a:lnTo>
                    <a:lnTo>
                      <a:pt x="707" y="110"/>
                    </a:lnTo>
                    <a:lnTo>
                      <a:pt x="724" y="114"/>
                    </a:lnTo>
                    <a:lnTo>
                      <a:pt x="742" y="119"/>
                    </a:lnTo>
                    <a:lnTo>
                      <a:pt x="758" y="123"/>
                    </a:lnTo>
                    <a:lnTo>
                      <a:pt x="770" y="134"/>
                    </a:lnTo>
                    <a:lnTo>
                      <a:pt x="775" y="141"/>
                    </a:lnTo>
                    <a:lnTo>
                      <a:pt x="778" y="150"/>
                    </a:lnTo>
                    <a:lnTo>
                      <a:pt x="779" y="162"/>
                    </a:lnTo>
                    <a:lnTo>
                      <a:pt x="787" y="173"/>
                    </a:lnTo>
                    <a:lnTo>
                      <a:pt x="794" y="182"/>
                    </a:lnTo>
                    <a:lnTo>
                      <a:pt x="805" y="189"/>
                    </a:lnTo>
                    <a:lnTo>
                      <a:pt x="814" y="192"/>
                    </a:lnTo>
                    <a:lnTo>
                      <a:pt x="824" y="192"/>
                    </a:lnTo>
                    <a:lnTo>
                      <a:pt x="833" y="188"/>
                    </a:lnTo>
                    <a:lnTo>
                      <a:pt x="841" y="177"/>
                    </a:lnTo>
                    <a:lnTo>
                      <a:pt x="851" y="152"/>
                    </a:lnTo>
                    <a:lnTo>
                      <a:pt x="863" y="134"/>
                    </a:lnTo>
                    <a:lnTo>
                      <a:pt x="871" y="129"/>
                    </a:lnTo>
                    <a:lnTo>
                      <a:pt x="878" y="129"/>
                    </a:lnTo>
                    <a:lnTo>
                      <a:pt x="886" y="134"/>
                    </a:lnTo>
                    <a:lnTo>
                      <a:pt x="895" y="144"/>
                    </a:lnTo>
                    <a:lnTo>
                      <a:pt x="901" y="156"/>
                    </a:lnTo>
                    <a:lnTo>
                      <a:pt x="907" y="171"/>
                    </a:lnTo>
                    <a:lnTo>
                      <a:pt x="917" y="209"/>
                    </a:lnTo>
                    <a:lnTo>
                      <a:pt x="926" y="254"/>
                    </a:lnTo>
                    <a:lnTo>
                      <a:pt x="934" y="298"/>
                    </a:lnTo>
                    <a:lnTo>
                      <a:pt x="937" y="338"/>
                    </a:lnTo>
                    <a:lnTo>
                      <a:pt x="935" y="374"/>
                    </a:lnTo>
                    <a:lnTo>
                      <a:pt x="928" y="404"/>
                    </a:lnTo>
                    <a:lnTo>
                      <a:pt x="920" y="418"/>
                    </a:lnTo>
                    <a:lnTo>
                      <a:pt x="910" y="427"/>
                    </a:lnTo>
                    <a:lnTo>
                      <a:pt x="883" y="444"/>
                    </a:lnTo>
                    <a:lnTo>
                      <a:pt x="859" y="459"/>
                    </a:lnTo>
                    <a:lnTo>
                      <a:pt x="850" y="466"/>
                    </a:lnTo>
                    <a:lnTo>
                      <a:pt x="844" y="474"/>
                    </a:lnTo>
                    <a:lnTo>
                      <a:pt x="842" y="483"/>
                    </a:lnTo>
                    <a:lnTo>
                      <a:pt x="847" y="490"/>
                    </a:lnTo>
                    <a:lnTo>
                      <a:pt x="853" y="498"/>
                    </a:lnTo>
                    <a:lnTo>
                      <a:pt x="860" y="501"/>
                    </a:lnTo>
                    <a:lnTo>
                      <a:pt x="877" y="501"/>
                    </a:lnTo>
                    <a:lnTo>
                      <a:pt x="922" y="484"/>
                    </a:lnTo>
                    <a:lnTo>
                      <a:pt x="934" y="481"/>
                    </a:lnTo>
                    <a:lnTo>
                      <a:pt x="946" y="478"/>
                    </a:lnTo>
                    <a:lnTo>
                      <a:pt x="965" y="478"/>
                    </a:lnTo>
                    <a:lnTo>
                      <a:pt x="985" y="486"/>
                    </a:lnTo>
                    <a:lnTo>
                      <a:pt x="1006" y="502"/>
                    </a:lnTo>
                    <a:lnTo>
                      <a:pt x="1026" y="522"/>
                    </a:lnTo>
                    <a:lnTo>
                      <a:pt x="1045" y="534"/>
                    </a:lnTo>
                    <a:lnTo>
                      <a:pt x="1056" y="537"/>
                    </a:lnTo>
                    <a:lnTo>
                      <a:pt x="1068" y="537"/>
                    </a:lnTo>
                    <a:lnTo>
                      <a:pt x="1099" y="532"/>
                    </a:lnTo>
                    <a:lnTo>
                      <a:pt x="1132" y="523"/>
                    </a:lnTo>
                    <a:lnTo>
                      <a:pt x="1146" y="519"/>
                    </a:lnTo>
                    <a:lnTo>
                      <a:pt x="1161" y="517"/>
                    </a:lnTo>
                    <a:lnTo>
                      <a:pt x="1173" y="516"/>
                    </a:lnTo>
                    <a:lnTo>
                      <a:pt x="1186" y="519"/>
                    </a:lnTo>
                    <a:lnTo>
                      <a:pt x="1200" y="523"/>
                    </a:lnTo>
                    <a:lnTo>
                      <a:pt x="1213" y="532"/>
                    </a:lnTo>
                    <a:lnTo>
                      <a:pt x="1242" y="550"/>
                    </a:lnTo>
                    <a:lnTo>
                      <a:pt x="1273" y="564"/>
                    </a:lnTo>
                    <a:lnTo>
                      <a:pt x="1306" y="577"/>
                    </a:lnTo>
                    <a:lnTo>
                      <a:pt x="1340" y="595"/>
                    </a:lnTo>
                    <a:lnTo>
                      <a:pt x="1371" y="621"/>
                    </a:lnTo>
                    <a:lnTo>
                      <a:pt x="1401" y="639"/>
                    </a:lnTo>
                    <a:lnTo>
                      <a:pt x="1415" y="642"/>
                    </a:lnTo>
                    <a:lnTo>
                      <a:pt x="1431" y="642"/>
                    </a:lnTo>
                    <a:lnTo>
                      <a:pt x="1446" y="635"/>
                    </a:lnTo>
                    <a:lnTo>
                      <a:pt x="1466" y="622"/>
                    </a:lnTo>
                    <a:lnTo>
                      <a:pt x="1494" y="598"/>
                    </a:lnTo>
                    <a:lnTo>
                      <a:pt x="1517" y="582"/>
                    </a:lnTo>
                    <a:lnTo>
                      <a:pt x="1539" y="573"/>
                    </a:lnTo>
                    <a:lnTo>
                      <a:pt x="1562" y="571"/>
                    </a:lnTo>
                    <a:lnTo>
                      <a:pt x="1586" y="573"/>
                    </a:lnTo>
                    <a:lnTo>
                      <a:pt x="1607" y="570"/>
                    </a:lnTo>
                    <a:lnTo>
                      <a:pt x="1616" y="571"/>
                    </a:lnTo>
                    <a:lnTo>
                      <a:pt x="1623" y="574"/>
                    </a:lnTo>
                    <a:lnTo>
                      <a:pt x="1629" y="580"/>
                    </a:lnTo>
                    <a:lnTo>
                      <a:pt x="1637" y="589"/>
                    </a:lnTo>
                    <a:lnTo>
                      <a:pt x="1641" y="607"/>
                    </a:lnTo>
                    <a:lnTo>
                      <a:pt x="1638" y="612"/>
                    </a:lnTo>
                    <a:lnTo>
                      <a:pt x="1635" y="615"/>
                    </a:lnTo>
                    <a:lnTo>
                      <a:pt x="1623" y="619"/>
                    </a:lnTo>
                    <a:lnTo>
                      <a:pt x="1610" y="629"/>
                    </a:lnTo>
                    <a:lnTo>
                      <a:pt x="1592" y="651"/>
                    </a:lnTo>
                    <a:lnTo>
                      <a:pt x="1583" y="672"/>
                    </a:lnTo>
                    <a:lnTo>
                      <a:pt x="1583" y="696"/>
                    </a:lnTo>
                    <a:lnTo>
                      <a:pt x="1589" y="725"/>
                    </a:lnTo>
                    <a:lnTo>
                      <a:pt x="1595" y="753"/>
                    </a:lnTo>
                    <a:lnTo>
                      <a:pt x="1595" y="767"/>
                    </a:lnTo>
                    <a:lnTo>
                      <a:pt x="1593" y="777"/>
                    </a:lnTo>
                    <a:lnTo>
                      <a:pt x="1589" y="788"/>
                    </a:lnTo>
                    <a:lnTo>
                      <a:pt x="1583" y="798"/>
                    </a:lnTo>
                    <a:lnTo>
                      <a:pt x="1572" y="807"/>
                    </a:lnTo>
                    <a:lnTo>
                      <a:pt x="1559" y="815"/>
                    </a:lnTo>
                    <a:lnTo>
                      <a:pt x="1535" y="829"/>
                    </a:lnTo>
                    <a:lnTo>
                      <a:pt x="1521" y="842"/>
                    </a:lnTo>
                    <a:lnTo>
                      <a:pt x="1512" y="854"/>
                    </a:lnTo>
                    <a:lnTo>
                      <a:pt x="1505" y="866"/>
                    </a:lnTo>
                    <a:lnTo>
                      <a:pt x="1494" y="880"/>
                    </a:lnTo>
                    <a:lnTo>
                      <a:pt x="1488" y="886"/>
                    </a:lnTo>
                    <a:lnTo>
                      <a:pt x="1481" y="892"/>
                    </a:lnTo>
                    <a:lnTo>
                      <a:pt x="1461" y="901"/>
                    </a:lnTo>
                    <a:lnTo>
                      <a:pt x="1448" y="904"/>
                    </a:lnTo>
                    <a:lnTo>
                      <a:pt x="1433" y="905"/>
                    </a:lnTo>
                    <a:lnTo>
                      <a:pt x="1418" y="908"/>
                    </a:lnTo>
                    <a:lnTo>
                      <a:pt x="1409" y="914"/>
                    </a:lnTo>
                    <a:lnTo>
                      <a:pt x="1403" y="922"/>
                    </a:lnTo>
                    <a:lnTo>
                      <a:pt x="1400" y="931"/>
                    </a:lnTo>
                    <a:lnTo>
                      <a:pt x="1401" y="941"/>
                    </a:lnTo>
                    <a:lnTo>
                      <a:pt x="1403" y="952"/>
                    </a:lnTo>
                    <a:lnTo>
                      <a:pt x="1412" y="971"/>
                    </a:lnTo>
                    <a:lnTo>
                      <a:pt x="1425" y="995"/>
                    </a:lnTo>
                    <a:lnTo>
                      <a:pt x="1440" y="1015"/>
                    </a:lnTo>
                    <a:lnTo>
                      <a:pt x="1449" y="1023"/>
                    </a:lnTo>
                    <a:lnTo>
                      <a:pt x="1458" y="1029"/>
                    </a:lnTo>
                    <a:lnTo>
                      <a:pt x="1469" y="1032"/>
                    </a:lnTo>
                    <a:lnTo>
                      <a:pt x="1481" y="1032"/>
                    </a:lnTo>
                    <a:lnTo>
                      <a:pt x="1407" y="1167"/>
                    </a:lnTo>
                    <a:lnTo>
                      <a:pt x="1416" y="1254"/>
                    </a:lnTo>
                    <a:lnTo>
                      <a:pt x="1494" y="1307"/>
                    </a:lnTo>
                    <a:lnTo>
                      <a:pt x="1497" y="1397"/>
                    </a:lnTo>
                    <a:lnTo>
                      <a:pt x="1433" y="1423"/>
                    </a:lnTo>
                    <a:lnTo>
                      <a:pt x="1431" y="1505"/>
                    </a:lnTo>
                    <a:lnTo>
                      <a:pt x="1332" y="1567"/>
                    </a:lnTo>
                    <a:lnTo>
                      <a:pt x="1316" y="1599"/>
                    </a:lnTo>
                    <a:lnTo>
                      <a:pt x="1316" y="1665"/>
                    </a:lnTo>
                    <a:lnTo>
                      <a:pt x="1281" y="1668"/>
                    </a:lnTo>
                    <a:lnTo>
                      <a:pt x="1267" y="1668"/>
                    </a:lnTo>
                    <a:lnTo>
                      <a:pt x="1254" y="1663"/>
                    </a:lnTo>
                    <a:lnTo>
                      <a:pt x="1222" y="1647"/>
                    </a:lnTo>
                    <a:lnTo>
                      <a:pt x="1192" y="1627"/>
                    </a:lnTo>
                    <a:lnTo>
                      <a:pt x="1170" y="1611"/>
                    </a:lnTo>
                    <a:lnTo>
                      <a:pt x="1152" y="1566"/>
                    </a:lnTo>
                    <a:lnTo>
                      <a:pt x="1111" y="1556"/>
                    </a:lnTo>
                    <a:lnTo>
                      <a:pt x="1093" y="1508"/>
                    </a:lnTo>
                    <a:lnTo>
                      <a:pt x="1054" y="1492"/>
                    </a:lnTo>
                    <a:lnTo>
                      <a:pt x="1056" y="1421"/>
                    </a:lnTo>
                    <a:lnTo>
                      <a:pt x="1081" y="1387"/>
                    </a:lnTo>
                    <a:lnTo>
                      <a:pt x="1066" y="1338"/>
                    </a:lnTo>
                    <a:lnTo>
                      <a:pt x="1023" y="1289"/>
                    </a:lnTo>
                    <a:lnTo>
                      <a:pt x="1044" y="1265"/>
                    </a:lnTo>
                    <a:lnTo>
                      <a:pt x="997" y="1227"/>
                    </a:lnTo>
                    <a:lnTo>
                      <a:pt x="943" y="1271"/>
                    </a:lnTo>
                    <a:lnTo>
                      <a:pt x="910" y="1260"/>
                    </a:lnTo>
                    <a:lnTo>
                      <a:pt x="847" y="1314"/>
                    </a:lnTo>
                    <a:lnTo>
                      <a:pt x="848" y="1349"/>
                    </a:lnTo>
                    <a:lnTo>
                      <a:pt x="803" y="1382"/>
                    </a:lnTo>
                    <a:lnTo>
                      <a:pt x="776" y="1352"/>
                    </a:lnTo>
                    <a:lnTo>
                      <a:pt x="722" y="1463"/>
                    </a:lnTo>
                    <a:lnTo>
                      <a:pt x="709" y="1459"/>
                    </a:lnTo>
                    <a:lnTo>
                      <a:pt x="691" y="1453"/>
                    </a:lnTo>
                    <a:lnTo>
                      <a:pt x="671" y="1442"/>
                    </a:lnTo>
                    <a:lnTo>
                      <a:pt x="633" y="1420"/>
                    </a:lnTo>
                    <a:lnTo>
                      <a:pt x="608" y="1402"/>
                    </a:lnTo>
                    <a:lnTo>
                      <a:pt x="599" y="1388"/>
                    </a:lnTo>
                    <a:lnTo>
                      <a:pt x="588" y="1362"/>
                    </a:lnTo>
                    <a:lnTo>
                      <a:pt x="578" y="1335"/>
                    </a:lnTo>
                    <a:lnTo>
                      <a:pt x="572" y="1314"/>
                    </a:lnTo>
                    <a:lnTo>
                      <a:pt x="563" y="1298"/>
                    </a:lnTo>
                    <a:lnTo>
                      <a:pt x="557" y="1290"/>
                    </a:lnTo>
                    <a:lnTo>
                      <a:pt x="549" y="1284"/>
                    </a:lnTo>
                    <a:lnTo>
                      <a:pt x="531" y="1274"/>
                    </a:lnTo>
                    <a:lnTo>
                      <a:pt x="519" y="1262"/>
                    </a:lnTo>
                    <a:lnTo>
                      <a:pt x="509" y="1245"/>
                    </a:lnTo>
                    <a:lnTo>
                      <a:pt x="498" y="1224"/>
                    </a:lnTo>
                    <a:lnTo>
                      <a:pt x="491" y="1205"/>
                    </a:lnTo>
                    <a:lnTo>
                      <a:pt x="482" y="1183"/>
                    </a:lnTo>
                    <a:lnTo>
                      <a:pt x="476" y="1173"/>
                    </a:lnTo>
                    <a:lnTo>
                      <a:pt x="467" y="1164"/>
                    </a:lnTo>
                    <a:lnTo>
                      <a:pt x="441" y="114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" name="Group 46"/>
            <p:cNvGrpSpPr>
              <a:grpSpLocks noChangeAspect="1"/>
            </p:cNvGrpSpPr>
            <p:nvPr/>
          </p:nvGrpSpPr>
          <p:grpSpPr bwMode="auto">
            <a:xfrm>
              <a:off x="2080" y="1138"/>
              <a:ext cx="1338" cy="1130"/>
              <a:chOff x="2275" y="746"/>
              <a:chExt cx="1634" cy="1379"/>
            </a:xfrm>
            <a:grpFill/>
          </p:grpSpPr>
          <p:sp>
            <p:nvSpPr>
              <p:cNvPr id="61" name="Freeform 47"/>
              <p:cNvSpPr>
                <a:spLocks noChangeAspect="1"/>
              </p:cNvSpPr>
              <p:nvPr/>
            </p:nvSpPr>
            <p:spPr bwMode="auto">
              <a:xfrm>
                <a:off x="2308" y="746"/>
                <a:ext cx="1601" cy="1379"/>
              </a:xfrm>
              <a:custGeom>
                <a:avLst/>
                <a:gdLst/>
                <a:ahLst/>
                <a:cxnLst>
                  <a:cxn ang="0">
                    <a:pos x="2386" y="2435"/>
                  </a:cxn>
                  <a:cxn ang="0">
                    <a:pos x="2031" y="2654"/>
                  </a:cxn>
                  <a:cxn ang="0">
                    <a:pos x="1974" y="2743"/>
                  </a:cxn>
                  <a:cxn ang="0">
                    <a:pos x="1901" y="2599"/>
                  </a:cxn>
                  <a:cxn ang="0">
                    <a:pos x="1816" y="2409"/>
                  </a:cxn>
                  <a:cxn ang="0">
                    <a:pos x="1729" y="2169"/>
                  </a:cxn>
                  <a:cxn ang="0">
                    <a:pos x="1641" y="1932"/>
                  </a:cxn>
                  <a:cxn ang="0">
                    <a:pos x="1502" y="1708"/>
                  </a:cxn>
                  <a:cxn ang="0">
                    <a:pos x="1542" y="1371"/>
                  </a:cxn>
                  <a:cxn ang="0">
                    <a:pos x="1282" y="1477"/>
                  </a:cxn>
                  <a:cxn ang="0">
                    <a:pos x="1122" y="1439"/>
                  </a:cxn>
                  <a:cxn ang="0">
                    <a:pos x="1127" y="1708"/>
                  </a:cxn>
                  <a:cxn ang="0">
                    <a:pos x="983" y="1838"/>
                  </a:cxn>
                  <a:cxn ang="0">
                    <a:pos x="786" y="1779"/>
                  </a:cxn>
                  <a:cxn ang="0">
                    <a:pos x="781" y="1651"/>
                  </a:cxn>
                  <a:cxn ang="0">
                    <a:pos x="646" y="1397"/>
                  </a:cxn>
                  <a:cxn ang="0">
                    <a:pos x="358" y="1656"/>
                  </a:cxn>
                  <a:cxn ang="0">
                    <a:pos x="11" y="1480"/>
                  </a:cxn>
                  <a:cxn ang="0">
                    <a:pos x="268" y="1186"/>
                  </a:cxn>
                  <a:cxn ang="0">
                    <a:pos x="352" y="610"/>
                  </a:cxn>
                  <a:cxn ang="0">
                    <a:pos x="329" y="553"/>
                  </a:cxn>
                  <a:cxn ang="0">
                    <a:pos x="173" y="510"/>
                  </a:cxn>
                  <a:cxn ang="0">
                    <a:pos x="191" y="379"/>
                  </a:cxn>
                  <a:cxn ang="0">
                    <a:pos x="265" y="355"/>
                  </a:cxn>
                  <a:cxn ang="0">
                    <a:pos x="242" y="310"/>
                  </a:cxn>
                  <a:cxn ang="0">
                    <a:pos x="269" y="248"/>
                  </a:cxn>
                  <a:cxn ang="0">
                    <a:pos x="388" y="189"/>
                  </a:cxn>
                  <a:cxn ang="0">
                    <a:pos x="586" y="195"/>
                  </a:cxn>
                  <a:cxn ang="0">
                    <a:pos x="819" y="173"/>
                  </a:cxn>
                  <a:cxn ang="0">
                    <a:pos x="891" y="310"/>
                  </a:cxn>
                  <a:cxn ang="0">
                    <a:pos x="918" y="406"/>
                  </a:cxn>
                  <a:cxn ang="0">
                    <a:pos x="846" y="433"/>
                  </a:cxn>
                  <a:cxn ang="0">
                    <a:pos x="927" y="475"/>
                  </a:cxn>
                  <a:cxn ang="0">
                    <a:pos x="999" y="489"/>
                  </a:cxn>
                  <a:cxn ang="0">
                    <a:pos x="1029" y="391"/>
                  </a:cxn>
                  <a:cxn ang="0">
                    <a:pos x="977" y="341"/>
                  </a:cxn>
                  <a:cxn ang="0">
                    <a:pos x="1029" y="292"/>
                  </a:cxn>
                  <a:cxn ang="0">
                    <a:pos x="1146" y="379"/>
                  </a:cxn>
                  <a:cxn ang="0">
                    <a:pos x="1188" y="355"/>
                  </a:cxn>
                  <a:cxn ang="0">
                    <a:pos x="1131" y="257"/>
                  </a:cxn>
                  <a:cxn ang="0">
                    <a:pos x="1191" y="104"/>
                  </a:cxn>
                  <a:cxn ang="0">
                    <a:pos x="1258" y="0"/>
                  </a:cxn>
                  <a:cxn ang="0">
                    <a:pos x="1324" y="49"/>
                  </a:cxn>
                  <a:cxn ang="0">
                    <a:pos x="1621" y="54"/>
                  </a:cxn>
                  <a:cxn ang="0">
                    <a:pos x="1701" y="69"/>
                  </a:cxn>
                  <a:cxn ang="0">
                    <a:pos x="1765" y="179"/>
                  </a:cxn>
                  <a:cxn ang="0">
                    <a:pos x="1833" y="293"/>
                  </a:cxn>
                  <a:cxn ang="0">
                    <a:pos x="1973" y="371"/>
                  </a:cxn>
                  <a:cxn ang="0">
                    <a:pos x="2079" y="501"/>
                  </a:cxn>
                  <a:cxn ang="0">
                    <a:pos x="2378" y="544"/>
                  </a:cxn>
                  <a:cxn ang="0">
                    <a:pos x="2501" y="573"/>
                  </a:cxn>
                  <a:cxn ang="0">
                    <a:pos x="2616" y="589"/>
                  </a:cxn>
                  <a:cxn ang="0">
                    <a:pos x="2674" y="668"/>
                  </a:cxn>
                  <a:cxn ang="0">
                    <a:pos x="2811" y="767"/>
                  </a:cxn>
                  <a:cxn ang="0">
                    <a:pos x="2921" y="780"/>
                  </a:cxn>
                  <a:cxn ang="0">
                    <a:pos x="3033" y="856"/>
                  </a:cxn>
                  <a:cxn ang="0">
                    <a:pos x="3141" y="880"/>
                  </a:cxn>
                  <a:cxn ang="0">
                    <a:pos x="2967" y="1090"/>
                  </a:cxn>
                  <a:cxn ang="0">
                    <a:pos x="2641" y="1213"/>
                  </a:cxn>
                  <a:cxn ang="0">
                    <a:pos x="2773" y="1552"/>
                  </a:cxn>
                  <a:cxn ang="0">
                    <a:pos x="2539" y="2050"/>
                  </a:cxn>
                </a:cxnLst>
                <a:rect l="0" t="0" r="r" b="b"/>
                <a:pathLst>
                  <a:path w="3203" h="2758">
                    <a:moveTo>
                      <a:pt x="2550" y="2442"/>
                    </a:moveTo>
                    <a:lnTo>
                      <a:pt x="2494" y="2448"/>
                    </a:lnTo>
                    <a:lnTo>
                      <a:pt x="2446" y="2402"/>
                    </a:lnTo>
                    <a:lnTo>
                      <a:pt x="2398" y="2385"/>
                    </a:lnTo>
                    <a:lnTo>
                      <a:pt x="2387" y="2402"/>
                    </a:lnTo>
                    <a:lnTo>
                      <a:pt x="2386" y="2435"/>
                    </a:lnTo>
                    <a:lnTo>
                      <a:pt x="2348" y="2481"/>
                    </a:lnTo>
                    <a:lnTo>
                      <a:pt x="2357" y="2546"/>
                    </a:lnTo>
                    <a:lnTo>
                      <a:pt x="2121" y="2674"/>
                    </a:lnTo>
                    <a:lnTo>
                      <a:pt x="2067" y="2606"/>
                    </a:lnTo>
                    <a:lnTo>
                      <a:pt x="2024" y="2618"/>
                    </a:lnTo>
                    <a:lnTo>
                      <a:pt x="2031" y="2654"/>
                    </a:lnTo>
                    <a:lnTo>
                      <a:pt x="2015" y="2660"/>
                    </a:lnTo>
                    <a:lnTo>
                      <a:pt x="1961" y="2629"/>
                    </a:lnTo>
                    <a:lnTo>
                      <a:pt x="1887" y="2665"/>
                    </a:lnTo>
                    <a:lnTo>
                      <a:pt x="1913" y="2702"/>
                    </a:lnTo>
                    <a:lnTo>
                      <a:pt x="1959" y="2713"/>
                    </a:lnTo>
                    <a:lnTo>
                      <a:pt x="1974" y="2743"/>
                    </a:lnTo>
                    <a:lnTo>
                      <a:pt x="1961" y="2758"/>
                    </a:lnTo>
                    <a:lnTo>
                      <a:pt x="1858" y="2731"/>
                    </a:lnTo>
                    <a:lnTo>
                      <a:pt x="1812" y="2671"/>
                    </a:lnTo>
                    <a:lnTo>
                      <a:pt x="1863" y="2632"/>
                    </a:lnTo>
                    <a:lnTo>
                      <a:pt x="1889" y="2627"/>
                    </a:lnTo>
                    <a:lnTo>
                      <a:pt x="1901" y="2599"/>
                    </a:lnTo>
                    <a:lnTo>
                      <a:pt x="1874" y="2552"/>
                    </a:lnTo>
                    <a:lnTo>
                      <a:pt x="1887" y="2501"/>
                    </a:lnTo>
                    <a:lnTo>
                      <a:pt x="1908" y="2492"/>
                    </a:lnTo>
                    <a:lnTo>
                      <a:pt x="1925" y="2457"/>
                    </a:lnTo>
                    <a:lnTo>
                      <a:pt x="1907" y="2382"/>
                    </a:lnTo>
                    <a:lnTo>
                      <a:pt x="1816" y="2409"/>
                    </a:lnTo>
                    <a:lnTo>
                      <a:pt x="1779" y="2397"/>
                    </a:lnTo>
                    <a:lnTo>
                      <a:pt x="1726" y="2408"/>
                    </a:lnTo>
                    <a:lnTo>
                      <a:pt x="1695" y="2393"/>
                    </a:lnTo>
                    <a:lnTo>
                      <a:pt x="1704" y="2277"/>
                    </a:lnTo>
                    <a:lnTo>
                      <a:pt x="1737" y="2212"/>
                    </a:lnTo>
                    <a:lnTo>
                      <a:pt x="1729" y="2169"/>
                    </a:lnTo>
                    <a:lnTo>
                      <a:pt x="1687" y="2155"/>
                    </a:lnTo>
                    <a:lnTo>
                      <a:pt x="1710" y="2107"/>
                    </a:lnTo>
                    <a:lnTo>
                      <a:pt x="1666" y="2032"/>
                    </a:lnTo>
                    <a:lnTo>
                      <a:pt x="1624" y="2047"/>
                    </a:lnTo>
                    <a:lnTo>
                      <a:pt x="1618" y="1978"/>
                    </a:lnTo>
                    <a:lnTo>
                      <a:pt x="1641" y="1932"/>
                    </a:lnTo>
                    <a:lnTo>
                      <a:pt x="1590" y="1883"/>
                    </a:lnTo>
                    <a:lnTo>
                      <a:pt x="1526" y="1865"/>
                    </a:lnTo>
                    <a:lnTo>
                      <a:pt x="1517" y="1780"/>
                    </a:lnTo>
                    <a:lnTo>
                      <a:pt x="1579" y="1793"/>
                    </a:lnTo>
                    <a:lnTo>
                      <a:pt x="1582" y="1720"/>
                    </a:lnTo>
                    <a:lnTo>
                      <a:pt x="1502" y="1708"/>
                    </a:lnTo>
                    <a:lnTo>
                      <a:pt x="1535" y="1585"/>
                    </a:lnTo>
                    <a:lnTo>
                      <a:pt x="1578" y="1561"/>
                    </a:lnTo>
                    <a:lnTo>
                      <a:pt x="1599" y="1481"/>
                    </a:lnTo>
                    <a:lnTo>
                      <a:pt x="1582" y="1451"/>
                    </a:lnTo>
                    <a:lnTo>
                      <a:pt x="1600" y="1408"/>
                    </a:lnTo>
                    <a:lnTo>
                      <a:pt x="1542" y="1371"/>
                    </a:lnTo>
                    <a:lnTo>
                      <a:pt x="1456" y="1447"/>
                    </a:lnTo>
                    <a:lnTo>
                      <a:pt x="1456" y="1481"/>
                    </a:lnTo>
                    <a:lnTo>
                      <a:pt x="1420" y="1495"/>
                    </a:lnTo>
                    <a:lnTo>
                      <a:pt x="1391" y="1484"/>
                    </a:lnTo>
                    <a:lnTo>
                      <a:pt x="1298" y="1504"/>
                    </a:lnTo>
                    <a:lnTo>
                      <a:pt x="1282" y="1477"/>
                    </a:lnTo>
                    <a:lnTo>
                      <a:pt x="1274" y="1392"/>
                    </a:lnTo>
                    <a:lnTo>
                      <a:pt x="1246" y="1368"/>
                    </a:lnTo>
                    <a:lnTo>
                      <a:pt x="1196" y="1401"/>
                    </a:lnTo>
                    <a:lnTo>
                      <a:pt x="1155" y="1394"/>
                    </a:lnTo>
                    <a:lnTo>
                      <a:pt x="1127" y="1412"/>
                    </a:lnTo>
                    <a:lnTo>
                      <a:pt x="1122" y="1439"/>
                    </a:lnTo>
                    <a:lnTo>
                      <a:pt x="1080" y="1459"/>
                    </a:lnTo>
                    <a:lnTo>
                      <a:pt x="1040" y="1444"/>
                    </a:lnTo>
                    <a:lnTo>
                      <a:pt x="1025" y="1492"/>
                    </a:lnTo>
                    <a:lnTo>
                      <a:pt x="1065" y="1499"/>
                    </a:lnTo>
                    <a:lnTo>
                      <a:pt x="1137" y="1576"/>
                    </a:lnTo>
                    <a:lnTo>
                      <a:pt x="1127" y="1708"/>
                    </a:lnTo>
                    <a:lnTo>
                      <a:pt x="1167" y="1717"/>
                    </a:lnTo>
                    <a:lnTo>
                      <a:pt x="1176" y="1747"/>
                    </a:lnTo>
                    <a:lnTo>
                      <a:pt x="1101" y="1814"/>
                    </a:lnTo>
                    <a:lnTo>
                      <a:pt x="1043" y="1780"/>
                    </a:lnTo>
                    <a:lnTo>
                      <a:pt x="1007" y="1799"/>
                    </a:lnTo>
                    <a:lnTo>
                      <a:pt x="983" y="1838"/>
                    </a:lnTo>
                    <a:lnTo>
                      <a:pt x="899" y="1847"/>
                    </a:lnTo>
                    <a:lnTo>
                      <a:pt x="869" y="1832"/>
                    </a:lnTo>
                    <a:lnTo>
                      <a:pt x="804" y="1866"/>
                    </a:lnTo>
                    <a:lnTo>
                      <a:pt x="750" y="1862"/>
                    </a:lnTo>
                    <a:lnTo>
                      <a:pt x="739" y="1814"/>
                    </a:lnTo>
                    <a:lnTo>
                      <a:pt x="786" y="1779"/>
                    </a:lnTo>
                    <a:lnTo>
                      <a:pt x="826" y="1782"/>
                    </a:lnTo>
                    <a:lnTo>
                      <a:pt x="846" y="1750"/>
                    </a:lnTo>
                    <a:lnTo>
                      <a:pt x="875" y="1747"/>
                    </a:lnTo>
                    <a:lnTo>
                      <a:pt x="855" y="1680"/>
                    </a:lnTo>
                    <a:lnTo>
                      <a:pt x="796" y="1678"/>
                    </a:lnTo>
                    <a:lnTo>
                      <a:pt x="781" y="1651"/>
                    </a:lnTo>
                    <a:lnTo>
                      <a:pt x="846" y="1544"/>
                    </a:lnTo>
                    <a:lnTo>
                      <a:pt x="837" y="1504"/>
                    </a:lnTo>
                    <a:lnTo>
                      <a:pt x="781" y="1466"/>
                    </a:lnTo>
                    <a:lnTo>
                      <a:pt x="733" y="1474"/>
                    </a:lnTo>
                    <a:lnTo>
                      <a:pt x="658" y="1435"/>
                    </a:lnTo>
                    <a:lnTo>
                      <a:pt x="646" y="1397"/>
                    </a:lnTo>
                    <a:lnTo>
                      <a:pt x="568" y="1356"/>
                    </a:lnTo>
                    <a:lnTo>
                      <a:pt x="515" y="1420"/>
                    </a:lnTo>
                    <a:lnTo>
                      <a:pt x="561" y="1441"/>
                    </a:lnTo>
                    <a:lnTo>
                      <a:pt x="511" y="1507"/>
                    </a:lnTo>
                    <a:lnTo>
                      <a:pt x="521" y="1544"/>
                    </a:lnTo>
                    <a:lnTo>
                      <a:pt x="358" y="1656"/>
                    </a:lnTo>
                    <a:lnTo>
                      <a:pt x="254" y="1656"/>
                    </a:lnTo>
                    <a:lnTo>
                      <a:pt x="220" y="1596"/>
                    </a:lnTo>
                    <a:lnTo>
                      <a:pt x="250" y="1561"/>
                    </a:lnTo>
                    <a:lnTo>
                      <a:pt x="199" y="1489"/>
                    </a:lnTo>
                    <a:lnTo>
                      <a:pt x="159" y="1537"/>
                    </a:lnTo>
                    <a:lnTo>
                      <a:pt x="11" y="1480"/>
                    </a:lnTo>
                    <a:lnTo>
                      <a:pt x="0" y="1394"/>
                    </a:lnTo>
                    <a:lnTo>
                      <a:pt x="30" y="1301"/>
                    </a:lnTo>
                    <a:lnTo>
                      <a:pt x="93" y="1283"/>
                    </a:lnTo>
                    <a:lnTo>
                      <a:pt x="239" y="1314"/>
                    </a:lnTo>
                    <a:lnTo>
                      <a:pt x="271" y="1290"/>
                    </a:lnTo>
                    <a:lnTo>
                      <a:pt x="268" y="1186"/>
                    </a:lnTo>
                    <a:lnTo>
                      <a:pt x="350" y="943"/>
                    </a:lnTo>
                    <a:lnTo>
                      <a:pt x="334" y="866"/>
                    </a:lnTo>
                    <a:lnTo>
                      <a:pt x="334" y="649"/>
                    </a:lnTo>
                    <a:lnTo>
                      <a:pt x="337" y="636"/>
                    </a:lnTo>
                    <a:lnTo>
                      <a:pt x="343" y="622"/>
                    </a:lnTo>
                    <a:lnTo>
                      <a:pt x="352" y="610"/>
                    </a:lnTo>
                    <a:lnTo>
                      <a:pt x="365" y="601"/>
                    </a:lnTo>
                    <a:lnTo>
                      <a:pt x="379" y="592"/>
                    </a:lnTo>
                    <a:lnTo>
                      <a:pt x="385" y="582"/>
                    </a:lnTo>
                    <a:lnTo>
                      <a:pt x="380" y="571"/>
                    </a:lnTo>
                    <a:lnTo>
                      <a:pt x="365" y="562"/>
                    </a:lnTo>
                    <a:lnTo>
                      <a:pt x="329" y="553"/>
                    </a:lnTo>
                    <a:lnTo>
                      <a:pt x="295" y="547"/>
                    </a:lnTo>
                    <a:lnTo>
                      <a:pt x="230" y="537"/>
                    </a:lnTo>
                    <a:lnTo>
                      <a:pt x="205" y="531"/>
                    </a:lnTo>
                    <a:lnTo>
                      <a:pt x="185" y="522"/>
                    </a:lnTo>
                    <a:lnTo>
                      <a:pt x="177" y="516"/>
                    </a:lnTo>
                    <a:lnTo>
                      <a:pt x="173" y="510"/>
                    </a:lnTo>
                    <a:lnTo>
                      <a:pt x="170" y="501"/>
                    </a:lnTo>
                    <a:lnTo>
                      <a:pt x="170" y="492"/>
                    </a:lnTo>
                    <a:lnTo>
                      <a:pt x="173" y="449"/>
                    </a:lnTo>
                    <a:lnTo>
                      <a:pt x="179" y="409"/>
                    </a:lnTo>
                    <a:lnTo>
                      <a:pt x="183" y="392"/>
                    </a:lnTo>
                    <a:lnTo>
                      <a:pt x="191" y="379"/>
                    </a:lnTo>
                    <a:lnTo>
                      <a:pt x="196" y="373"/>
                    </a:lnTo>
                    <a:lnTo>
                      <a:pt x="200" y="368"/>
                    </a:lnTo>
                    <a:lnTo>
                      <a:pt x="214" y="365"/>
                    </a:lnTo>
                    <a:lnTo>
                      <a:pt x="239" y="364"/>
                    </a:lnTo>
                    <a:lnTo>
                      <a:pt x="256" y="361"/>
                    </a:lnTo>
                    <a:lnTo>
                      <a:pt x="265" y="355"/>
                    </a:lnTo>
                    <a:lnTo>
                      <a:pt x="268" y="343"/>
                    </a:lnTo>
                    <a:lnTo>
                      <a:pt x="268" y="331"/>
                    </a:lnTo>
                    <a:lnTo>
                      <a:pt x="266" y="323"/>
                    </a:lnTo>
                    <a:lnTo>
                      <a:pt x="260" y="319"/>
                    </a:lnTo>
                    <a:lnTo>
                      <a:pt x="253" y="314"/>
                    </a:lnTo>
                    <a:lnTo>
                      <a:pt x="242" y="310"/>
                    </a:lnTo>
                    <a:lnTo>
                      <a:pt x="238" y="307"/>
                    </a:lnTo>
                    <a:lnTo>
                      <a:pt x="235" y="302"/>
                    </a:lnTo>
                    <a:lnTo>
                      <a:pt x="235" y="296"/>
                    </a:lnTo>
                    <a:lnTo>
                      <a:pt x="236" y="290"/>
                    </a:lnTo>
                    <a:lnTo>
                      <a:pt x="250" y="270"/>
                    </a:lnTo>
                    <a:lnTo>
                      <a:pt x="269" y="248"/>
                    </a:lnTo>
                    <a:lnTo>
                      <a:pt x="283" y="233"/>
                    </a:lnTo>
                    <a:lnTo>
                      <a:pt x="298" y="219"/>
                    </a:lnTo>
                    <a:lnTo>
                      <a:pt x="317" y="207"/>
                    </a:lnTo>
                    <a:lnTo>
                      <a:pt x="338" y="197"/>
                    </a:lnTo>
                    <a:lnTo>
                      <a:pt x="362" y="191"/>
                    </a:lnTo>
                    <a:lnTo>
                      <a:pt x="388" y="189"/>
                    </a:lnTo>
                    <a:lnTo>
                      <a:pt x="460" y="191"/>
                    </a:lnTo>
                    <a:lnTo>
                      <a:pt x="479" y="192"/>
                    </a:lnTo>
                    <a:lnTo>
                      <a:pt x="505" y="197"/>
                    </a:lnTo>
                    <a:lnTo>
                      <a:pt x="544" y="201"/>
                    </a:lnTo>
                    <a:lnTo>
                      <a:pt x="564" y="200"/>
                    </a:lnTo>
                    <a:lnTo>
                      <a:pt x="586" y="195"/>
                    </a:lnTo>
                    <a:lnTo>
                      <a:pt x="636" y="185"/>
                    </a:lnTo>
                    <a:lnTo>
                      <a:pt x="672" y="177"/>
                    </a:lnTo>
                    <a:lnTo>
                      <a:pt x="712" y="170"/>
                    </a:lnTo>
                    <a:lnTo>
                      <a:pt x="753" y="167"/>
                    </a:lnTo>
                    <a:lnTo>
                      <a:pt x="789" y="167"/>
                    </a:lnTo>
                    <a:lnTo>
                      <a:pt x="819" y="173"/>
                    </a:lnTo>
                    <a:lnTo>
                      <a:pt x="829" y="179"/>
                    </a:lnTo>
                    <a:lnTo>
                      <a:pt x="837" y="186"/>
                    </a:lnTo>
                    <a:lnTo>
                      <a:pt x="870" y="240"/>
                    </a:lnTo>
                    <a:lnTo>
                      <a:pt x="879" y="266"/>
                    </a:lnTo>
                    <a:lnTo>
                      <a:pt x="887" y="293"/>
                    </a:lnTo>
                    <a:lnTo>
                      <a:pt x="891" y="310"/>
                    </a:lnTo>
                    <a:lnTo>
                      <a:pt x="897" y="326"/>
                    </a:lnTo>
                    <a:lnTo>
                      <a:pt x="914" y="358"/>
                    </a:lnTo>
                    <a:lnTo>
                      <a:pt x="927" y="385"/>
                    </a:lnTo>
                    <a:lnTo>
                      <a:pt x="929" y="394"/>
                    </a:lnTo>
                    <a:lnTo>
                      <a:pt x="927" y="400"/>
                    </a:lnTo>
                    <a:lnTo>
                      <a:pt x="918" y="406"/>
                    </a:lnTo>
                    <a:lnTo>
                      <a:pt x="906" y="406"/>
                    </a:lnTo>
                    <a:lnTo>
                      <a:pt x="875" y="403"/>
                    </a:lnTo>
                    <a:lnTo>
                      <a:pt x="858" y="404"/>
                    </a:lnTo>
                    <a:lnTo>
                      <a:pt x="850" y="407"/>
                    </a:lnTo>
                    <a:lnTo>
                      <a:pt x="847" y="416"/>
                    </a:lnTo>
                    <a:lnTo>
                      <a:pt x="846" y="433"/>
                    </a:lnTo>
                    <a:lnTo>
                      <a:pt x="847" y="439"/>
                    </a:lnTo>
                    <a:lnTo>
                      <a:pt x="849" y="442"/>
                    </a:lnTo>
                    <a:lnTo>
                      <a:pt x="856" y="448"/>
                    </a:lnTo>
                    <a:lnTo>
                      <a:pt x="881" y="454"/>
                    </a:lnTo>
                    <a:lnTo>
                      <a:pt x="902" y="461"/>
                    </a:lnTo>
                    <a:lnTo>
                      <a:pt x="927" y="475"/>
                    </a:lnTo>
                    <a:lnTo>
                      <a:pt x="945" y="486"/>
                    </a:lnTo>
                    <a:lnTo>
                      <a:pt x="956" y="492"/>
                    </a:lnTo>
                    <a:lnTo>
                      <a:pt x="969" y="495"/>
                    </a:lnTo>
                    <a:lnTo>
                      <a:pt x="981" y="496"/>
                    </a:lnTo>
                    <a:lnTo>
                      <a:pt x="993" y="492"/>
                    </a:lnTo>
                    <a:lnTo>
                      <a:pt x="999" y="489"/>
                    </a:lnTo>
                    <a:lnTo>
                      <a:pt x="1004" y="483"/>
                    </a:lnTo>
                    <a:lnTo>
                      <a:pt x="1013" y="467"/>
                    </a:lnTo>
                    <a:lnTo>
                      <a:pt x="1026" y="433"/>
                    </a:lnTo>
                    <a:lnTo>
                      <a:pt x="1032" y="409"/>
                    </a:lnTo>
                    <a:lnTo>
                      <a:pt x="1032" y="398"/>
                    </a:lnTo>
                    <a:lnTo>
                      <a:pt x="1029" y="391"/>
                    </a:lnTo>
                    <a:lnTo>
                      <a:pt x="1017" y="382"/>
                    </a:lnTo>
                    <a:lnTo>
                      <a:pt x="999" y="376"/>
                    </a:lnTo>
                    <a:lnTo>
                      <a:pt x="983" y="367"/>
                    </a:lnTo>
                    <a:lnTo>
                      <a:pt x="977" y="361"/>
                    </a:lnTo>
                    <a:lnTo>
                      <a:pt x="975" y="352"/>
                    </a:lnTo>
                    <a:lnTo>
                      <a:pt x="977" y="341"/>
                    </a:lnTo>
                    <a:lnTo>
                      <a:pt x="983" y="325"/>
                    </a:lnTo>
                    <a:lnTo>
                      <a:pt x="992" y="311"/>
                    </a:lnTo>
                    <a:lnTo>
                      <a:pt x="1002" y="301"/>
                    </a:lnTo>
                    <a:lnTo>
                      <a:pt x="1011" y="295"/>
                    </a:lnTo>
                    <a:lnTo>
                      <a:pt x="1020" y="292"/>
                    </a:lnTo>
                    <a:lnTo>
                      <a:pt x="1029" y="292"/>
                    </a:lnTo>
                    <a:lnTo>
                      <a:pt x="1038" y="295"/>
                    </a:lnTo>
                    <a:lnTo>
                      <a:pt x="1053" y="307"/>
                    </a:lnTo>
                    <a:lnTo>
                      <a:pt x="1073" y="326"/>
                    </a:lnTo>
                    <a:lnTo>
                      <a:pt x="1103" y="352"/>
                    </a:lnTo>
                    <a:lnTo>
                      <a:pt x="1134" y="373"/>
                    </a:lnTo>
                    <a:lnTo>
                      <a:pt x="1146" y="379"/>
                    </a:lnTo>
                    <a:lnTo>
                      <a:pt x="1155" y="380"/>
                    </a:lnTo>
                    <a:lnTo>
                      <a:pt x="1167" y="379"/>
                    </a:lnTo>
                    <a:lnTo>
                      <a:pt x="1176" y="376"/>
                    </a:lnTo>
                    <a:lnTo>
                      <a:pt x="1184" y="371"/>
                    </a:lnTo>
                    <a:lnTo>
                      <a:pt x="1188" y="364"/>
                    </a:lnTo>
                    <a:lnTo>
                      <a:pt x="1188" y="355"/>
                    </a:lnTo>
                    <a:lnTo>
                      <a:pt x="1187" y="346"/>
                    </a:lnTo>
                    <a:lnTo>
                      <a:pt x="1181" y="334"/>
                    </a:lnTo>
                    <a:lnTo>
                      <a:pt x="1172" y="319"/>
                    </a:lnTo>
                    <a:lnTo>
                      <a:pt x="1155" y="299"/>
                    </a:lnTo>
                    <a:lnTo>
                      <a:pt x="1137" y="272"/>
                    </a:lnTo>
                    <a:lnTo>
                      <a:pt x="1131" y="257"/>
                    </a:lnTo>
                    <a:lnTo>
                      <a:pt x="1127" y="240"/>
                    </a:lnTo>
                    <a:lnTo>
                      <a:pt x="1127" y="225"/>
                    </a:lnTo>
                    <a:lnTo>
                      <a:pt x="1131" y="212"/>
                    </a:lnTo>
                    <a:lnTo>
                      <a:pt x="1163" y="164"/>
                    </a:lnTo>
                    <a:lnTo>
                      <a:pt x="1178" y="138"/>
                    </a:lnTo>
                    <a:lnTo>
                      <a:pt x="1191" y="104"/>
                    </a:lnTo>
                    <a:lnTo>
                      <a:pt x="1205" y="64"/>
                    </a:lnTo>
                    <a:lnTo>
                      <a:pt x="1219" y="33"/>
                    </a:lnTo>
                    <a:lnTo>
                      <a:pt x="1226" y="19"/>
                    </a:lnTo>
                    <a:lnTo>
                      <a:pt x="1234" y="9"/>
                    </a:lnTo>
                    <a:lnTo>
                      <a:pt x="1244" y="3"/>
                    </a:lnTo>
                    <a:lnTo>
                      <a:pt x="1258" y="0"/>
                    </a:lnTo>
                    <a:lnTo>
                      <a:pt x="1280" y="1"/>
                    </a:lnTo>
                    <a:lnTo>
                      <a:pt x="1294" y="7"/>
                    </a:lnTo>
                    <a:lnTo>
                      <a:pt x="1301" y="16"/>
                    </a:lnTo>
                    <a:lnTo>
                      <a:pt x="1307" y="27"/>
                    </a:lnTo>
                    <a:lnTo>
                      <a:pt x="1313" y="39"/>
                    </a:lnTo>
                    <a:lnTo>
                      <a:pt x="1324" y="49"/>
                    </a:lnTo>
                    <a:lnTo>
                      <a:pt x="1334" y="54"/>
                    </a:lnTo>
                    <a:lnTo>
                      <a:pt x="1346" y="57"/>
                    </a:lnTo>
                    <a:lnTo>
                      <a:pt x="1387" y="57"/>
                    </a:lnTo>
                    <a:lnTo>
                      <a:pt x="1487" y="52"/>
                    </a:lnTo>
                    <a:lnTo>
                      <a:pt x="1597" y="51"/>
                    </a:lnTo>
                    <a:lnTo>
                      <a:pt x="1621" y="54"/>
                    </a:lnTo>
                    <a:lnTo>
                      <a:pt x="1647" y="58"/>
                    </a:lnTo>
                    <a:lnTo>
                      <a:pt x="1666" y="60"/>
                    </a:lnTo>
                    <a:lnTo>
                      <a:pt x="1672" y="57"/>
                    </a:lnTo>
                    <a:lnTo>
                      <a:pt x="1675" y="51"/>
                    </a:lnTo>
                    <a:lnTo>
                      <a:pt x="1689" y="60"/>
                    </a:lnTo>
                    <a:lnTo>
                      <a:pt x="1701" y="69"/>
                    </a:lnTo>
                    <a:lnTo>
                      <a:pt x="1716" y="88"/>
                    </a:lnTo>
                    <a:lnTo>
                      <a:pt x="1725" y="110"/>
                    </a:lnTo>
                    <a:lnTo>
                      <a:pt x="1732" y="129"/>
                    </a:lnTo>
                    <a:lnTo>
                      <a:pt x="1743" y="150"/>
                    </a:lnTo>
                    <a:lnTo>
                      <a:pt x="1753" y="167"/>
                    </a:lnTo>
                    <a:lnTo>
                      <a:pt x="1765" y="179"/>
                    </a:lnTo>
                    <a:lnTo>
                      <a:pt x="1783" y="189"/>
                    </a:lnTo>
                    <a:lnTo>
                      <a:pt x="1797" y="203"/>
                    </a:lnTo>
                    <a:lnTo>
                      <a:pt x="1806" y="219"/>
                    </a:lnTo>
                    <a:lnTo>
                      <a:pt x="1812" y="240"/>
                    </a:lnTo>
                    <a:lnTo>
                      <a:pt x="1822" y="267"/>
                    </a:lnTo>
                    <a:lnTo>
                      <a:pt x="1833" y="293"/>
                    </a:lnTo>
                    <a:lnTo>
                      <a:pt x="1842" y="307"/>
                    </a:lnTo>
                    <a:lnTo>
                      <a:pt x="1852" y="316"/>
                    </a:lnTo>
                    <a:lnTo>
                      <a:pt x="1867" y="325"/>
                    </a:lnTo>
                    <a:lnTo>
                      <a:pt x="1905" y="347"/>
                    </a:lnTo>
                    <a:lnTo>
                      <a:pt x="1943" y="364"/>
                    </a:lnTo>
                    <a:lnTo>
                      <a:pt x="1973" y="371"/>
                    </a:lnTo>
                    <a:lnTo>
                      <a:pt x="1988" y="373"/>
                    </a:lnTo>
                    <a:lnTo>
                      <a:pt x="1985" y="431"/>
                    </a:lnTo>
                    <a:lnTo>
                      <a:pt x="2022" y="466"/>
                    </a:lnTo>
                    <a:lnTo>
                      <a:pt x="2037" y="523"/>
                    </a:lnTo>
                    <a:lnTo>
                      <a:pt x="2064" y="532"/>
                    </a:lnTo>
                    <a:lnTo>
                      <a:pt x="2079" y="501"/>
                    </a:lnTo>
                    <a:lnTo>
                      <a:pt x="2115" y="517"/>
                    </a:lnTo>
                    <a:lnTo>
                      <a:pt x="2121" y="568"/>
                    </a:lnTo>
                    <a:lnTo>
                      <a:pt x="2181" y="567"/>
                    </a:lnTo>
                    <a:lnTo>
                      <a:pt x="2234" y="516"/>
                    </a:lnTo>
                    <a:lnTo>
                      <a:pt x="2299" y="559"/>
                    </a:lnTo>
                    <a:lnTo>
                      <a:pt x="2378" y="544"/>
                    </a:lnTo>
                    <a:lnTo>
                      <a:pt x="2404" y="516"/>
                    </a:lnTo>
                    <a:lnTo>
                      <a:pt x="2426" y="532"/>
                    </a:lnTo>
                    <a:lnTo>
                      <a:pt x="2456" y="552"/>
                    </a:lnTo>
                    <a:lnTo>
                      <a:pt x="2471" y="561"/>
                    </a:lnTo>
                    <a:lnTo>
                      <a:pt x="2488" y="568"/>
                    </a:lnTo>
                    <a:lnTo>
                      <a:pt x="2501" y="573"/>
                    </a:lnTo>
                    <a:lnTo>
                      <a:pt x="2515" y="573"/>
                    </a:lnTo>
                    <a:lnTo>
                      <a:pt x="2553" y="570"/>
                    </a:lnTo>
                    <a:lnTo>
                      <a:pt x="2568" y="570"/>
                    </a:lnTo>
                    <a:lnTo>
                      <a:pt x="2584" y="573"/>
                    </a:lnTo>
                    <a:lnTo>
                      <a:pt x="2604" y="580"/>
                    </a:lnTo>
                    <a:lnTo>
                      <a:pt x="2616" y="589"/>
                    </a:lnTo>
                    <a:lnTo>
                      <a:pt x="2625" y="601"/>
                    </a:lnTo>
                    <a:lnTo>
                      <a:pt x="2632" y="619"/>
                    </a:lnTo>
                    <a:lnTo>
                      <a:pt x="2638" y="634"/>
                    </a:lnTo>
                    <a:lnTo>
                      <a:pt x="2646" y="646"/>
                    </a:lnTo>
                    <a:lnTo>
                      <a:pt x="2658" y="657"/>
                    </a:lnTo>
                    <a:lnTo>
                      <a:pt x="2674" y="668"/>
                    </a:lnTo>
                    <a:lnTo>
                      <a:pt x="2697" y="678"/>
                    </a:lnTo>
                    <a:lnTo>
                      <a:pt x="2721" y="692"/>
                    </a:lnTo>
                    <a:lnTo>
                      <a:pt x="2745" y="710"/>
                    </a:lnTo>
                    <a:lnTo>
                      <a:pt x="2767" y="731"/>
                    </a:lnTo>
                    <a:lnTo>
                      <a:pt x="2790" y="750"/>
                    </a:lnTo>
                    <a:lnTo>
                      <a:pt x="2811" y="767"/>
                    </a:lnTo>
                    <a:lnTo>
                      <a:pt x="2832" y="776"/>
                    </a:lnTo>
                    <a:lnTo>
                      <a:pt x="2853" y="776"/>
                    </a:lnTo>
                    <a:lnTo>
                      <a:pt x="2889" y="767"/>
                    </a:lnTo>
                    <a:lnTo>
                      <a:pt x="2898" y="767"/>
                    </a:lnTo>
                    <a:lnTo>
                      <a:pt x="2906" y="770"/>
                    </a:lnTo>
                    <a:lnTo>
                      <a:pt x="2921" y="780"/>
                    </a:lnTo>
                    <a:lnTo>
                      <a:pt x="2957" y="830"/>
                    </a:lnTo>
                    <a:lnTo>
                      <a:pt x="2967" y="843"/>
                    </a:lnTo>
                    <a:lnTo>
                      <a:pt x="2979" y="854"/>
                    </a:lnTo>
                    <a:lnTo>
                      <a:pt x="2994" y="860"/>
                    </a:lnTo>
                    <a:lnTo>
                      <a:pt x="3009" y="862"/>
                    </a:lnTo>
                    <a:lnTo>
                      <a:pt x="3033" y="856"/>
                    </a:lnTo>
                    <a:lnTo>
                      <a:pt x="3054" y="848"/>
                    </a:lnTo>
                    <a:lnTo>
                      <a:pt x="3072" y="845"/>
                    </a:lnTo>
                    <a:lnTo>
                      <a:pt x="3081" y="847"/>
                    </a:lnTo>
                    <a:lnTo>
                      <a:pt x="3089" y="850"/>
                    </a:lnTo>
                    <a:lnTo>
                      <a:pt x="3122" y="871"/>
                    </a:lnTo>
                    <a:lnTo>
                      <a:pt x="3141" y="880"/>
                    </a:lnTo>
                    <a:lnTo>
                      <a:pt x="3168" y="887"/>
                    </a:lnTo>
                    <a:lnTo>
                      <a:pt x="3203" y="898"/>
                    </a:lnTo>
                    <a:lnTo>
                      <a:pt x="3194" y="931"/>
                    </a:lnTo>
                    <a:lnTo>
                      <a:pt x="3099" y="1007"/>
                    </a:lnTo>
                    <a:lnTo>
                      <a:pt x="3104" y="1048"/>
                    </a:lnTo>
                    <a:lnTo>
                      <a:pt x="2967" y="1090"/>
                    </a:lnTo>
                    <a:lnTo>
                      <a:pt x="2912" y="1066"/>
                    </a:lnTo>
                    <a:lnTo>
                      <a:pt x="2781" y="1096"/>
                    </a:lnTo>
                    <a:lnTo>
                      <a:pt x="2781" y="1128"/>
                    </a:lnTo>
                    <a:lnTo>
                      <a:pt x="2715" y="1114"/>
                    </a:lnTo>
                    <a:lnTo>
                      <a:pt x="2658" y="1128"/>
                    </a:lnTo>
                    <a:lnTo>
                      <a:pt x="2641" y="1213"/>
                    </a:lnTo>
                    <a:lnTo>
                      <a:pt x="2683" y="1245"/>
                    </a:lnTo>
                    <a:lnTo>
                      <a:pt x="2701" y="1301"/>
                    </a:lnTo>
                    <a:lnTo>
                      <a:pt x="2764" y="1314"/>
                    </a:lnTo>
                    <a:lnTo>
                      <a:pt x="2766" y="1454"/>
                    </a:lnTo>
                    <a:lnTo>
                      <a:pt x="2815" y="1514"/>
                    </a:lnTo>
                    <a:lnTo>
                      <a:pt x="2773" y="1552"/>
                    </a:lnTo>
                    <a:lnTo>
                      <a:pt x="2788" y="1586"/>
                    </a:lnTo>
                    <a:lnTo>
                      <a:pt x="2791" y="1770"/>
                    </a:lnTo>
                    <a:lnTo>
                      <a:pt x="2821" y="1800"/>
                    </a:lnTo>
                    <a:lnTo>
                      <a:pt x="2772" y="1926"/>
                    </a:lnTo>
                    <a:lnTo>
                      <a:pt x="2592" y="1956"/>
                    </a:lnTo>
                    <a:lnTo>
                      <a:pt x="2539" y="2050"/>
                    </a:lnTo>
                    <a:lnTo>
                      <a:pt x="2583" y="2156"/>
                    </a:lnTo>
                    <a:lnTo>
                      <a:pt x="2516" y="2263"/>
                    </a:lnTo>
                    <a:lnTo>
                      <a:pt x="2524" y="2301"/>
                    </a:lnTo>
                    <a:lnTo>
                      <a:pt x="2563" y="2397"/>
                    </a:lnTo>
                    <a:lnTo>
                      <a:pt x="2550" y="24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48"/>
              <p:cNvSpPr>
                <a:spLocks noChangeAspect="1"/>
              </p:cNvSpPr>
              <p:nvPr/>
            </p:nvSpPr>
            <p:spPr bwMode="auto">
              <a:xfrm>
                <a:off x="2359" y="826"/>
                <a:ext cx="66" cy="13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5" y="9"/>
                  </a:cxn>
                  <a:cxn ang="0">
                    <a:pos x="12" y="7"/>
                  </a:cxn>
                  <a:cxn ang="0">
                    <a:pos x="20" y="6"/>
                  </a:cxn>
                  <a:cxn ang="0">
                    <a:pos x="29" y="4"/>
                  </a:cxn>
                  <a:cxn ang="0">
                    <a:pos x="39" y="4"/>
                  </a:cxn>
                  <a:cxn ang="0">
                    <a:pos x="59" y="4"/>
                  </a:cxn>
                  <a:cxn ang="0">
                    <a:pos x="81" y="1"/>
                  </a:cxn>
                  <a:cxn ang="0">
                    <a:pos x="94" y="1"/>
                  </a:cxn>
                  <a:cxn ang="0">
                    <a:pos x="106" y="0"/>
                  </a:cxn>
                  <a:cxn ang="0">
                    <a:pos x="116" y="0"/>
                  </a:cxn>
                  <a:cxn ang="0">
                    <a:pos x="125" y="1"/>
                  </a:cxn>
                  <a:cxn ang="0">
                    <a:pos x="128" y="3"/>
                  </a:cxn>
                  <a:cxn ang="0">
                    <a:pos x="130" y="4"/>
                  </a:cxn>
                  <a:cxn ang="0">
                    <a:pos x="131" y="7"/>
                  </a:cxn>
                  <a:cxn ang="0">
                    <a:pos x="133" y="10"/>
                  </a:cxn>
                  <a:cxn ang="0">
                    <a:pos x="133" y="12"/>
                  </a:cxn>
                  <a:cxn ang="0">
                    <a:pos x="131" y="13"/>
                  </a:cxn>
                  <a:cxn ang="0">
                    <a:pos x="128" y="15"/>
                  </a:cxn>
                  <a:cxn ang="0">
                    <a:pos x="127" y="16"/>
                  </a:cxn>
                  <a:cxn ang="0">
                    <a:pos x="119" y="19"/>
                  </a:cxn>
                  <a:cxn ang="0">
                    <a:pos x="110" y="21"/>
                  </a:cxn>
                  <a:cxn ang="0">
                    <a:pos x="87" y="22"/>
                  </a:cxn>
                  <a:cxn ang="0">
                    <a:pos x="66" y="22"/>
                  </a:cxn>
                  <a:cxn ang="0">
                    <a:pos x="45" y="24"/>
                  </a:cxn>
                  <a:cxn ang="0">
                    <a:pos x="24" y="25"/>
                  </a:cxn>
                  <a:cxn ang="0">
                    <a:pos x="15" y="25"/>
                  </a:cxn>
                  <a:cxn ang="0">
                    <a:pos x="8" y="24"/>
                  </a:cxn>
                  <a:cxn ang="0">
                    <a:pos x="5" y="22"/>
                  </a:cxn>
                  <a:cxn ang="0">
                    <a:pos x="3" y="21"/>
                  </a:cxn>
                  <a:cxn ang="0">
                    <a:pos x="2" y="19"/>
                  </a:cxn>
                  <a:cxn ang="0">
                    <a:pos x="0" y="16"/>
                  </a:cxn>
                </a:cxnLst>
                <a:rect l="0" t="0" r="r" b="b"/>
                <a:pathLst>
                  <a:path w="133" h="25">
                    <a:moveTo>
                      <a:pt x="0" y="16"/>
                    </a:moveTo>
                    <a:lnTo>
                      <a:pt x="0" y="15"/>
                    </a:lnTo>
                    <a:lnTo>
                      <a:pt x="2" y="12"/>
                    </a:lnTo>
                    <a:lnTo>
                      <a:pt x="5" y="9"/>
                    </a:lnTo>
                    <a:lnTo>
                      <a:pt x="12" y="7"/>
                    </a:lnTo>
                    <a:lnTo>
                      <a:pt x="20" y="6"/>
                    </a:lnTo>
                    <a:lnTo>
                      <a:pt x="29" y="4"/>
                    </a:lnTo>
                    <a:lnTo>
                      <a:pt x="39" y="4"/>
                    </a:lnTo>
                    <a:lnTo>
                      <a:pt x="59" y="4"/>
                    </a:lnTo>
                    <a:lnTo>
                      <a:pt x="81" y="1"/>
                    </a:lnTo>
                    <a:lnTo>
                      <a:pt x="94" y="1"/>
                    </a:lnTo>
                    <a:lnTo>
                      <a:pt x="106" y="0"/>
                    </a:lnTo>
                    <a:lnTo>
                      <a:pt x="116" y="0"/>
                    </a:lnTo>
                    <a:lnTo>
                      <a:pt x="125" y="1"/>
                    </a:lnTo>
                    <a:lnTo>
                      <a:pt x="128" y="3"/>
                    </a:lnTo>
                    <a:lnTo>
                      <a:pt x="130" y="4"/>
                    </a:lnTo>
                    <a:lnTo>
                      <a:pt x="131" y="7"/>
                    </a:lnTo>
                    <a:lnTo>
                      <a:pt x="133" y="10"/>
                    </a:lnTo>
                    <a:lnTo>
                      <a:pt x="133" y="12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7" y="16"/>
                    </a:lnTo>
                    <a:lnTo>
                      <a:pt x="119" y="19"/>
                    </a:lnTo>
                    <a:lnTo>
                      <a:pt x="110" y="21"/>
                    </a:lnTo>
                    <a:lnTo>
                      <a:pt x="87" y="22"/>
                    </a:lnTo>
                    <a:lnTo>
                      <a:pt x="66" y="22"/>
                    </a:lnTo>
                    <a:lnTo>
                      <a:pt x="45" y="24"/>
                    </a:lnTo>
                    <a:lnTo>
                      <a:pt x="24" y="25"/>
                    </a:lnTo>
                    <a:lnTo>
                      <a:pt x="15" y="25"/>
                    </a:lnTo>
                    <a:lnTo>
                      <a:pt x="8" y="24"/>
                    </a:lnTo>
                    <a:lnTo>
                      <a:pt x="5" y="22"/>
                    </a:lnTo>
                    <a:lnTo>
                      <a:pt x="3" y="21"/>
                    </a:lnTo>
                    <a:lnTo>
                      <a:pt x="2" y="19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49"/>
              <p:cNvSpPr>
                <a:spLocks noChangeAspect="1"/>
              </p:cNvSpPr>
              <p:nvPr/>
            </p:nvSpPr>
            <p:spPr bwMode="auto">
              <a:xfrm>
                <a:off x="2275" y="859"/>
                <a:ext cx="58" cy="39"/>
              </a:xfrm>
              <a:custGeom>
                <a:avLst/>
                <a:gdLst/>
                <a:ahLst/>
                <a:cxnLst>
                  <a:cxn ang="0">
                    <a:pos x="15" y="21"/>
                  </a:cxn>
                  <a:cxn ang="0">
                    <a:pos x="32" y="12"/>
                  </a:cxn>
                  <a:cxn ang="0">
                    <a:pos x="50" y="3"/>
                  </a:cxn>
                  <a:cxn ang="0">
                    <a:pos x="59" y="1"/>
                  </a:cxn>
                  <a:cxn ang="0">
                    <a:pos x="68" y="0"/>
                  </a:cxn>
                  <a:cxn ang="0">
                    <a:pos x="71" y="0"/>
                  </a:cxn>
                  <a:cxn ang="0">
                    <a:pos x="75" y="0"/>
                  </a:cxn>
                  <a:cxn ang="0">
                    <a:pos x="78" y="1"/>
                  </a:cxn>
                  <a:cxn ang="0">
                    <a:pos x="81" y="3"/>
                  </a:cxn>
                  <a:cxn ang="0">
                    <a:pos x="87" y="9"/>
                  </a:cxn>
                  <a:cxn ang="0">
                    <a:pos x="95" y="12"/>
                  </a:cxn>
                  <a:cxn ang="0">
                    <a:pos x="107" y="21"/>
                  </a:cxn>
                  <a:cxn ang="0">
                    <a:pos x="111" y="25"/>
                  </a:cxn>
                  <a:cxn ang="0">
                    <a:pos x="114" y="28"/>
                  </a:cxn>
                  <a:cxn ang="0">
                    <a:pos x="116" y="31"/>
                  </a:cxn>
                  <a:cxn ang="0">
                    <a:pos x="116" y="33"/>
                  </a:cxn>
                  <a:cxn ang="0">
                    <a:pos x="114" y="36"/>
                  </a:cxn>
                  <a:cxn ang="0">
                    <a:pos x="113" y="37"/>
                  </a:cxn>
                  <a:cxn ang="0">
                    <a:pos x="110" y="42"/>
                  </a:cxn>
                  <a:cxn ang="0">
                    <a:pos x="105" y="42"/>
                  </a:cxn>
                  <a:cxn ang="0">
                    <a:pos x="99" y="42"/>
                  </a:cxn>
                  <a:cxn ang="0">
                    <a:pos x="95" y="39"/>
                  </a:cxn>
                  <a:cxn ang="0">
                    <a:pos x="84" y="34"/>
                  </a:cxn>
                  <a:cxn ang="0">
                    <a:pos x="80" y="33"/>
                  </a:cxn>
                  <a:cxn ang="0">
                    <a:pos x="74" y="33"/>
                  </a:cxn>
                  <a:cxn ang="0">
                    <a:pos x="63" y="33"/>
                  </a:cxn>
                  <a:cxn ang="0">
                    <a:pos x="57" y="34"/>
                  </a:cxn>
                  <a:cxn ang="0">
                    <a:pos x="54" y="36"/>
                  </a:cxn>
                  <a:cxn ang="0">
                    <a:pos x="51" y="37"/>
                  </a:cxn>
                  <a:cxn ang="0">
                    <a:pos x="47" y="39"/>
                  </a:cxn>
                  <a:cxn ang="0">
                    <a:pos x="42" y="43"/>
                  </a:cxn>
                  <a:cxn ang="0">
                    <a:pos x="42" y="48"/>
                  </a:cxn>
                  <a:cxn ang="0">
                    <a:pos x="42" y="52"/>
                  </a:cxn>
                  <a:cxn ang="0">
                    <a:pos x="50" y="66"/>
                  </a:cxn>
                  <a:cxn ang="0">
                    <a:pos x="51" y="68"/>
                  </a:cxn>
                  <a:cxn ang="0">
                    <a:pos x="50" y="69"/>
                  </a:cxn>
                  <a:cxn ang="0">
                    <a:pos x="50" y="71"/>
                  </a:cxn>
                  <a:cxn ang="0">
                    <a:pos x="47" y="72"/>
                  </a:cxn>
                  <a:cxn ang="0">
                    <a:pos x="44" y="75"/>
                  </a:cxn>
                  <a:cxn ang="0">
                    <a:pos x="39" y="77"/>
                  </a:cxn>
                  <a:cxn ang="0">
                    <a:pos x="35" y="77"/>
                  </a:cxn>
                  <a:cxn ang="0">
                    <a:pos x="30" y="75"/>
                  </a:cxn>
                  <a:cxn ang="0">
                    <a:pos x="26" y="72"/>
                  </a:cxn>
                  <a:cxn ang="0">
                    <a:pos x="21" y="69"/>
                  </a:cxn>
                  <a:cxn ang="0">
                    <a:pos x="11" y="62"/>
                  </a:cxn>
                  <a:cxn ang="0">
                    <a:pos x="6" y="56"/>
                  </a:cxn>
                  <a:cxn ang="0">
                    <a:pos x="3" y="51"/>
                  </a:cxn>
                  <a:cxn ang="0">
                    <a:pos x="2" y="45"/>
                  </a:cxn>
                  <a:cxn ang="0">
                    <a:pos x="0" y="42"/>
                  </a:cxn>
                  <a:cxn ang="0">
                    <a:pos x="0" y="40"/>
                  </a:cxn>
                  <a:cxn ang="0">
                    <a:pos x="2" y="34"/>
                  </a:cxn>
                  <a:cxn ang="0">
                    <a:pos x="5" y="30"/>
                  </a:cxn>
                  <a:cxn ang="0">
                    <a:pos x="9" y="25"/>
                  </a:cxn>
                  <a:cxn ang="0">
                    <a:pos x="15" y="21"/>
                  </a:cxn>
                </a:cxnLst>
                <a:rect l="0" t="0" r="r" b="b"/>
                <a:pathLst>
                  <a:path w="116" h="77">
                    <a:moveTo>
                      <a:pt x="15" y="21"/>
                    </a:moveTo>
                    <a:lnTo>
                      <a:pt x="32" y="12"/>
                    </a:lnTo>
                    <a:lnTo>
                      <a:pt x="50" y="3"/>
                    </a:lnTo>
                    <a:lnTo>
                      <a:pt x="59" y="1"/>
                    </a:lnTo>
                    <a:lnTo>
                      <a:pt x="68" y="0"/>
                    </a:lnTo>
                    <a:lnTo>
                      <a:pt x="71" y="0"/>
                    </a:lnTo>
                    <a:lnTo>
                      <a:pt x="75" y="0"/>
                    </a:lnTo>
                    <a:lnTo>
                      <a:pt x="78" y="1"/>
                    </a:lnTo>
                    <a:lnTo>
                      <a:pt x="81" y="3"/>
                    </a:lnTo>
                    <a:lnTo>
                      <a:pt x="87" y="9"/>
                    </a:lnTo>
                    <a:lnTo>
                      <a:pt x="95" y="12"/>
                    </a:lnTo>
                    <a:lnTo>
                      <a:pt x="107" y="21"/>
                    </a:lnTo>
                    <a:lnTo>
                      <a:pt x="111" y="25"/>
                    </a:lnTo>
                    <a:lnTo>
                      <a:pt x="114" y="28"/>
                    </a:lnTo>
                    <a:lnTo>
                      <a:pt x="116" y="31"/>
                    </a:lnTo>
                    <a:lnTo>
                      <a:pt x="116" y="33"/>
                    </a:lnTo>
                    <a:lnTo>
                      <a:pt x="114" y="36"/>
                    </a:lnTo>
                    <a:lnTo>
                      <a:pt x="113" y="37"/>
                    </a:lnTo>
                    <a:lnTo>
                      <a:pt x="110" y="42"/>
                    </a:lnTo>
                    <a:lnTo>
                      <a:pt x="105" y="42"/>
                    </a:lnTo>
                    <a:lnTo>
                      <a:pt x="99" y="42"/>
                    </a:lnTo>
                    <a:lnTo>
                      <a:pt x="95" y="39"/>
                    </a:lnTo>
                    <a:lnTo>
                      <a:pt x="84" y="34"/>
                    </a:lnTo>
                    <a:lnTo>
                      <a:pt x="80" y="33"/>
                    </a:lnTo>
                    <a:lnTo>
                      <a:pt x="74" y="33"/>
                    </a:lnTo>
                    <a:lnTo>
                      <a:pt x="63" y="33"/>
                    </a:lnTo>
                    <a:lnTo>
                      <a:pt x="57" y="34"/>
                    </a:lnTo>
                    <a:lnTo>
                      <a:pt x="54" y="36"/>
                    </a:lnTo>
                    <a:lnTo>
                      <a:pt x="51" y="37"/>
                    </a:lnTo>
                    <a:lnTo>
                      <a:pt x="47" y="39"/>
                    </a:lnTo>
                    <a:lnTo>
                      <a:pt x="42" y="43"/>
                    </a:lnTo>
                    <a:lnTo>
                      <a:pt x="42" y="48"/>
                    </a:lnTo>
                    <a:lnTo>
                      <a:pt x="42" y="52"/>
                    </a:lnTo>
                    <a:lnTo>
                      <a:pt x="50" y="66"/>
                    </a:lnTo>
                    <a:lnTo>
                      <a:pt x="51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47" y="72"/>
                    </a:lnTo>
                    <a:lnTo>
                      <a:pt x="44" y="75"/>
                    </a:lnTo>
                    <a:lnTo>
                      <a:pt x="39" y="77"/>
                    </a:lnTo>
                    <a:lnTo>
                      <a:pt x="35" y="77"/>
                    </a:lnTo>
                    <a:lnTo>
                      <a:pt x="30" y="75"/>
                    </a:lnTo>
                    <a:lnTo>
                      <a:pt x="26" y="72"/>
                    </a:lnTo>
                    <a:lnTo>
                      <a:pt x="21" y="69"/>
                    </a:lnTo>
                    <a:lnTo>
                      <a:pt x="11" y="62"/>
                    </a:lnTo>
                    <a:lnTo>
                      <a:pt x="6" y="56"/>
                    </a:lnTo>
                    <a:lnTo>
                      <a:pt x="3" y="51"/>
                    </a:lnTo>
                    <a:lnTo>
                      <a:pt x="2" y="45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2" y="34"/>
                    </a:lnTo>
                    <a:lnTo>
                      <a:pt x="5" y="30"/>
                    </a:lnTo>
                    <a:lnTo>
                      <a:pt x="9" y="25"/>
                    </a:lnTo>
                    <a:lnTo>
                      <a:pt x="15" y="21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50"/>
              <p:cNvSpPr>
                <a:spLocks noChangeAspect="1"/>
              </p:cNvSpPr>
              <p:nvPr/>
            </p:nvSpPr>
            <p:spPr bwMode="auto">
              <a:xfrm>
                <a:off x="2447" y="808"/>
                <a:ext cx="62" cy="1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11" y="9"/>
                  </a:cxn>
                  <a:cxn ang="0">
                    <a:pos x="15" y="6"/>
                  </a:cxn>
                  <a:cxn ang="0">
                    <a:pos x="20" y="4"/>
                  </a:cxn>
                  <a:cxn ang="0">
                    <a:pos x="23" y="3"/>
                  </a:cxn>
                  <a:cxn ang="0">
                    <a:pos x="32" y="1"/>
                  </a:cxn>
                  <a:cxn ang="0">
                    <a:pos x="41" y="1"/>
                  </a:cxn>
                  <a:cxn ang="0">
                    <a:pos x="51" y="1"/>
                  </a:cxn>
                  <a:cxn ang="0">
                    <a:pos x="65" y="1"/>
                  </a:cxn>
                  <a:cxn ang="0">
                    <a:pos x="92" y="0"/>
                  </a:cxn>
                  <a:cxn ang="0">
                    <a:pos x="104" y="0"/>
                  </a:cxn>
                  <a:cxn ang="0">
                    <a:pos x="110" y="0"/>
                  </a:cxn>
                  <a:cxn ang="0">
                    <a:pos x="114" y="1"/>
                  </a:cxn>
                  <a:cxn ang="0">
                    <a:pos x="119" y="1"/>
                  </a:cxn>
                  <a:cxn ang="0">
                    <a:pos x="122" y="3"/>
                  </a:cxn>
                  <a:cxn ang="0">
                    <a:pos x="123" y="6"/>
                  </a:cxn>
                  <a:cxn ang="0">
                    <a:pos x="123" y="9"/>
                  </a:cxn>
                  <a:cxn ang="0">
                    <a:pos x="123" y="10"/>
                  </a:cxn>
                  <a:cxn ang="0">
                    <a:pos x="123" y="12"/>
                  </a:cxn>
                  <a:cxn ang="0">
                    <a:pos x="119" y="15"/>
                  </a:cxn>
                  <a:cxn ang="0">
                    <a:pos x="114" y="16"/>
                  </a:cxn>
                  <a:cxn ang="0">
                    <a:pos x="108" y="18"/>
                  </a:cxn>
                  <a:cxn ang="0">
                    <a:pos x="90" y="21"/>
                  </a:cxn>
                  <a:cxn ang="0">
                    <a:pos x="71" y="22"/>
                  </a:cxn>
                  <a:cxn ang="0">
                    <a:pos x="53" y="22"/>
                  </a:cxn>
                  <a:cxn ang="0">
                    <a:pos x="39" y="21"/>
                  </a:cxn>
                  <a:cxn ang="0">
                    <a:pos x="30" y="21"/>
                  </a:cxn>
                  <a:cxn ang="0">
                    <a:pos x="29" y="22"/>
                  </a:cxn>
                  <a:cxn ang="0">
                    <a:pos x="27" y="24"/>
                  </a:cxn>
                  <a:cxn ang="0">
                    <a:pos x="24" y="30"/>
                  </a:cxn>
                  <a:cxn ang="0">
                    <a:pos x="21" y="31"/>
                  </a:cxn>
                  <a:cxn ang="0">
                    <a:pos x="20" y="33"/>
                  </a:cxn>
                  <a:cxn ang="0">
                    <a:pos x="14" y="34"/>
                  </a:cxn>
                  <a:cxn ang="0">
                    <a:pos x="11" y="33"/>
                  </a:cxn>
                  <a:cxn ang="0">
                    <a:pos x="6" y="31"/>
                  </a:cxn>
                  <a:cxn ang="0">
                    <a:pos x="3" y="30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2"/>
                  </a:cxn>
                  <a:cxn ang="0">
                    <a:pos x="3" y="18"/>
                  </a:cxn>
                  <a:cxn ang="0">
                    <a:pos x="6" y="13"/>
                  </a:cxn>
                </a:cxnLst>
                <a:rect l="0" t="0" r="r" b="b"/>
                <a:pathLst>
                  <a:path w="123" h="34">
                    <a:moveTo>
                      <a:pt x="6" y="13"/>
                    </a:moveTo>
                    <a:lnTo>
                      <a:pt x="11" y="9"/>
                    </a:lnTo>
                    <a:lnTo>
                      <a:pt x="15" y="6"/>
                    </a:lnTo>
                    <a:lnTo>
                      <a:pt x="20" y="4"/>
                    </a:lnTo>
                    <a:lnTo>
                      <a:pt x="23" y="3"/>
                    </a:lnTo>
                    <a:lnTo>
                      <a:pt x="32" y="1"/>
                    </a:lnTo>
                    <a:lnTo>
                      <a:pt x="41" y="1"/>
                    </a:lnTo>
                    <a:lnTo>
                      <a:pt x="51" y="1"/>
                    </a:lnTo>
                    <a:lnTo>
                      <a:pt x="65" y="1"/>
                    </a:lnTo>
                    <a:lnTo>
                      <a:pt x="92" y="0"/>
                    </a:lnTo>
                    <a:lnTo>
                      <a:pt x="10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19" y="1"/>
                    </a:lnTo>
                    <a:lnTo>
                      <a:pt x="122" y="3"/>
                    </a:lnTo>
                    <a:lnTo>
                      <a:pt x="123" y="6"/>
                    </a:lnTo>
                    <a:lnTo>
                      <a:pt x="123" y="9"/>
                    </a:lnTo>
                    <a:lnTo>
                      <a:pt x="123" y="10"/>
                    </a:lnTo>
                    <a:lnTo>
                      <a:pt x="123" y="12"/>
                    </a:lnTo>
                    <a:lnTo>
                      <a:pt x="119" y="15"/>
                    </a:lnTo>
                    <a:lnTo>
                      <a:pt x="114" y="16"/>
                    </a:lnTo>
                    <a:lnTo>
                      <a:pt x="108" y="18"/>
                    </a:lnTo>
                    <a:lnTo>
                      <a:pt x="90" y="21"/>
                    </a:lnTo>
                    <a:lnTo>
                      <a:pt x="71" y="22"/>
                    </a:lnTo>
                    <a:lnTo>
                      <a:pt x="53" y="22"/>
                    </a:lnTo>
                    <a:lnTo>
                      <a:pt x="39" y="21"/>
                    </a:lnTo>
                    <a:lnTo>
                      <a:pt x="30" y="21"/>
                    </a:lnTo>
                    <a:lnTo>
                      <a:pt x="29" y="22"/>
                    </a:lnTo>
                    <a:lnTo>
                      <a:pt x="27" y="24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4" y="34"/>
                    </a:lnTo>
                    <a:lnTo>
                      <a:pt x="11" y="33"/>
                    </a:lnTo>
                    <a:lnTo>
                      <a:pt x="6" y="31"/>
                    </a:lnTo>
                    <a:lnTo>
                      <a:pt x="3" y="30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3" y="18"/>
                    </a:lnTo>
                    <a:lnTo>
                      <a:pt x="6" y="13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51"/>
              <p:cNvSpPr>
                <a:spLocks noChangeAspect="1"/>
              </p:cNvSpPr>
              <p:nvPr/>
            </p:nvSpPr>
            <p:spPr bwMode="auto">
              <a:xfrm>
                <a:off x="2539" y="797"/>
                <a:ext cx="59" cy="32"/>
              </a:xfrm>
              <a:custGeom>
                <a:avLst/>
                <a:gdLst/>
                <a:ahLst/>
                <a:cxnLst>
                  <a:cxn ang="0">
                    <a:pos x="9" y="63"/>
                  </a:cxn>
                  <a:cxn ang="0">
                    <a:pos x="4" y="62"/>
                  </a:cxn>
                  <a:cxn ang="0">
                    <a:pos x="1" y="59"/>
                  </a:cxn>
                  <a:cxn ang="0">
                    <a:pos x="0" y="56"/>
                  </a:cxn>
                  <a:cxn ang="0">
                    <a:pos x="0" y="53"/>
                  </a:cxn>
                  <a:cxn ang="0">
                    <a:pos x="0" y="48"/>
                  </a:cxn>
                  <a:cxn ang="0">
                    <a:pos x="0" y="44"/>
                  </a:cxn>
                  <a:cxn ang="0">
                    <a:pos x="1" y="38"/>
                  </a:cxn>
                  <a:cxn ang="0">
                    <a:pos x="4" y="32"/>
                  </a:cxn>
                  <a:cxn ang="0">
                    <a:pos x="6" y="26"/>
                  </a:cxn>
                  <a:cxn ang="0">
                    <a:pos x="9" y="20"/>
                  </a:cxn>
                  <a:cxn ang="0">
                    <a:pos x="10" y="14"/>
                  </a:cxn>
                  <a:cxn ang="0">
                    <a:pos x="13" y="9"/>
                  </a:cxn>
                  <a:cxn ang="0">
                    <a:pos x="16" y="6"/>
                  </a:cxn>
                  <a:cxn ang="0">
                    <a:pos x="19" y="3"/>
                  </a:cxn>
                  <a:cxn ang="0">
                    <a:pos x="25" y="2"/>
                  </a:cxn>
                  <a:cxn ang="0">
                    <a:pos x="33" y="0"/>
                  </a:cxn>
                  <a:cxn ang="0">
                    <a:pos x="55" y="0"/>
                  </a:cxn>
                  <a:cxn ang="0">
                    <a:pos x="84" y="2"/>
                  </a:cxn>
                  <a:cxn ang="0">
                    <a:pos x="96" y="3"/>
                  </a:cxn>
                  <a:cxn ang="0">
                    <a:pos x="108" y="6"/>
                  </a:cxn>
                  <a:cxn ang="0">
                    <a:pos x="111" y="8"/>
                  </a:cxn>
                  <a:cxn ang="0">
                    <a:pos x="114" y="9"/>
                  </a:cxn>
                  <a:cxn ang="0">
                    <a:pos x="117" y="12"/>
                  </a:cxn>
                  <a:cxn ang="0">
                    <a:pos x="117" y="15"/>
                  </a:cxn>
                  <a:cxn ang="0">
                    <a:pos x="117" y="20"/>
                  </a:cxn>
                  <a:cxn ang="0">
                    <a:pos x="116" y="23"/>
                  </a:cxn>
                  <a:cxn ang="0">
                    <a:pos x="113" y="26"/>
                  </a:cxn>
                  <a:cxn ang="0">
                    <a:pos x="110" y="27"/>
                  </a:cxn>
                  <a:cxn ang="0">
                    <a:pos x="105" y="29"/>
                  </a:cxn>
                  <a:cxn ang="0">
                    <a:pos x="101" y="29"/>
                  </a:cxn>
                  <a:cxn ang="0">
                    <a:pos x="93" y="29"/>
                  </a:cxn>
                  <a:cxn ang="0">
                    <a:pos x="80" y="27"/>
                  </a:cxn>
                  <a:cxn ang="0">
                    <a:pos x="60" y="24"/>
                  </a:cxn>
                  <a:cxn ang="0">
                    <a:pos x="51" y="24"/>
                  </a:cxn>
                  <a:cxn ang="0">
                    <a:pos x="42" y="24"/>
                  </a:cxn>
                  <a:cxn ang="0">
                    <a:pos x="34" y="27"/>
                  </a:cxn>
                  <a:cxn ang="0">
                    <a:pos x="31" y="29"/>
                  </a:cxn>
                  <a:cxn ang="0">
                    <a:pos x="28" y="30"/>
                  </a:cxn>
                  <a:cxn ang="0">
                    <a:pos x="21" y="41"/>
                  </a:cxn>
                  <a:cxn ang="0">
                    <a:pos x="21" y="44"/>
                  </a:cxn>
                  <a:cxn ang="0">
                    <a:pos x="19" y="48"/>
                  </a:cxn>
                  <a:cxn ang="0">
                    <a:pos x="19" y="54"/>
                  </a:cxn>
                  <a:cxn ang="0">
                    <a:pos x="18" y="60"/>
                  </a:cxn>
                  <a:cxn ang="0">
                    <a:pos x="16" y="63"/>
                  </a:cxn>
                  <a:cxn ang="0">
                    <a:pos x="15" y="63"/>
                  </a:cxn>
                  <a:cxn ang="0">
                    <a:pos x="12" y="65"/>
                  </a:cxn>
                  <a:cxn ang="0">
                    <a:pos x="9" y="63"/>
                  </a:cxn>
                </a:cxnLst>
                <a:rect l="0" t="0" r="r" b="b"/>
                <a:pathLst>
                  <a:path w="117" h="65">
                    <a:moveTo>
                      <a:pt x="9" y="63"/>
                    </a:moveTo>
                    <a:lnTo>
                      <a:pt x="4" y="62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0" y="44"/>
                    </a:lnTo>
                    <a:lnTo>
                      <a:pt x="1" y="38"/>
                    </a:lnTo>
                    <a:lnTo>
                      <a:pt x="4" y="32"/>
                    </a:lnTo>
                    <a:lnTo>
                      <a:pt x="6" y="26"/>
                    </a:lnTo>
                    <a:lnTo>
                      <a:pt x="9" y="20"/>
                    </a:lnTo>
                    <a:lnTo>
                      <a:pt x="10" y="14"/>
                    </a:lnTo>
                    <a:lnTo>
                      <a:pt x="13" y="9"/>
                    </a:lnTo>
                    <a:lnTo>
                      <a:pt x="16" y="6"/>
                    </a:lnTo>
                    <a:lnTo>
                      <a:pt x="19" y="3"/>
                    </a:lnTo>
                    <a:lnTo>
                      <a:pt x="25" y="2"/>
                    </a:lnTo>
                    <a:lnTo>
                      <a:pt x="33" y="0"/>
                    </a:lnTo>
                    <a:lnTo>
                      <a:pt x="55" y="0"/>
                    </a:lnTo>
                    <a:lnTo>
                      <a:pt x="84" y="2"/>
                    </a:lnTo>
                    <a:lnTo>
                      <a:pt x="96" y="3"/>
                    </a:lnTo>
                    <a:lnTo>
                      <a:pt x="108" y="6"/>
                    </a:lnTo>
                    <a:lnTo>
                      <a:pt x="111" y="8"/>
                    </a:lnTo>
                    <a:lnTo>
                      <a:pt x="114" y="9"/>
                    </a:lnTo>
                    <a:lnTo>
                      <a:pt x="117" y="12"/>
                    </a:lnTo>
                    <a:lnTo>
                      <a:pt x="117" y="15"/>
                    </a:lnTo>
                    <a:lnTo>
                      <a:pt x="117" y="20"/>
                    </a:lnTo>
                    <a:lnTo>
                      <a:pt x="116" y="23"/>
                    </a:lnTo>
                    <a:lnTo>
                      <a:pt x="113" y="26"/>
                    </a:lnTo>
                    <a:lnTo>
                      <a:pt x="110" y="27"/>
                    </a:lnTo>
                    <a:lnTo>
                      <a:pt x="105" y="29"/>
                    </a:lnTo>
                    <a:lnTo>
                      <a:pt x="101" y="29"/>
                    </a:lnTo>
                    <a:lnTo>
                      <a:pt x="93" y="29"/>
                    </a:lnTo>
                    <a:lnTo>
                      <a:pt x="80" y="27"/>
                    </a:lnTo>
                    <a:lnTo>
                      <a:pt x="60" y="24"/>
                    </a:lnTo>
                    <a:lnTo>
                      <a:pt x="51" y="24"/>
                    </a:lnTo>
                    <a:lnTo>
                      <a:pt x="42" y="24"/>
                    </a:lnTo>
                    <a:lnTo>
                      <a:pt x="34" y="27"/>
                    </a:lnTo>
                    <a:lnTo>
                      <a:pt x="31" y="29"/>
                    </a:lnTo>
                    <a:lnTo>
                      <a:pt x="28" y="30"/>
                    </a:lnTo>
                    <a:lnTo>
                      <a:pt x="21" y="41"/>
                    </a:lnTo>
                    <a:lnTo>
                      <a:pt x="21" y="44"/>
                    </a:lnTo>
                    <a:lnTo>
                      <a:pt x="19" y="48"/>
                    </a:lnTo>
                    <a:lnTo>
                      <a:pt x="19" y="54"/>
                    </a:lnTo>
                    <a:lnTo>
                      <a:pt x="18" y="60"/>
                    </a:lnTo>
                    <a:lnTo>
                      <a:pt x="16" y="63"/>
                    </a:lnTo>
                    <a:lnTo>
                      <a:pt x="15" y="63"/>
                    </a:lnTo>
                    <a:lnTo>
                      <a:pt x="12" y="65"/>
                    </a:lnTo>
                    <a:lnTo>
                      <a:pt x="9" y="63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52"/>
              <p:cNvSpPr>
                <a:spLocks noChangeAspect="1"/>
              </p:cNvSpPr>
              <p:nvPr/>
            </p:nvSpPr>
            <p:spPr bwMode="auto">
              <a:xfrm>
                <a:off x="2611" y="786"/>
                <a:ext cx="49" cy="22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3" y="20"/>
                  </a:cxn>
                  <a:cxn ang="0">
                    <a:pos x="7" y="14"/>
                  </a:cxn>
                  <a:cxn ang="0">
                    <a:pos x="10" y="10"/>
                  </a:cxn>
                  <a:cxn ang="0">
                    <a:pos x="13" y="7"/>
                  </a:cxn>
                  <a:cxn ang="0">
                    <a:pos x="19" y="6"/>
                  </a:cxn>
                  <a:cxn ang="0">
                    <a:pos x="25" y="6"/>
                  </a:cxn>
                  <a:cxn ang="0">
                    <a:pos x="42" y="3"/>
                  </a:cxn>
                  <a:cxn ang="0">
                    <a:pos x="52" y="1"/>
                  </a:cxn>
                  <a:cxn ang="0">
                    <a:pos x="64" y="1"/>
                  </a:cxn>
                  <a:cxn ang="0">
                    <a:pos x="75" y="0"/>
                  </a:cxn>
                  <a:cxn ang="0">
                    <a:pos x="85" y="1"/>
                  </a:cxn>
                  <a:cxn ang="0">
                    <a:pos x="90" y="3"/>
                  </a:cxn>
                  <a:cxn ang="0">
                    <a:pos x="93" y="4"/>
                  </a:cxn>
                  <a:cxn ang="0">
                    <a:pos x="96" y="7"/>
                  </a:cxn>
                  <a:cxn ang="0">
                    <a:pos x="97" y="10"/>
                  </a:cxn>
                  <a:cxn ang="0">
                    <a:pos x="97" y="12"/>
                  </a:cxn>
                  <a:cxn ang="0">
                    <a:pos x="97" y="15"/>
                  </a:cxn>
                  <a:cxn ang="0">
                    <a:pos x="93" y="20"/>
                  </a:cxn>
                  <a:cxn ang="0">
                    <a:pos x="87" y="24"/>
                  </a:cxn>
                  <a:cxn ang="0">
                    <a:pos x="79" y="27"/>
                  </a:cxn>
                  <a:cxn ang="0">
                    <a:pos x="70" y="30"/>
                  </a:cxn>
                  <a:cxn ang="0">
                    <a:pos x="61" y="33"/>
                  </a:cxn>
                  <a:cxn ang="0">
                    <a:pos x="57" y="33"/>
                  </a:cxn>
                  <a:cxn ang="0">
                    <a:pos x="51" y="33"/>
                  </a:cxn>
                  <a:cxn ang="0">
                    <a:pos x="46" y="32"/>
                  </a:cxn>
                  <a:cxn ang="0">
                    <a:pos x="39" y="30"/>
                  </a:cxn>
                  <a:cxn ang="0">
                    <a:pos x="37" y="29"/>
                  </a:cxn>
                  <a:cxn ang="0">
                    <a:pos x="34" y="29"/>
                  </a:cxn>
                  <a:cxn ang="0">
                    <a:pos x="30" y="29"/>
                  </a:cxn>
                  <a:cxn ang="0">
                    <a:pos x="25" y="30"/>
                  </a:cxn>
                  <a:cxn ang="0">
                    <a:pos x="22" y="32"/>
                  </a:cxn>
                  <a:cxn ang="0">
                    <a:pos x="16" y="38"/>
                  </a:cxn>
                  <a:cxn ang="0">
                    <a:pos x="10" y="42"/>
                  </a:cxn>
                  <a:cxn ang="0">
                    <a:pos x="7" y="44"/>
                  </a:cxn>
                  <a:cxn ang="0">
                    <a:pos x="4" y="44"/>
                  </a:cxn>
                  <a:cxn ang="0">
                    <a:pos x="3" y="44"/>
                  </a:cxn>
                  <a:cxn ang="0">
                    <a:pos x="1" y="41"/>
                  </a:cxn>
                  <a:cxn ang="0">
                    <a:pos x="1" y="38"/>
                  </a:cxn>
                  <a:cxn ang="0">
                    <a:pos x="0" y="35"/>
                  </a:cxn>
                  <a:cxn ang="0">
                    <a:pos x="0" y="32"/>
                  </a:cxn>
                  <a:cxn ang="0">
                    <a:pos x="1" y="29"/>
                  </a:cxn>
                </a:cxnLst>
                <a:rect l="0" t="0" r="r" b="b"/>
                <a:pathLst>
                  <a:path w="97" h="44">
                    <a:moveTo>
                      <a:pt x="1" y="29"/>
                    </a:moveTo>
                    <a:lnTo>
                      <a:pt x="3" y="20"/>
                    </a:lnTo>
                    <a:lnTo>
                      <a:pt x="7" y="14"/>
                    </a:lnTo>
                    <a:lnTo>
                      <a:pt x="10" y="10"/>
                    </a:lnTo>
                    <a:lnTo>
                      <a:pt x="13" y="7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42" y="3"/>
                    </a:lnTo>
                    <a:lnTo>
                      <a:pt x="52" y="1"/>
                    </a:lnTo>
                    <a:lnTo>
                      <a:pt x="64" y="1"/>
                    </a:lnTo>
                    <a:lnTo>
                      <a:pt x="75" y="0"/>
                    </a:lnTo>
                    <a:lnTo>
                      <a:pt x="85" y="1"/>
                    </a:lnTo>
                    <a:lnTo>
                      <a:pt x="90" y="3"/>
                    </a:lnTo>
                    <a:lnTo>
                      <a:pt x="93" y="4"/>
                    </a:lnTo>
                    <a:lnTo>
                      <a:pt x="96" y="7"/>
                    </a:lnTo>
                    <a:lnTo>
                      <a:pt x="97" y="10"/>
                    </a:lnTo>
                    <a:lnTo>
                      <a:pt x="97" y="12"/>
                    </a:lnTo>
                    <a:lnTo>
                      <a:pt x="97" y="15"/>
                    </a:lnTo>
                    <a:lnTo>
                      <a:pt x="93" y="20"/>
                    </a:lnTo>
                    <a:lnTo>
                      <a:pt x="87" y="24"/>
                    </a:lnTo>
                    <a:lnTo>
                      <a:pt x="79" y="27"/>
                    </a:lnTo>
                    <a:lnTo>
                      <a:pt x="70" y="30"/>
                    </a:lnTo>
                    <a:lnTo>
                      <a:pt x="61" y="33"/>
                    </a:lnTo>
                    <a:lnTo>
                      <a:pt x="57" y="33"/>
                    </a:lnTo>
                    <a:lnTo>
                      <a:pt x="51" y="33"/>
                    </a:lnTo>
                    <a:lnTo>
                      <a:pt x="46" y="32"/>
                    </a:lnTo>
                    <a:lnTo>
                      <a:pt x="39" y="30"/>
                    </a:lnTo>
                    <a:lnTo>
                      <a:pt x="37" y="29"/>
                    </a:lnTo>
                    <a:lnTo>
                      <a:pt x="34" y="29"/>
                    </a:lnTo>
                    <a:lnTo>
                      <a:pt x="30" y="29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6" y="38"/>
                    </a:lnTo>
                    <a:lnTo>
                      <a:pt x="10" y="42"/>
                    </a:lnTo>
                    <a:lnTo>
                      <a:pt x="7" y="44"/>
                    </a:lnTo>
                    <a:lnTo>
                      <a:pt x="4" y="44"/>
                    </a:lnTo>
                    <a:lnTo>
                      <a:pt x="3" y="44"/>
                    </a:lnTo>
                    <a:lnTo>
                      <a:pt x="1" y="41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1" y="29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53"/>
              <p:cNvSpPr>
                <a:spLocks noChangeAspect="1"/>
              </p:cNvSpPr>
              <p:nvPr/>
            </p:nvSpPr>
            <p:spPr bwMode="auto">
              <a:xfrm>
                <a:off x="2669" y="783"/>
                <a:ext cx="48" cy="19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1" y="17"/>
                  </a:cxn>
                  <a:cxn ang="0">
                    <a:pos x="4" y="11"/>
                  </a:cxn>
                  <a:cxn ang="0">
                    <a:pos x="6" y="8"/>
                  </a:cxn>
                  <a:cxn ang="0">
                    <a:pos x="7" y="6"/>
                  </a:cxn>
                  <a:cxn ang="0">
                    <a:pos x="10" y="5"/>
                  </a:cxn>
                  <a:cxn ang="0">
                    <a:pos x="13" y="3"/>
                  </a:cxn>
                  <a:cxn ang="0">
                    <a:pos x="18" y="0"/>
                  </a:cxn>
                  <a:cxn ang="0">
                    <a:pos x="25" y="0"/>
                  </a:cxn>
                  <a:cxn ang="0">
                    <a:pos x="33" y="2"/>
                  </a:cxn>
                  <a:cxn ang="0">
                    <a:pos x="37" y="2"/>
                  </a:cxn>
                  <a:cxn ang="0">
                    <a:pos x="42" y="3"/>
                  </a:cxn>
                  <a:cxn ang="0">
                    <a:pos x="63" y="11"/>
                  </a:cxn>
                  <a:cxn ang="0">
                    <a:pos x="81" y="18"/>
                  </a:cxn>
                  <a:cxn ang="0">
                    <a:pos x="87" y="23"/>
                  </a:cxn>
                  <a:cxn ang="0">
                    <a:pos x="93" y="26"/>
                  </a:cxn>
                  <a:cxn ang="0">
                    <a:pos x="96" y="29"/>
                  </a:cxn>
                  <a:cxn ang="0">
                    <a:pos x="96" y="32"/>
                  </a:cxn>
                  <a:cxn ang="0">
                    <a:pos x="93" y="35"/>
                  </a:cxn>
                  <a:cxn ang="0">
                    <a:pos x="90" y="38"/>
                  </a:cxn>
                  <a:cxn ang="0">
                    <a:pos x="85" y="40"/>
                  </a:cxn>
                  <a:cxn ang="0">
                    <a:pos x="79" y="40"/>
                  </a:cxn>
                  <a:cxn ang="0">
                    <a:pos x="73" y="40"/>
                  </a:cxn>
                  <a:cxn ang="0">
                    <a:pos x="66" y="38"/>
                  </a:cxn>
                  <a:cxn ang="0">
                    <a:pos x="58" y="35"/>
                  </a:cxn>
                  <a:cxn ang="0">
                    <a:pos x="51" y="32"/>
                  </a:cxn>
                  <a:cxn ang="0">
                    <a:pos x="37" y="25"/>
                  </a:cxn>
                  <a:cxn ang="0">
                    <a:pos x="27" y="20"/>
                  </a:cxn>
                  <a:cxn ang="0">
                    <a:pos x="24" y="20"/>
                  </a:cxn>
                  <a:cxn ang="0">
                    <a:pos x="21" y="20"/>
                  </a:cxn>
                  <a:cxn ang="0">
                    <a:pos x="19" y="20"/>
                  </a:cxn>
                  <a:cxn ang="0">
                    <a:pos x="16" y="23"/>
                  </a:cxn>
                  <a:cxn ang="0">
                    <a:pos x="15" y="25"/>
                  </a:cxn>
                  <a:cxn ang="0">
                    <a:pos x="12" y="28"/>
                  </a:cxn>
                  <a:cxn ang="0">
                    <a:pos x="9" y="28"/>
                  </a:cxn>
                  <a:cxn ang="0">
                    <a:pos x="6" y="29"/>
                  </a:cxn>
                  <a:cxn ang="0">
                    <a:pos x="3" y="29"/>
                  </a:cxn>
                  <a:cxn ang="0">
                    <a:pos x="1" y="28"/>
                  </a:cxn>
                  <a:cxn ang="0">
                    <a:pos x="0" y="26"/>
                  </a:cxn>
                  <a:cxn ang="0">
                    <a:pos x="0" y="23"/>
                  </a:cxn>
                </a:cxnLst>
                <a:rect l="0" t="0" r="r" b="b"/>
                <a:pathLst>
                  <a:path w="96" h="40">
                    <a:moveTo>
                      <a:pt x="0" y="23"/>
                    </a:moveTo>
                    <a:lnTo>
                      <a:pt x="1" y="17"/>
                    </a:lnTo>
                    <a:lnTo>
                      <a:pt x="4" y="11"/>
                    </a:lnTo>
                    <a:lnTo>
                      <a:pt x="6" y="8"/>
                    </a:lnTo>
                    <a:lnTo>
                      <a:pt x="7" y="6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33" y="2"/>
                    </a:lnTo>
                    <a:lnTo>
                      <a:pt x="37" y="2"/>
                    </a:lnTo>
                    <a:lnTo>
                      <a:pt x="42" y="3"/>
                    </a:lnTo>
                    <a:lnTo>
                      <a:pt x="63" y="11"/>
                    </a:lnTo>
                    <a:lnTo>
                      <a:pt x="81" y="18"/>
                    </a:lnTo>
                    <a:lnTo>
                      <a:pt x="87" y="23"/>
                    </a:lnTo>
                    <a:lnTo>
                      <a:pt x="93" y="26"/>
                    </a:lnTo>
                    <a:lnTo>
                      <a:pt x="96" y="29"/>
                    </a:lnTo>
                    <a:lnTo>
                      <a:pt x="96" y="32"/>
                    </a:lnTo>
                    <a:lnTo>
                      <a:pt x="93" y="35"/>
                    </a:lnTo>
                    <a:lnTo>
                      <a:pt x="90" y="38"/>
                    </a:lnTo>
                    <a:lnTo>
                      <a:pt x="85" y="40"/>
                    </a:lnTo>
                    <a:lnTo>
                      <a:pt x="79" y="40"/>
                    </a:lnTo>
                    <a:lnTo>
                      <a:pt x="73" y="40"/>
                    </a:lnTo>
                    <a:lnTo>
                      <a:pt x="66" y="38"/>
                    </a:lnTo>
                    <a:lnTo>
                      <a:pt x="58" y="35"/>
                    </a:lnTo>
                    <a:lnTo>
                      <a:pt x="51" y="32"/>
                    </a:lnTo>
                    <a:lnTo>
                      <a:pt x="37" y="25"/>
                    </a:lnTo>
                    <a:lnTo>
                      <a:pt x="27" y="20"/>
                    </a:lnTo>
                    <a:lnTo>
                      <a:pt x="24" y="20"/>
                    </a:lnTo>
                    <a:lnTo>
                      <a:pt x="21" y="20"/>
                    </a:lnTo>
                    <a:lnTo>
                      <a:pt x="19" y="20"/>
                    </a:lnTo>
                    <a:lnTo>
                      <a:pt x="16" y="23"/>
                    </a:lnTo>
                    <a:lnTo>
                      <a:pt x="15" y="25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12700" cmpd="sng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7" name="Freeform 54"/>
            <p:cNvSpPr>
              <a:spLocks noChangeAspect="1"/>
            </p:cNvSpPr>
            <p:nvPr/>
          </p:nvSpPr>
          <p:spPr bwMode="auto">
            <a:xfrm>
              <a:off x="3406" y="1311"/>
              <a:ext cx="882" cy="908"/>
            </a:xfrm>
            <a:custGeom>
              <a:avLst/>
              <a:gdLst/>
              <a:ahLst/>
              <a:cxnLst>
                <a:cxn ang="0">
                  <a:pos x="1157" y="2202"/>
                </a:cxn>
                <a:cxn ang="0">
                  <a:pos x="1574" y="2207"/>
                </a:cxn>
                <a:cxn ang="0">
                  <a:pos x="1706" y="2091"/>
                </a:cxn>
                <a:cxn ang="0">
                  <a:pos x="2135" y="1972"/>
                </a:cxn>
                <a:cxn ang="0">
                  <a:pos x="2148" y="1909"/>
                </a:cxn>
                <a:cxn ang="0">
                  <a:pos x="2127" y="1846"/>
                </a:cxn>
                <a:cxn ang="0">
                  <a:pos x="2056" y="1766"/>
                </a:cxn>
                <a:cxn ang="0">
                  <a:pos x="2043" y="1689"/>
                </a:cxn>
                <a:cxn ang="0">
                  <a:pos x="2069" y="1620"/>
                </a:cxn>
                <a:cxn ang="0">
                  <a:pos x="2109" y="1562"/>
                </a:cxn>
                <a:cxn ang="0">
                  <a:pos x="2117" y="1459"/>
                </a:cxn>
                <a:cxn ang="0">
                  <a:pos x="2062" y="1396"/>
                </a:cxn>
                <a:cxn ang="0">
                  <a:pos x="2041" y="1339"/>
                </a:cxn>
                <a:cxn ang="0">
                  <a:pos x="2031" y="1267"/>
                </a:cxn>
                <a:cxn ang="0">
                  <a:pos x="1974" y="1228"/>
                </a:cxn>
                <a:cxn ang="0">
                  <a:pos x="1950" y="1128"/>
                </a:cxn>
                <a:cxn ang="0">
                  <a:pos x="1962" y="1044"/>
                </a:cxn>
                <a:cxn ang="0">
                  <a:pos x="1981" y="969"/>
                </a:cxn>
                <a:cxn ang="0">
                  <a:pos x="1900" y="868"/>
                </a:cxn>
                <a:cxn ang="0">
                  <a:pos x="1788" y="748"/>
                </a:cxn>
                <a:cxn ang="0">
                  <a:pos x="1717" y="713"/>
                </a:cxn>
                <a:cxn ang="0">
                  <a:pos x="1660" y="682"/>
                </a:cxn>
                <a:cxn ang="0">
                  <a:pos x="1642" y="614"/>
                </a:cxn>
                <a:cxn ang="0">
                  <a:pos x="1673" y="489"/>
                </a:cxn>
                <a:cxn ang="0">
                  <a:pos x="1729" y="435"/>
                </a:cxn>
                <a:cxn ang="0">
                  <a:pos x="1762" y="390"/>
                </a:cxn>
                <a:cxn ang="0">
                  <a:pos x="1803" y="325"/>
                </a:cxn>
                <a:cxn ang="0">
                  <a:pos x="1785" y="240"/>
                </a:cxn>
                <a:cxn ang="0">
                  <a:pos x="1810" y="98"/>
                </a:cxn>
                <a:cxn ang="0">
                  <a:pos x="1682" y="113"/>
                </a:cxn>
                <a:cxn ang="0">
                  <a:pos x="1305" y="61"/>
                </a:cxn>
                <a:cxn ang="0">
                  <a:pos x="1164" y="217"/>
                </a:cxn>
                <a:cxn ang="0">
                  <a:pos x="1050" y="243"/>
                </a:cxn>
                <a:cxn ang="0">
                  <a:pos x="906" y="309"/>
                </a:cxn>
                <a:cxn ang="0">
                  <a:pos x="445" y="151"/>
                </a:cxn>
                <a:cxn ang="0">
                  <a:pos x="303" y="197"/>
                </a:cxn>
                <a:cxn ang="0">
                  <a:pos x="102" y="273"/>
                </a:cxn>
                <a:cxn ang="0">
                  <a:pos x="18" y="390"/>
                </a:cxn>
                <a:cxn ang="0">
                  <a:pos x="56" y="504"/>
                </a:cxn>
                <a:cxn ang="0">
                  <a:pos x="159" y="555"/>
                </a:cxn>
                <a:cxn ang="0">
                  <a:pos x="207" y="605"/>
                </a:cxn>
                <a:cxn ang="0">
                  <a:pos x="309" y="619"/>
                </a:cxn>
                <a:cxn ang="0">
                  <a:pos x="478" y="751"/>
                </a:cxn>
                <a:cxn ang="0">
                  <a:pos x="416" y="922"/>
                </a:cxn>
                <a:cxn ang="0">
                  <a:pos x="449" y="1020"/>
                </a:cxn>
                <a:cxn ang="0">
                  <a:pos x="496" y="1204"/>
                </a:cxn>
                <a:cxn ang="0">
                  <a:pos x="463" y="1404"/>
                </a:cxn>
                <a:cxn ang="0">
                  <a:pos x="765" y="1560"/>
                </a:cxn>
                <a:cxn ang="0">
                  <a:pos x="1115" y="1862"/>
                </a:cxn>
              </a:cxnLst>
              <a:rect l="0" t="0" r="r" b="b"/>
              <a:pathLst>
                <a:path w="2151" h="2216">
                  <a:moveTo>
                    <a:pt x="1083" y="1999"/>
                  </a:moveTo>
                  <a:lnTo>
                    <a:pt x="1157" y="2068"/>
                  </a:lnTo>
                  <a:lnTo>
                    <a:pt x="1131" y="2142"/>
                  </a:lnTo>
                  <a:lnTo>
                    <a:pt x="1157" y="2202"/>
                  </a:lnTo>
                  <a:lnTo>
                    <a:pt x="1227" y="2166"/>
                  </a:lnTo>
                  <a:lnTo>
                    <a:pt x="1331" y="2157"/>
                  </a:lnTo>
                  <a:lnTo>
                    <a:pt x="1409" y="2216"/>
                  </a:lnTo>
                  <a:lnTo>
                    <a:pt x="1574" y="2207"/>
                  </a:lnTo>
                  <a:lnTo>
                    <a:pt x="1637" y="2175"/>
                  </a:lnTo>
                  <a:lnTo>
                    <a:pt x="1691" y="2192"/>
                  </a:lnTo>
                  <a:lnTo>
                    <a:pt x="1718" y="2135"/>
                  </a:lnTo>
                  <a:lnTo>
                    <a:pt x="1706" y="2091"/>
                  </a:lnTo>
                  <a:lnTo>
                    <a:pt x="1764" y="2028"/>
                  </a:lnTo>
                  <a:lnTo>
                    <a:pt x="1873" y="2046"/>
                  </a:lnTo>
                  <a:lnTo>
                    <a:pt x="1950" y="2011"/>
                  </a:lnTo>
                  <a:lnTo>
                    <a:pt x="2135" y="1972"/>
                  </a:lnTo>
                  <a:lnTo>
                    <a:pt x="2133" y="1959"/>
                  </a:lnTo>
                  <a:lnTo>
                    <a:pt x="2135" y="1938"/>
                  </a:lnTo>
                  <a:lnTo>
                    <a:pt x="2141" y="1922"/>
                  </a:lnTo>
                  <a:lnTo>
                    <a:pt x="2148" y="1909"/>
                  </a:lnTo>
                  <a:lnTo>
                    <a:pt x="2151" y="1891"/>
                  </a:lnTo>
                  <a:lnTo>
                    <a:pt x="2150" y="1877"/>
                  </a:lnTo>
                  <a:lnTo>
                    <a:pt x="2144" y="1865"/>
                  </a:lnTo>
                  <a:lnTo>
                    <a:pt x="2127" y="1846"/>
                  </a:lnTo>
                  <a:lnTo>
                    <a:pt x="2106" y="1828"/>
                  </a:lnTo>
                  <a:lnTo>
                    <a:pt x="2096" y="1819"/>
                  </a:lnTo>
                  <a:lnTo>
                    <a:pt x="2088" y="1808"/>
                  </a:lnTo>
                  <a:lnTo>
                    <a:pt x="2056" y="1766"/>
                  </a:lnTo>
                  <a:lnTo>
                    <a:pt x="2044" y="1742"/>
                  </a:lnTo>
                  <a:lnTo>
                    <a:pt x="2041" y="1727"/>
                  </a:lnTo>
                  <a:lnTo>
                    <a:pt x="2041" y="1712"/>
                  </a:lnTo>
                  <a:lnTo>
                    <a:pt x="2043" y="1689"/>
                  </a:lnTo>
                  <a:lnTo>
                    <a:pt x="2046" y="1664"/>
                  </a:lnTo>
                  <a:lnTo>
                    <a:pt x="2055" y="1640"/>
                  </a:lnTo>
                  <a:lnTo>
                    <a:pt x="2061" y="1629"/>
                  </a:lnTo>
                  <a:lnTo>
                    <a:pt x="2069" y="1620"/>
                  </a:lnTo>
                  <a:lnTo>
                    <a:pt x="2094" y="1596"/>
                  </a:lnTo>
                  <a:lnTo>
                    <a:pt x="2103" y="1581"/>
                  </a:lnTo>
                  <a:lnTo>
                    <a:pt x="2108" y="1572"/>
                  </a:lnTo>
                  <a:lnTo>
                    <a:pt x="2109" y="1562"/>
                  </a:lnTo>
                  <a:lnTo>
                    <a:pt x="2109" y="1521"/>
                  </a:lnTo>
                  <a:lnTo>
                    <a:pt x="2109" y="1501"/>
                  </a:lnTo>
                  <a:lnTo>
                    <a:pt x="2112" y="1479"/>
                  </a:lnTo>
                  <a:lnTo>
                    <a:pt x="2117" y="1459"/>
                  </a:lnTo>
                  <a:lnTo>
                    <a:pt x="2115" y="1443"/>
                  </a:lnTo>
                  <a:lnTo>
                    <a:pt x="2106" y="1429"/>
                  </a:lnTo>
                  <a:lnTo>
                    <a:pt x="2085" y="1413"/>
                  </a:lnTo>
                  <a:lnTo>
                    <a:pt x="2062" y="1396"/>
                  </a:lnTo>
                  <a:lnTo>
                    <a:pt x="2055" y="1390"/>
                  </a:lnTo>
                  <a:lnTo>
                    <a:pt x="2049" y="1384"/>
                  </a:lnTo>
                  <a:lnTo>
                    <a:pt x="2043" y="1366"/>
                  </a:lnTo>
                  <a:lnTo>
                    <a:pt x="2041" y="1339"/>
                  </a:lnTo>
                  <a:lnTo>
                    <a:pt x="2043" y="1286"/>
                  </a:lnTo>
                  <a:lnTo>
                    <a:pt x="2041" y="1279"/>
                  </a:lnTo>
                  <a:lnTo>
                    <a:pt x="2037" y="1271"/>
                  </a:lnTo>
                  <a:lnTo>
                    <a:pt x="2031" y="1267"/>
                  </a:lnTo>
                  <a:lnTo>
                    <a:pt x="2022" y="1262"/>
                  </a:lnTo>
                  <a:lnTo>
                    <a:pt x="2001" y="1253"/>
                  </a:lnTo>
                  <a:lnTo>
                    <a:pt x="1981" y="1238"/>
                  </a:lnTo>
                  <a:lnTo>
                    <a:pt x="1974" y="1228"/>
                  </a:lnTo>
                  <a:lnTo>
                    <a:pt x="1966" y="1213"/>
                  </a:lnTo>
                  <a:lnTo>
                    <a:pt x="1960" y="1195"/>
                  </a:lnTo>
                  <a:lnTo>
                    <a:pt x="1956" y="1174"/>
                  </a:lnTo>
                  <a:lnTo>
                    <a:pt x="1950" y="1128"/>
                  </a:lnTo>
                  <a:lnTo>
                    <a:pt x="1948" y="1091"/>
                  </a:lnTo>
                  <a:lnTo>
                    <a:pt x="1951" y="1062"/>
                  </a:lnTo>
                  <a:lnTo>
                    <a:pt x="1956" y="1052"/>
                  </a:lnTo>
                  <a:lnTo>
                    <a:pt x="1962" y="1044"/>
                  </a:lnTo>
                  <a:lnTo>
                    <a:pt x="1975" y="1025"/>
                  </a:lnTo>
                  <a:lnTo>
                    <a:pt x="1983" y="999"/>
                  </a:lnTo>
                  <a:lnTo>
                    <a:pt x="1983" y="984"/>
                  </a:lnTo>
                  <a:lnTo>
                    <a:pt x="1981" y="969"/>
                  </a:lnTo>
                  <a:lnTo>
                    <a:pt x="1977" y="954"/>
                  </a:lnTo>
                  <a:lnTo>
                    <a:pt x="1969" y="940"/>
                  </a:lnTo>
                  <a:lnTo>
                    <a:pt x="1941" y="907"/>
                  </a:lnTo>
                  <a:lnTo>
                    <a:pt x="1900" y="868"/>
                  </a:lnTo>
                  <a:lnTo>
                    <a:pt x="1860" y="831"/>
                  </a:lnTo>
                  <a:lnTo>
                    <a:pt x="1834" y="801"/>
                  </a:lnTo>
                  <a:lnTo>
                    <a:pt x="1815" y="773"/>
                  </a:lnTo>
                  <a:lnTo>
                    <a:pt x="1788" y="748"/>
                  </a:lnTo>
                  <a:lnTo>
                    <a:pt x="1771" y="736"/>
                  </a:lnTo>
                  <a:lnTo>
                    <a:pt x="1755" y="725"/>
                  </a:lnTo>
                  <a:lnTo>
                    <a:pt x="1735" y="718"/>
                  </a:lnTo>
                  <a:lnTo>
                    <a:pt x="1717" y="713"/>
                  </a:lnTo>
                  <a:lnTo>
                    <a:pt x="1700" y="709"/>
                  </a:lnTo>
                  <a:lnTo>
                    <a:pt x="1685" y="701"/>
                  </a:lnTo>
                  <a:lnTo>
                    <a:pt x="1672" y="692"/>
                  </a:lnTo>
                  <a:lnTo>
                    <a:pt x="1660" y="682"/>
                  </a:lnTo>
                  <a:lnTo>
                    <a:pt x="1649" y="667"/>
                  </a:lnTo>
                  <a:lnTo>
                    <a:pt x="1643" y="652"/>
                  </a:lnTo>
                  <a:lnTo>
                    <a:pt x="1640" y="634"/>
                  </a:lnTo>
                  <a:lnTo>
                    <a:pt x="1642" y="614"/>
                  </a:lnTo>
                  <a:lnTo>
                    <a:pt x="1651" y="537"/>
                  </a:lnTo>
                  <a:lnTo>
                    <a:pt x="1660" y="507"/>
                  </a:lnTo>
                  <a:lnTo>
                    <a:pt x="1666" y="497"/>
                  </a:lnTo>
                  <a:lnTo>
                    <a:pt x="1673" y="489"/>
                  </a:lnTo>
                  <a:lnTo>
                    <a:pt x="1693" y="479"/>
                  </a:lnTo>
                  <a:lnTo>
                    <a:pt x="1709" y="465"/>
                  </a:lnTo>
                  <a:lnTo>
                    <a:pt x="1721" y="450"/>
                  </a:lnTo>
                  <a:lnTo>
                    <a:pt x="1729" y="435"/>
                  </a:lnTo>
                  <a:lnTo>
                    <a:pt x="1734" y="421"/>
                  </a:lnTo>
                  <a:lnTo>
                    <a:pt x="1740" y="409"/>
                  </a:lnTo>
                  <a:lnTo>
                    <a:pt x="1750" y="399"/>
                  </a:lnTo>
                  <a:lnTo>
                    <a:pt x="1762" y="390"/>
                  </a:lnTo>
                  <a:lnTo>
                    <a:pt x="1777" y="381"/>
                  </a:lnTo>
                  <a:lnTo>
                    <a:pt x="1789" y="367"/>
                  </a:lnTo>
                  <a:lnTo>
                    <a:pt x="1798" y="349"/>
                  </a:lnTo>
                  <a:lnTo>
                    <a:pt x="1803" y="325"/>
                  </a:lnTo>
                  <a:lnTo>
                    <a:pt x="1800" y="300"/>
                  </a:lnTo>
                  <a:lnTo>
                    <a:pt x="1791" y="271"/>
                  </a:lnTo>
                  <a:lnTo>
                    <a:pt x="1786" y="256"/>
                  </a:lnTo>
                  <a:lnTo>
                    <a:pt x="1785" y="240"/>
                  </a:lnTo>
                  <a:lnTo>
                    <a:pt x="1783" y="221"/>
                  </a:lnTo>
                  <a:lnTo>
                    <a:pt x="1788" y="203"/>
                  </a:lnTo>
                  <a:lnTo>
                    <a:pt x="1804" y="131"/>
                  </a:lnTo>
                  <a:lnTo>
                    <a:pt x="1810" y="98"/>
                  </a:lnTo>
                  <a:lnTo>
                    <a:pt x="1776" y="98"/>
                  </a:lnTo>
                  <a:lnTo>
                    <a:pt x="1723" y="188"/>
                  </a:lnTo>
                  <a:lnTo>
                    <a:pt x="1676" y="187"/>
                  </a:lnTo>
                  <a:lnTo>
                    <a:pt x="1682" y="113"/>
                  </a:lnTo>
                  <a:lnTo>
                    <a:pt x="1579" y="0"/>
                  </a:lnTo>
                  <a:lnTo>
                    <a:pt x="1523" y="2"/>
                  </a:lnTo>
                  <a:lnTo>
                    <a:pt x="1481" y="71"/>
                  </a:lnTo>
                  <a:lnTo>
                    <a:pt x="1305" y="61"/>
                  </a:lnTo>
                  <a:lnTo>
                    <a:pt x="1256" y="188"/>
                  </a:lnTo>
                  <a:lnTo>
                    <a:pt x="1226" y="196"/>
                  </a:lnTo>
                  <a:lnTo>
                    <a:pt x="1199" y="240"/>
                  </a:lnTo>
                  <a:lnTo>
                    <a:pt x="1164" y="217"/>
                  </a:lnTo>
                  <a:lnTo>
                    <a:pt x="1110" y="233"/>
                  </a:lnTo>
                  <a:lnTo>
                    <a:pt x="1095" y="270"/>
                  </a:lnTo>
                  <a:lnTo>
                    <a:pt x="1065" y="264"/>
                  </a:lnTo>
                  <a:lnTo>
                    <a:pt x="1050" y="243"/>
                  </a:lnTo>
                  <a:lnTo>
                    <a:pt x="1005" y="264"/>
                  </a:lnTo>
                  <a:lnTo>
                    <a:pt x="999" y="313"/>
                  </a:lnTo>
                  <a:lnTo>
                    <a:pt x="916" y="345"/>
                  </a:lnTo>
                  <a:lnTo>
                    <a:pt x="906" y="309"/>
                  </a:lnTo>
                  <a:lnTo>
                    <a:pt x="835" y="321"/>
                  </a:lnTo>
                  <a:lnTo>
                    <a:pt x="709" y="255"/>
                  </a:lnTo>
                  <a:lnTo>
                    <a:pt x="568" y="243"/>
                  </a:lnTo>
                  <a:lnTo>
                    <a:pt x="445" y="151"/>
                  </a:lnTo>
                  <a:lnTo>
                    <a:pt x="371" y="146"/>
                  </a:lnTo>
                  <a:lnTo>
                    <a:pt x="345" y="131"/>
                  </a:lnTo>
                  <a:lnTo>
                    <a:pt x="303" y="157"/>
                  </a:lnTo>
                  <a:lnTo>
                    <a:pt x="303" y="197"/>
                  </a:lnTo>
                  <a:lnTo>
                    <a:pt x="171" y="243"/>
                  </a:lnTo>
                  <a:lnTo>
                    <a:pt x="170" y="217"/>
                  </a:lnTo>
                  <a:lnTo>
                    <a:pt x="138" y="215"/>
                  </a:lnTo>
                  <a:lnTo>
                    <a:pt x="102" y="273"/>
                  </a:lnTo>
                  <a:lnTo>
                    <a:pt x="84" y="265"/>
                  </a:lnTo>
                  <a:lnTo>
                    <a:pt x="7" y="297"/>
                  </a:lnTo>
                  <a:lnTo>
                    <a:pt x="0" y="333"/>
                  </a:lnTo>
                  <a:lnTo>
                    <a:pt x="18" y="390"/>
                  </a:lnTo>
                  <a:lnTo>
                    <a:pt x="53" y="403"/>
                  </a:lnTo>
                  <a:lnTo>
                    <a:pt x="87" y="458"/>
                  </a:lnTo>
                  <a:lnTo>
                    <a:pt x="50" y="492"/>
                  </a:lnTo>
                  <a:lnTo>
                    <a:pt x="56" y="504"/>
                  </a:lnTo>
                  <a:lnTo>
                    <a:pt x="68" y="515"/>
                  </a:lnTo>
                  <a:lnTo>
                    <a:pt x="86" y="525"/>
                  </a:lnTo>
                  <a:lnTo>
                    <a:pt x="110" y="536"/>
                  </a:lnTo>
                  <a:lnTo>
                    <a:pt x="159" y="555"/>
                  </a:lnTo>
                  <a:lnTo>
                    <a:pt x="176" y="566"/>
                  </a:lnTo>
                  <a:lnTo>
                    <a:pt x="183" y="572"/>
                  </a:lnTo>
                  <a:lnTo>
                    <a:pt x="188" y="578"/>
                  </a:lnTo>
                  <a:lnTo>
                    <a:pt x="207" y="605"/>
                  </a:lnTo>
                  <a:lnTo>
                    <a:pt x="221" y="617"/>
                  </a:lnTo>
                  <a:lnTo>
                    <a:pt x="240" y="626"/>
                  </a:lnTo>
                  <a:lnTo>
                    <a:pt x="279" y="641"/>
                  </a:lnTo>
                  <a:lnTo>
                    <a:pt x="309" y="619"/>
                  </a:lnTo>
                  <a:lnTo>
                    <a:pt x="372" y="634"/>
                  </a:lnTo>
                  <a:lnTo>
                    <a:pt x="397" y="659"/>
                  </a:lnTo>
                  <a:lnTo>
                    <a:pt x="446" y="662"/>
                  </a:lnTo>
                  <a:lnTo>
                    <a:pt x="478" y="751"/>
                  </a:lnTo>
                  <a:lnTo>
                    <a:pt x="424" y="788"/>
                  </a:lnTo>
                  <a:lnTo>
                    <a:pt x="460" y="865"/>
                  </a:lnTo>
                  <a:lnTo>
                    <a:pt x="443" y="918"/>
                  </a:lnTo>
                  <a:lnTo>
                    <a:pt x="416" y="922"/>
                  </a:lnTo>
                  <a:lnTo>
                    <a:pt x="391" y="961"/>
                  </a:lnTo>
                  <a:lnTo>
                    <a:pt x="404" y="1017"/>
                  </a:lnTo>
                  <a:lnTo>
                    <a:pt x="427" y="1034"/>
                  </a:lnTo>
                  <a:lnTo>
                    <a:pt x="449" y="1020"/>
                  </a:lnTo>
                  <a:lnTo>
                    <a:pt x="508" y="1059"/>
                  </a:lnTo>
                  <a:lnTo>
                    <a:pt x="515" y="1097"/>
                  </a:lnTo>
                  <a:lnTo>
                    <a:pt x="496" y="1139"/>
                  </a:lnTo>
                  <a:lnTo>
                    <a:pt x="496" y="1204"/>
                  </a:lnTo>
                  <a:lnTo>
                    <a:pt x="511" y="1250"/>
                  </a:lnTo>
                  <a:lnTo>
                    <a:pt x="487" y="1307"/>
                  </a:lnTo>
                  <a:lnTo>
                    <a:pt x="512" y="1345"/>
                  </a:lnTo>
                  <a:lnTo>
                    <a:pt x="463" y="1404"/>
                  </a:lnTo>
                  <a:lnTo>
                    <a:pt x="584" y="1550"/>
                  </a:lnTo>
                  <a:lnTo>
                    <a:pt x="622" y="1533"/>
                  </a:lnTo>
                  <a:lnTo>
                    <a:pt x="697" y="1595"/>
                  </a:lnTo>
                  <a:lnTo>
                    <a:pt x="765" y="1560"/>
                  </a:lnTo>
                  <a:lnTo>
                    <a:pt x="915" y="1649"/>
                  </a:lnTo>
                  <a:lnTo>
                    <a:pt x="960" y="1647"/>
                  </a:lnTo>
                  <a:lnTo>
                    <a:pt x="1082" y="1725"/>
                  </a:lnTo>
                  <a:lnTo>
                    <a:pt x="1115" y="1862"/>
                  </a:lnTo>
                  <a:lnTo>
                    <a:pt x="1061" y="1953"/>
                  </a:lnTo>
                  <a:lnTo>
                    <a:pt x="1083" y="19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55"/>
            <p:cNvSpPr>
              <a:spLocks noChangeAspect="1"/>
            </p:cNvSpPr>
            <p:nvPr/>
          </p:nvSpPr>
          <p:spPr bwMode="auto">
            <a:xfrm>
              <a:off x="3822" y="1646"/>
              <a:ext cx="199" cy="147"/>
            </a:xfrm>
            <a:custGeom>
              <a:avLst/>
              <a:gdLst/>
              <a:ahLst/>
              <a:cxnLst>
                <a:cxn ang="0">
                  <a:pos x="6" y="91"/>
                </a:cxn>
                <a:cxn ang="0">
                  <a:pos x="70" y="78"/>
                </a:cxn>
                <a:cxn ang="0">
                  <a:pos x="130" y="19"/>
                </a:cxn>
                <a:cxn ang="0">
                  <a:pos x="175" y="21"/>
                </a:cxn>
                <a:cxn ang="0">
                  <a:pos x="191" y="54"/>
                </a:cxn>
                <a:cxn ang="0">
                  <a:pos x="245" y="60"/>
                </a:cxn>
                <a:cxn ang="0">
                  <a:pos x="248" y="15"/>
                </a:cxn>
                <a:cxn ang="0">
                  <a:pos x="278" y="0"/>
                </a:cxn>
                <a:cxn ang="0">
                  <a:pos x="313" y="54"/>
                </a:cxn>
                <a:cxn ang="0">
                  <a:pos x="338" y="66"/>
                </a:cxn>
                <a:cxn ang="0">
                  <a:pos x="365" y="129"/>
                </a:cxn>
                <a:cxn ang="0">
                  <a:pos x="429" y="135"/>
                </a:cxn>
                <a:cxn ang="0">
                  <a:pos x="430" y="162"/>
                </a:cxn>
                <a:cxn ang="0">
                  <a:pos x="402" y="195"/>
                </a:cxn>
                <a:cxn ang="0">
                  <a:pos x="415" y="228"/>
                </a:cxn>
                <a:cxn ang="0">
                  <a:pos x="472" y="227"/>
                </a:cxn>
                <a:cxn ang="0">
                  <a:pos x="486" y="254"/>
                </a:cxn>
                <a:cxn ang="0">
                  <a:pos x="468" y="290"/>
                </a:cxn>
                <a:cxn ang="0">
                  <a:pos x="403" y="359"/>
                </a:cxn>
                <a:cxn ang="0">
                  <a:pos x="350" y="326"/>
                </a:cxn>
                <a:cxn ang="0">
                  <a:pos x="274" y="318"/>
                </a:cxn>
                <a:cxn ang="0">
                  <a:pos x="251" y="356"/>
                </a:cxn>
                <a:cxn ang="0">
                  <a:pos x="211" y="347"/>
                </a:cxn>
                <a:cxn ang="0">
                  <a:pos x="169" y="326"/>
                </a:cxn>
                <a:cxn ang="0">
                  <a:pos x="116" y="330"/>
                </a:cxn>
                <a:cxn ang="0">
                  <a:pos x="94" y="348"/>
                </a:cxn>
                <a:cxn ang="0">
                  <a:pos x="0" y="282"/>
                </a:cxn>
                <a:cxn ang="0">
                  <a:pos x="3" y="227"/>
                </a:cxn>
                <a:cxn ang="0">
                  <a:pos x="21" y="188"/>
                </a:cxn>
                <a:cxn ang="0">
                  <a:pos x="6" y="165"/>
                </a:cxn>
                <a:cxn ang="0">
                  <a:pos x="6" y="91"/>
                </a:cxn>
              </a:cxnLst>
              <a:rect l="0" t="0" r="r" b="b"/>
              <a:pathLst>
                <a:path w="486" h="359">
                  <a:moveTo>
                    <a:pt x="6" y="91"/>
                  </a:moveTo>
                  <a:lnTo>
                    <a:pt x="70" y="78"/>
                  </a:lnTo>
                  <a:lnTo>
                    <a:pt x="130" y="19"/>
                  </a:lnTo>
                  <a:lnTo>
                    <a:pt x="175" y="21"/>
                  </a:lnTo>
                  <a:lnTo>
                    <a:pt x="191" y="54"/>
                  </a:lnTo>
                  <a:lnTo>
                    <a:pt x="245" y="60"/>
                  </a:lnTo>
                  <a:lnTo>
                    <a:pt x="248" y="15"/>
                  </a:lnTo>
                  <a:lnTo>
                    <a:pt x="278" y="0"/>
                  </a:lnTo>
                  <a:lnTo>
                    <a:pt x="313" y="54"/>
                  </a:lnTo>
                  <a:lnTo>
                    <a:pt x="338" y="66"/>
                  </a:lnTo>
                  <a:lnTo>
                    <a:pt x="365" y="129"/>
                  </a:lnTo>
                  <a:lnTo>
                    <a:pt x="429" y="135"/>
                  </a:lnTo>
                  <a:lnTo>
                    <a:pt x="430" y="162"/>
                  </a:lnTo>
                  <a:lnTo>
                    <a:pt x="402" y="195"/>
                  </a:lnTo>
                  <a:lnTo>
                    <a:pt x="415" y="228"/>
                  </a:lnTo>
                  <a:lnTo>
                    <a:pt x="472" y="227"/>
                  </a:lnTo>
                  <a:lnTo>
                    <a:pt x="486" y="254"/>
                  </a:lnTo>
                  <a:lnTo>
                    <a:pt x="468" y="290"/>
                  </a:lnTo>
                  <a:lnTo>
                    <a:pt x="403" y="359"/>
                  </a:lnTo>
                  <a:lnTo>
                    <a:pt x="350" y="326"/>
                  </a:lnTo>
                  <a:lnTo>
                    <a:pt x="274" y="318"/>
                  </a:lnTo>
                  <a:lnTo>
                    <a:pt x="251" y="356"/>
                  </a:lnTo>
                  <a:lnTo>
                    <a:pt x="211" y="347"/>
                  </a:lnTo>
                  <a:lnTo>
                    <a:pt x="169" y="326"/>
                  </a:lnTo>
                  <a:lnTo>
                    <a:pt x="116" y="330"/>
                  </a:lnTo>
                  <a:lnTo>
                    <a:pt x="94" y="348"/>
                  </a:lnTo>
                  <a:lnTo>
                    <a:pt x="0" y="282"/>
                  </a:lnTo>
                  <a:lnTo>
                    <a:pt x="3" y="227"/>
                  </a:lnTo>
                  <a:lnTo>
                    <a:pt x="21" y="188"/>
                  </a:lnTo>
                  <a:lnTo>
                    <a:pt x="6" y="165"/>
                  </a:lnTo>
                  <a:lnTo>
                    <a:pt x="6" y="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56"/>
            <p:cNvSpPr>
              <a:spLocks noChangeAspect="1"/>
            </p:cNvSpPr>
            <p:nvPr/>
          </p:nvSpPr>
          <p:spPr bwMode="auto">
            <a:xfrm>
              <a:off x="3137" y="1506"/>
              <a:ext cx="726" cy="911"/>
            </a:xfrm>
            <a:custGeom>
              <a:avLst/>
              <a:gdLst/>
              <a:ahLst/>
              <a:cxnLst>
                <a:cxn ang="0">
                  <a:pos x="714" y="30"/>
                </a:cxn>
                <a:cxn ang="0">
                  <a:pos x="743" y="51"/>
                </a:cxn>
                <a:cxn ang="0">
                  <a:pos x="816" y="79"/>
                </a:cxn>
                <a:cxn ang="0">
                  <a:pos x="840" y="96"/>
                </a:cxn>
                <a:cxn ang="0">
                  <a:pos x="864" y="127"/>
                </a:cxn>
                <a:cxn ang="0">
                  <a:pos x="936" y="165"/>
                </a:cxn>
                <a:cxn ang="0">
                  <a:pos x="1029" y="158"/>
                </a:cxn>
                <a:cxn ang="0">
                  <a:pos x="1103" y="186"/>
                </a:cxn>
                <a:cxn ang="0">
                  <a:pos x="1081" y="312"/>
                </a:cxn>
                <a:cxn ang="0">
                  <a:pos x="1100" y="442"/>
                </a:cxn>
                <a:cxn ang="0">
                  <a:pos x="1048" y="485"/>
                </a:cxn>
                <a:cxn ang="0">
                  <a:pos x="1084" y="558"/>
                </a:cxn>
                <a:cxn ang="0">
                  <a:pos x="1165" y="583"/>
                </a:cxn>
                <a:cxn ang="0">
                  <a:pos x="1153" y="663"/>
                </a:cxn>
                <a:cxn ang="0">
                  <a:pos x="1168" y="774"/>
                </a:cxn>
                <a:cxn ang="0">
                  <a:pos x="1169" y="869"/>
                </a:cxn>
                <a:cxn ang="0">
                  <a:pos x="1241" y="1074"/>
                </a:cxn>
                <a:cxn ang="0">
                  <a:pos x="1354" y="1119"/>
                </a:cxn>
                <a:cxn ang="0">
                  <a:pos x="1572" y="1173"/>
                </a:cxn>
                <a:cxn ang="0">
                  <a:pos x="1739" y="1249"/>
                </a:cxn>
                <a:cxn ang="0">
                  <a:pos x="1719" y="1477"/>
                </a:cxn>
                <a:cxn ang="0">
                  <a:pos x="1624" y="1472"/>
                </a:cxn>
                <a:cxn ang="0">
                  <a:pos x="1491" y="1465"/>
                </a:cxn>
                <a:cxn ang="0">
                  <a:pos x="1426" y="1468"/>
                </a:cxn>
                <a:cxn ang="0">
                  <a:pos x="1395" y="1510"/>
                </a:cxn>
                <a:cxn ang="0">
                  <a:pos x="1273" y="1520"/>
                </a:cxn>
                <a:cxn ang="0">
                  <a:pos x="1135" y="1582"/>
                </a:cxn>
                <a:cxn ang="0">
                  <a:pos x="1121" y="1716"/>
                </a:cxn>
                <a:cxn ang="0">
                  <a:pos x="1102" y="1832"/>
                </a:cxn>
                <a:cxn ang="0">
                  <a:pos x="1130" y="1959"/>
                </a:cxn>
                <a:cxn ang="0">
                  <a:pos x="1199" y="2080"/>
                </a:cxn>
                <a:cxn ang="0">
                  <a:pos x="1214" y="2174"/>
                </a:cxn>
                <a:cxn ang="0">
                  <a:pos x="1142" y="2221"/>
                </a:cxn>
                <a:cxn ang="0">
                  <a:pos x="1008" y="2188"/>
                </a:cxn>
                <a:cxn ang="0">
                  <a:pos x="810" y="2126"/>
                </a:cxn>
                <a:cxn ang="0">
                  <a:pos x="725" y="2077"/>
                </a:cxn>
                <a:cxn ang="0">
                  <a:pos x="646" y="1997"/>
                </a:cxn>
                <a:cxn ang="0">
                  <a:pos x="573" y="1938"/>
                </a:cxn>
                <a:cxn ang="0">
                  <a:pos x="573" y="1788"/>
                </a:cxn>
                <a:cxn ang="0">
                  <a:pos x="317" y="1743"/>
                </a:cxn>
                <a:cxn ang="0">
                  <a:pos x="289" y="1669"/>
                </a:cxn>
                <a:cxn ang="0">
                  <a:pos x="236" y="1607"/>
                </a:cxn>
                <a:cxn ang="0">
                  <a:pos x="239" y="1547"/>
                </a:cxn>
                <a:cxn ang="0">
                  <a:pos x="190" y="1531"/>
                </a:cxn>
                <a:cxn ang="0">
                  <a:pos x="47" y="1499"/>
                </a:cxn>
                <a:cxn ang="0">
                  <a:pos x="0" y="1365"/>
                </a:cxn>
                <a:cxn ang="0">
                  <a:pos x="23" y="1152"/>
                </a:cxn>
                <a:cxn ang="0">
                  <a:pos x="256" y="1028"/>
                </a:cxn>
                <a:cxn ang="0">
                  <a:pos x="275" y="872"/>
                </a:cxn>
                <a:cxn ang="0">
                  <a:pos x="257" y="654"/>
                </a:cxn>
                <a:cxn ang="0">
                  <a:pos x="250" y="556"/>
                </a:cxn>
                <a:cxn ang="0">
                  <a:pos x="185" y="403"/>
                </a:cxn>
                <a:cxn ang="0">
                  <a:pos x="125" y="315"/>
                </a:cxn>
                <a:cxn ang="0">
                  <a:pos x="199" y="216"/>
                </a:cxn>
                <a:cxn ang="0">
                  <a:pos x="265" y="198"/>
                </a:cxn>
                <a:cxn ang="0">
                  <a:pos x="451" y="192"/>
                </a:cxn>
                <a:cxn ang="0">
                  <a:pos x="583" y="109"/>
                </a:cxn>
                <a:cxn ang="0">
                  <a:pos x="687" y="0"/>
                </a:cxn>
                <a:cxn ang="0">
                  <a:pos x="700" y="9"/>
                </a:cxn>
              </a:cxnLst>
              <a:rect l="0" t="0" r="r" b="b"/>
              <a:pathLst>
                <a:path w="1772" h="2221">
                  <a:moveTo>
                    <a:pt x="707" y="18"/>
                  </a:moveTo>
                  <a:lnTo>
                    <a:pt x="714" y="30"/>
                  </a:lnTo>
                  <a:lnTo>
                    <a:pt x="725" y="40"/>
                  </a:lnTo>
                  <a:lnTo>
                    <a:pt x="743" y="51"/>
                  </a:lnTo>
                  <a:lnTo>
                    <a:pt x="767" y="60"/>
                  </a:lnTo>
                  <a:lnTo>
                    <a:pt x="816" y="79"/>
                  </a:lnTo>
                  <a:lnTo>
                    <a:pt x="833" y="90"/>
                  </a:lnTo>
                  <a:lnTo>
                    <a:pt x="840" y="96"/>
                  </a:lnTo>
                  <a:lnTo>
                    <a:pt x="845" y="102"/>
                  </a:lnTo>
                  <a:lnTo>
                    <a:pt x="864" y="127"/>
                  </a:lnTo>
                  <a:lnTo>
                    <a:pt x="885" y="146"/>
                  </a:lnTo>
                  <a:lnTo>
                    <a:pt x="936" y="165"/>
                  </a:lnTo>
                  <a:lnTo>
                    <a:pt x="966" y="143"/>
                  </a:lnTo>
                  <a:lnTo>
                    <a:pt x="1029" y="158"/>
                  </a:lnTo>
                  <a:lnTo>
                    <a:pt x="1054" y="183"/>
                  </a:lnTo>
                  <a:lnTo>
                    <a:pt x="1103" y="186"/>
                  </a:lnTo>
                  <a:lnTo>
                    <a:pt x="1135" y="275"/>
                  </a:lnTo>
                  <a:lnTo>
                    <a:pt x="1081" y="312"/>
                  </a:lnTo>
                  <a:lnTo>
                    <a:pt x="1117" y="389"/>
                  </a:lnTo>
                  <a:lnTo>
                    <a:pt x="1100" y="442"/>
                  </a:lnTo>
                  <a:lnTo>
                    <a:pt x="1073" y="446"/>
                  </a:lnTo>
                  <a:lnTo>
                    <a:pt x="1048" y="485"/>
                  </a:lnTo>
                  <a:lnTo>
                    <a:pt x="1061" y="541"/>
                  </a:lnTo>
                  <a:lnTo>
                    <a:pt x="1084" y="558"/>
                  </a:lnTo>
                  <a:lnTo>
                    <a:pt x="1106" y="544"/>
                  </a:lnTo>
                  <a:lnTo>
                    <a:pt x="1165" y="583"/>
                  </a:lnTo>
                  <a:lnTo>
                    <a:pt x="1172" y="621"/>
                  </a:lnTo>
                  <a:lnTo>
                    <a:pt x="1153" y="663"/>
                  </a:lnTo>
                  <a:lnTo>
                    <a:pt x="1153" y="728"/>
                  </a:lnTo>
                  <a:lnTo>
                    <a:pt x="1168" y="774"/>
                  </a:lnTo>
                  <a:lnTo>
                    <a:pt x="1144" y="831"/>
                  </a:lnTo>
                  <a:lnTo>
                    <a:pt x="1169" y="869"/>
                  </a:lnTo>
                  <a:lnTo>
                    <a:pt x="1120" y="928"/>
                  </a:lnTo>
                  <a:lnTo>
                    <a:pt x="1241" y="1074"/>
                  </a:lnTo>
                  <a:lnTo>
                    <a:pt x="1279" y="1057"/>
                  </a:lnTo>
                  <a:lnTo>
                    <a:pt x="1354" y="1119"/>
                  </a:lnTo>
                  <a:lnTo>
                    <a:pt x="1422" y="1084"/>
                  </a:lnTo>
                  <a:lnTo>
                    <a:pt x="1572" y="1173"/>
                  </a:lnTo>
                  <a:lnTo>
                    <a:pt x="1617" y="1171"/>
                  </a:lnTo>
                  <a:lnTo>
                    <a:pt x="1739" y="1249"/>
                  </a:lnTo>
                  <a:lnTo>
                    <a:pt x="1772" y="1386"/>
                  </a:lnTo>
                  <a:lnTo>
                    <a:pt x="1719" y="1477"/>
                  </a:lnTo>
                  <a:lnTo>
                    <a:pt x="1654" y="1456"/>
                  </a:lnTo>
                  <a:lnTo>
                    <a:pt x="1624" y="1472"/>
                  </a:lnTo>
                  <a:lnTo>
                    <a:pt x="1552" y="1430"/>
                  </a:lnTo>
                  <a:lnTo>
                    <a:pt x="1491" y="1465"/>
                  </a:lnTo>
                  <a:lnTo>
                    <a:pt x="1461" y="1459"/>
                  </a:lnTo>
                  <a:lnTo>
                    <a:pt x="1426" y="1468"/>
                  </a:lnTo>
                  <a:lnTo>
                    <a:pt x="1416" y="1504"/>
                  </a:lnTo>
                  <a:lnTo>
                    <a:pt x="1395" y="1510"/>
                  </a:lnTo>
                  <a:lnTo>
                    <a:pt x="1369" y="1498"/>
                  </a:lnTo>
                  <a:lnTo>
                    <a:pt x="1273" y="1520"/>
                  </a:lnTo>
                  <a:lnTo>
                    <a:pt x="1220" y="1559"/>
                  </a:lnTo>
                  <a:lnTo>
                    <a:pt x="1135" y="1582"/>
                  </a:lnTo>
                  <a:lnTo>
                    <a:pt x="1085" y="1659"/>
                  </a:lnTo>
                  <a:lnTo>
                    <a:pt x="1121" y="1716"/>
                  </a:lnTo>
                  <a:lnTo>
                    <a:pt x="1127" y="1812"/>
                  </a:lnTo>
                  <a:lnTo>
                    <a:pt x="1102" y="1832"/>
                  </a:lnTo>
                  <a:lnTo>
                    <a:pt x="1108" y="1934"/>
                  </a:lnTo>
                  <a:lnTo>
                    <a:pt x="1130" y="1959"/>
                  </a:lnTo>
                  <a:lnTo>
                    <a:pt x="1132" y="2020"/>
                  </a:lnTo>
                  <a:lnTo>
                    <a:pt x="1199" y="2080"/>
                  </a:lnTo>
                  <a:lnTo>
                    <a:pt x="1198" y="2149"/>
                  </a:lnTo>
                  <a:lnTo>
                    <a:pt x="1214" y="2174"/>
                  </a:lnTo>
                  <a:lnTo>
                    <a:pt x="1181" y="2217"/>
                  </a:lnTo>
                  <a:lnTo>
                    <a:pt x="1142" y="2221"/>
                  </a:lnTo>
                  <a:lnTo>
                    <a:pt x="1121" y="2183"/>
                  </a:lnTo>
                  <a:lnTo>
                    <a:pt x="1008" y="2188"/>
                  </a:lnTo>
                  <a:lnTo>
                    <a:pt x="966" y="2149"/>
                  </a:lnTo>
                  <a:lnTo>
                    <a:pt x="810" y="2126"/>
                  </a:lnTo>
                  <a:lnTo>
                    <a:pt x="776" y="2096"/>
                  </a:lnTo>
                  <a:lnTo>
                    <a:pt x="725" y="2077"/>
                  </a:lnTo>
                  <a:lnTo>
                    <a:pt x="673" y="2077"/>
                  </a:lnTo>
                  <a:lnTo>
                    <a:pt x="646" y="1997"/>
                  </a:lnTo>
                  <a:lnTo>
                    <a:pt x="588" y="1973"/>
                  </a:lnTo>
                  <a:lnTo>
                    <a:pt x="573" y="1938"/>
                  </a:lnTo>
                  <a:lnTo>
                    <a:pt x="621" y="1890"/>
                  </a:lnTo>
                  <a:lnTo>
                    <a:pt x="573" y="1788"/>
                  </a:lnTo>
                  <a:lnTo>
                    <a:pt x="370" y="1740"/>
                  </a:lnTo>
                  <a:lnTo>
                    <a:pt x="317" y="1743"/>
                  </a:lnTo>
                  <a:lnTo>
                    <a:pt x="281" y="1705"/>
                  </a:lnTo>
                  <a:lnTo>
                    <a:pt x="289" y="1669"/>
                  </a:lnTo>
                  <a:lnTo>
                    <a:pt x="266" y="1616"/>
                  </a:lnTo>
                  <a:lnTo>
                    <a:pt x="236" y="1607"/>
                  </a:lnTo>
                  <a:lnTo>
                    <a:pt x="224" y="1567"/>
                  </a:lnTo>
                  <a:lnTo>
                    <a:pt x="239" y="1547"/>
                  </a:lnTo>
                  <a:lnTo>
                    <a:pt x="235" y="1528"/>
                  </a:lnTo>
                  <a:lnTo>
                    <a:pt x="190" y="1531"/>
                  </a:lnTo>
                  <a:lnTo>
                    <a:pt x="109" y="1498"/>
                  </a:lnTo>
                  <a:lnTo>
                    <a:pt x="47" y="1499"/>
                  </a:lnTo>
                  <a:lnTo>
                    <a:pt x="8" y="1403"/>
                  </a:lnTo>
                  <a:lnTo>
                    <a:pt x="0" y="1365"/>
                  </a:lnTo>
                  <a:lnTo>
                    <a:pt x="67" y="1258"/>
                  </a:lnTo>
                  <a:lnTo>
                    <a:pt x="23" y="1152"/>
                  </a:lnTo>
                  <a:lnTo>
                    <a:pt x="76" y="1058"/>
                  </a:lnTo>
                  <a:lnTo>
                    <a:pt x="256" y="1028"/>
                  </a:lnTo>
                  <a:lnTo>
                    <a:pt x="305" y="902"/>
                  </a:lnTo>
                  <a:lnTo>
                    <a:pt x="275" y="872"/>
                  </a:lnTo>
                  <a:lnTo>
                    <a:pt x="272" y="688"/>
                  </a:lnTo>
                  <a:lnTo>
                    <a:pt x="257" y="654"/>
                  </a:lnTo>
                  <a:lnTo>
                    <a:pt x="299" y="616"/>
                  </a:lnTo>
                  <a:lnTo>
                    <a:pt x="250" y="556"/>
                  </a:lnTo>
                  <a:lnTo>
                    <a:pt x="248" y="416"/>
                  </a:lnTo>
                  <a:lnTo>
                    <a:pt x="185" y="403"/>
                  </a:lnTo>
                  <a:lnTo>
                    <a:pt x="167" y="347"/>
                  </a:lnTo>
                  <a:lnTo>
                    <a:pt x="125" y="315"/>
                  </a:lnTo>
                  <a:lnTo>
                    <a:pt x="142" y="230"/>
                  </a:lnTo>
                  <a:lnTo>
                    <a:pt x="199" y="216"/>
                  </a:lnTo>
                  <a:lnTo>
                    <a:pt x="265" y="230"/>
                  </a:lnTo>
                  <a:lnTo>
                    <a:pt x="265" y="198"/>
                  </a:lnTo>
                  <a:lnTo>
                    <a:pt x="396" y="168"/>
                  </a:lnTo>
                  <a:lnTo>
                    <a:pt x="451" y="192"/>
                  </a:lnTo>
                  <a:lnTo>
                    <a:pt x="588" y="150"/>
                  </a:lnTo>
                  <a:lnTo>
                    <a:pt x="583" y="109"/>
                  </a:lnTo>
                  <a:lnTo>
                    <a:pt x="678" y="33"/>
                  </a:lnTo>
                  <a:lnTo>
                    <a:pt x="687" y="0"/>
                  </a:lnTo>
                  <a:lnTo>
                    <a:pt x="694" y="3"/>
                  </a:lnTo>
                  <a:lnTo>
                    <a:pt x="700" y="9"/>
                  </a:lnTo>
                  <a:lnTo>
                    <a:pt x="707" y="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57"/>
            <p:cNvSpPr>
              <a:spLocks noChangeAspect="1"/>
            </p:cNvSpPr>
            <p:nvPr/>
          </p:nvSpPr>
          <p:spPr bwMode="auto">
            <a:xfrm>
              <a:off x="2951" y="2116"/>
              <a:ext cx="780" cy="648"/>
            </a:xfrm>
            <a:custGeom>
              <a:avLst/>
              <a:gdLst/>
              <a:ahLst/>
              <a:cxnLst>
                <a:cxn ang="0">
                  <a:pos x="58" y="287"/>
                </a:cxn>
                <a:cxn ang="0">
                  <a:pos x="209" y="483"/>
                </a:cxn>
                <a:cxn ang="0">
                  <a:pos x="164" y="520"/>
                </a:cxn>
                <a:cxn ang="0">
                  <a:pos x="102" y="546"/>
                </a:cxn>
                <a:cxn ang="0">
                  <a:pos x="105" y="654"/>
                </a:cxn>
                <a:cxn ang="0">
                  <a:pos x="9" y="752"/>
                </a:cxn>
                <a:cxn ang="0">
                  <a:pos x="46" y="814"/>
                </a:cxn>
                <a:cxn ang="0">
                  <a:pos x="93" y="863"/>
                </a:cxn>
                <a:cxn ang="0">
                  <a:pos x="16" y="1023"/>
                </a:cxn>
                <a:cxn ang="0">
                  <a:pos x="106" y="1053"/>
                </a:cxn>
                <a:cxn ang="0">
                  <a:pos x="167" y="1106"/>
                </a:cxn>
                <a:cxn ang="0">
                  <a:pos x="191" y="1247"/>
                </a:cxn>
                <a:cxn ang="0">
                  <a:pos x="266" y="1257"/>
                </a:cxn>
                <a:cxn ang="0">
                  <a:pos x="321" y="1285"/>
                </a:cxn>
                <a:cxn ang="0">
                  <a:pos x="523" y="1441"/>
                </a:cxn>
                <a:cxn ang="0">
                  <a:pos x="586" y="1578"/>
                </a:cxn>
                <a:cxn ang="0">
                  <a:pos x="653" y="1536"/>
                </a:cxn>
                <a:cxn ang="0">
                  <a:pos x="703" y="1494"/>
                </a:cxn>
                <a:cxn ang="0">
                  <a:pos x="665" y="1429"/>
                </a:cxn>
                <a:cxn ang="0">
                  <a:pos x="766" y="1382"/>
                </a:cxn>
                <a:cxn ang="0">
                  <a:pos x="775" y="1436"/>
                </a:cxn>
                <a:cxn ang="0">
                  <a:pos x="858" y="1521"/>
                </a:cxn>
                <a:cxn ang="0">
                  <a:pos x="942" y="1272"/>
                </a:cxn>
                <a:cxn ang="0">
                  <a:pos x="1041" y="1269"/>
                </a:cxn>
                <a:cxn ang="0">
                  <a:pos x="1143" y="1373"/>
                </a:cxn>
                <a:cxn ang="0">
                  <a:pos x="1269" y="1333"/>
                </a:cxn>
                <a:cxn ang="0">
                  <a:pos x="1329" y="1324"/>
                </a:cxn>
                <a:cxn ang="0">
                  <a:pos x="1404" y="1340"/>
                </a:cxn>
                <a:cxn ang="0">
                  <a:pos x="1412" y="1285"/>
                </a:cxn>
                <a:cxn ang="0">
                  <a:pos x="1443" y="1248"/>
                </a:cxn>
                <a:cxn ang="0">
                  <a:pos x="1397" y="1175"/>
                </a:cxn>
                <a:cxn ang="0">
                  <a:pos x="1481" y="1072"/>
                </a:cxn>
                <a:cxn ang="0">
                  <a:pos x="1511" y="1133"/>
                </a:cxn>
                <a:cxn ang="0">
                  <a:pos x="1582" y="1104"/>
                </a:cxn>
                <a:cxn ang="0">
                  <a:pos x="1586" y="1054"/>
                </a:cxn>
                <a:cxn ang="0">
                  <a:pos x="1670" y="1035"/>
                </a:cxn>
                <a:cxn ang="0">
                  <a:pos x="1637" y="881"/>
                </a:cxn>
                <a:cxn ang="0">
                  <a:pos x="1726" y="841"/>
                </a:cxn>
                <a:cxn ang="0">
                  <a:pos x="1783" y="811"/>
                </a:cxn>
                <a:cxn ang="0">
                  <a:pos x="1876" y="784"/>
                </a:cxn>
                <a:cxn ang="0">
                  <a:pos x="1870" y="684"/>
                </a:cxn>
                <a:cxn ang="0">
                  <a:pos x="1784" y="614"/>
                </a:cxn>
                <a:cxn ang="0">
                  <a:pos x="1652" y="593"/>
                </a:cxn>
                <a:cxn ang="0">
                  <a:pos x="1667" y="687"/>
                </a:cxn>
                <a:cxn ang="0">
                  <a:pos x="1595" y="734"/>
                </a:cxn>
                <a:cxn ang="0">
                  <a:pos x="1461" y="701"/>
                </a:cxn>
                <a:cxn ang="0">
                  <a:pos x="1263" y="639"/>
                </a:cxn>
                <a:cxn ang="0">
                  <a:pos x="1178" y="590"/>
                </a:cxn>
                <a:cxn ang="0">
                  <a:pos x="1099" y="510"/>
                </a:cxn>
                <a:cxn ang="0">
                  <a:pos x="1026" y="451"/>
                </a:cxn>
                <a:cxn ang="0">
                  <a:pos x="1026" y="301"/>
                </a:cxn>
                <a:cxn ang="0">
                  <a:pos x="770" y="256"/>
                </a:cxn>
                <a:cxn ang="0">
                  <a:pos x="742" y="182"/>
                </a:cxn>
                <a:cxn ang="0">
                  <a:pos x="689" y="120"/>
                </a:cxn>
                <a:cxn ang="0">
                  <a:pos x="692" y="60"/>
                </a:cxn>
                <a:cxn ang="0">
                  <a:pos x="643" y="44"/>
                </a:cxn>
                <a:cxn ang="0">
                  <a:pos x="500" y="12"/>
                </a:cxn>
                <a:cxn ang="0">
                  <a:pos x="431" y="63"/>
                </a:cxn>
                <a:cxn ang="0">
                  <a:pos x="335" y="0"/>
                </a:cxn>
                <a:cxn ang="0">
                  <a:pos x="323" y="50"/>
                </a:cxn>
                <a:cxn ang="0">
                  <a:pos x="294" y="161"/>
                </a:cxn>
              </a:cxnLst>
              <a:rect l="0" t="0" r="r" b="b"/>
              <a:pathLst>
                <a:path w="1903" h="1584">
                  <a:moveTo>
                    <a:pt x="294" y="161"/>
                  </a:moveTo>
                  <a:lnTo>
                    <a:pt x="58" y="287"/>
                  </a:lnTo>
                  <a:lnTo>
                    <a:pt x="55" y="369"/>
                  </a:lnTo>
                  <a:lnTo>
                    <a:pt x="209" y="483"/>
                  </a:lnTo>
                  <a:lnTo>
                    <a:pt x="207" y="516"/>
                  </a:lnTo>
                  <a:lnTo>
                    <a:pt x="164" y="520"/>
                  </a:lnTo>
                  <a:lnTo>
                    <a:pt x="161" y="551"/>
                  </a:lnTo>
                  <a:lnTo>
                    <a:pt x="102" y="546"/>
                  </a:lnTo>
                  <a:lnTo>
                    <a:pt x="141" y="656"/>
                  </a:lnTo>
                  <a:lnTo>
                    <a:pt x="105" y="654"/>
                  </a:lnTo>
                  <a:lnTo>
                    <a:pt x="31" y="749"/>
                  </a:lnTo>
                  <a:lnTo>
                    <a:pt x="9" y="752"/>
                  </a:lnTo>
                  <a:lnTo>
                    <a:pt x="0" y="784"/>
                  </a:lnTo>
                  <a:lnTo>
                    <a:pt x="46" y="814"/>
                  </a:lnTo>
                  <a:lnTo>
                    <a:pt x="99" y="809"/>
                  </a:lnTo>
                  <a:lnTo>
                    <a:pt x="93" y="863"/>
                  </a:lnTo>
                  <a:lnTo>
                    <a:pt x="24" y="887"/>
                  </a:lnTo>
                  <a:lnTo>
                    <a:pt x="16" y="1023"/>
                  </a:lnTo>
                  <a:lnTo>
                    <a:pt x="49" y="1023"/>
                  </a:lnTo>
                  <a:lnTo>
                    <a:pt x="106" y="1053"/>
                  </a:lnTo>
                  <a:lnTo>
                    <a:pt x="133" y="1035"/>
                  </a:lnTo>
                  <a:lnTo>
                    <a:pt x="167" y="1106"/>
                  </a:lnTo>
                  <a:lnTo>
                    <a:pt x="152" y="1236"/>
                  </a:lnTo>
                  <a:lnTo>
                    <a:pt x="191" y="1247"/>
                  </a:lnTo>
                  <a:lnTo>
                    <a:pt x="234" y="1233"/>
                  </a:lnTo>
                  <a:lnTo>
                    <a:pt x="266" y="1257"/>
                  </a:lnTo>
                  <a:lnTo>
                    <a:pt x="266" y="1298"/>
                  </a:lnTo>
                  <a:lnTo>
                    <a:pt x="321" y="1285"/>
                  </a:lnTo>
                  <a:lnTo>
                    <a:pt x="368" y="1361"/>
                  </a:lnTo>
                  <a:lnTo>
                    <a:pt x="523" y="1441"/>
                  </a:lnTo>
                  <a:lnTo>
                    <a:pt x="512" y="1516"/>
                  </a:lnTo>
                  <a:lnTo>
                    <a:pt x="586" y="1578"/>
                  </a:lnTo>
                  <a:lnTo>
                    <a:pt x="643" y="1584"/>
                  </a:lnTo>
                  <a:lnTo>
                    <a:pt x="653" y="1536"/>
                  </a:lnTo>
                  <a:lnTo>
                    <a:pt x="695" y="1536"/>
                  </a:lnTo>
                  <a:lnTo>
                    <a:pt x="703" y="1494"/>
                  </a:lnTo>
                  <a:lnTo>
                    <a:pt x="646" y="1477"/>
                  </a:lnTo>
                  <a:lnTo>
                    <a:pt x="665" y="1429"/>
                  </a:lnTo>
                  <a:lnTo>
                    <a:pt x="712" y="1429"/>
                  </a:lnTo>
                  <a:lnTo>
                    <a:pt x="766" y="1382"/>
                  </a:lnTo>
                  <a:lnTo>
                    <a:pt x="778" y="1385"/>
                  </a:lnTo>
                  <a:lnTo>
                    <a:pt x="775" y="1436"/>
                  </a:lnTo>
                  <a:lnTo>
                    <a:pt x="825" y="1430"/>
                  </a:lnTo>
                  <a:lnTo>
                    <a:pt x="858" y="1521"/>
                  </a:lnTo>
                  <a:lnTo>
                    <a:pt x="996" y="1485"/>
                  </a:lnTo>
                  <a:lnTo>
                    <a:pt x="942" y="1272"/>
                  </a:lnTo>
                  <a:lnTo>
                    <a:pt x="991" y="1253"/>
                  </a:lnTo>
                  <a:lnTo>
                    <a:pt x="1041" y="1269"/>
                  </a:lnTo>
                  <a:lnTo>
                    <a:pt x="1063" y="1349"/>
                  </a:lnTo>
                  <a:lnTo>
                    <a:pt x="1143" y="1373"/>
                  </a:lnTo>
                  <a:lnTo>
                    <a:pt x="1242" y="1322"/>
                  </a:lnTo>
                  <a:lnTo>
                    <a:pt x="1269" y="1333"/>
                  </a:lnTo>
                  <a:lnTo>
                    <a:pt x="1305" y="1310"/>
                  </a:lnTo>
                  <a:lnTo>
                    <a:pt x="1329" y="1324"/>
                  </a:lnTo>
                  <a:lnTo>
                    <a:pt x="1323" y="1339"/>
                  </a:lnTo>
                  <a:lnTo>
                    <a:pt x="1404" y="1340"/>
                  </a:lnTo>
                  <a:lnTo>
                    <a:pt x="1440" y="1318"/>
                  </a:lnTo>
                  <a:lnTo>
                    <a:pt x="1412" y="1285"/>
                  </a:lnTo>
                  <a:lnTo>
                    <a:pt x="1413" y="1265"/>
                  </a:lnTo>
                  <a:lnTo>
                    <a:pt x="1443" y="1248"/>
                  </a:lnTo>
                  <a:lnTo>
                    <a:pt x="1454" y="1212"/>
                  </a:lnTo>
                  <a:lnTo>
                    <a:pt x="1397" y="1175"/>
                  </a:lnTo>
                  <a:lnTo>
                    <a:pt x="1401" y="1140"/>
                  </a:lnTo>
                  <a:lnTo>
                    <a:pt x="1481" y="1072"/>
                  </a:lnTo>
                  <a:lnTo>
                    <a:pt x="1517" y="1106"/>
                  </a:lnTo>
                  <a:lnTo>
                    <a:pt x="1511" y="1133"/>
                  </a:lnTo>
                  <a:lnTo>
                    <a:pt x="1537" y="1148"/>
                  </a:lnTo>
                  <a:lnTo>
                    <a:pt x="1582" y="1104"/>
                  </a:lnTo>
                  <a:lnTo>
                    <a:pt x="1570" y="1077"/>
                  </a:lnTo>
                  <a:lnTo>
                    <a:pt x="1586" y="1054"/>
                  </a:lnTo>
                  <a:lnTo>
                    <a:pt x="1652" y="1062"/>
                  </a:lnTo>
                  <a:lnTo>
                    <a:pt x="1670" y="1035"/>
                  </a:lnTo>
                  <a:lnTo>
                    <a:pt x="1603" y="946"/>
                  </a:lnTo>
                  <a:lnTo>
                    <a:pt x="1637" y="881"/>
                  </a:lnTo>
                  <a:lnTo>
                    <a:pt x="1703" y="865"/>
                  </a:lnTo>
                  <a:lnTo>
                    <a:pt x="1726" y="841"/>
                  </a:lnTo>
                  <a:lnTo>
                    <a:pt x="1768" y="844"/>
                  </a:lnTo>
                  <a:lnTo>
                    <a:pt x="1783" y="811"/>
                  </a:lnTo>
                  <a:lnTo>
                    <a:pt x="1834" y="785"/>
                  </a:lnTo>
                  <a:lnTo>
                    <a:pt x="1876" y="784"/>
                  </a:lnTo>
                  <a:lnTo>
                    <a:pt x="1903" y="752"/>
                  </a:lnTo>
                  <a:lnTo>
                    <a:pt x="1870" y="684"/>
                  </a:lnTo>
                  <a:lnTo>
                    <a:pt x="1804" y="653"/>
                  </a:lnTo>
                  <a:lnTo>
                    <a:pt x="1784" y="614"/>
                  </a:lnTo>
                  <a:lnTo>
                    <a:pt x="1744" y="585"/>
                  </a:lnTo>
                  <a:lnTo>
                    <a:pt x="1652" y="593"/>
                  </a:lnTo>
                  <a:lnTo>
                    <a:pt x="1651" y="662"/>
                  </a:lnTo>
                  <a:lnTo>
                    <a:pt x="1667" y="687"/>
                  </a:lnTo>
                  <a:lnTo>
                    <a:pt x="1634" y="730"/>
                  </a:lnTo>
                  <a:lnTo>
                    <a:pt x="1595" y="734"/>
                  </a:lnTo>
                  <a:lnTo>
                    <a:pt x="1574" y="696"/>
                  </a:lnTo>
                  <a:lnTo>
                    <a:pt x="1461" y="701"/>
                  </a:lnTo>
                  <a:lnTo>
                    <a:pt x="1419" y="662"/>
                  </a:lnTo>
                  <a:lnTo>
                    <a:pt x="1263" y="639"/>
                  </a:lnTo>
                  <a:lnTo>
                    <a:pt x="1229" y="609"/>
                  </a:lnTo>
                  <a:lnTo>
                    <a:pt x="1178" y="590"/>
                  </a:lnTo>
                  <a:lnTo>
                    <a:pt x="1126" y="590"/>
                  </a:lnTo>
                  <a:lnTo>
                    <a:pt x="1099" y="510"/>
                  </a:lnTo>
                  <a:lnTo>
                    <a:pt x="1041" y="486"/>
                  </a:lnTo>
                  <a:lnTo>
                    <a:pt x="1026" y="451"/>
                  </a:lnTo>
                  <a:lnTo>
                    <a:pt x="1074" y="403"/>
                  </a:lnTo>
                  <a:lnTo>
                    <a:pt x="1026" y="301"/>
                  </a:lnTo>
                  <a:lnTo>
                    <a:pt x="823" y="253"/>
                  </a:lnTo>
                  <a:lnTo>
                    <a:pt x="770" y="256"/>
                  </a:lnTo>
                  <a:lnTo>
                    <a:pt x="734" y="218"/>
                  </a:lnTo>
                  <a:lnTo>
                    <a:pt x="742" y="182"/>
                  </a:lnTo>
                  <a:lnTo>
                    <a:pt x="719" y="129"/>
                  </a:lnTo>
                  <a:lnTo>
                    <a:pt x="689" y="120"/>
                  </a:lnTo>
                  <a:lnTo>
                    <a:pt x="677" y="80"/>
                  </a:lnTo>
                  <a:lnTo>
                    <a:pt x="692" y="60"/>
                  </a:lnTo>
                  <a:lnTo>
                    <a:pt x="688" y="41"/>
                  </a:lnTo>
                  <a:lnTo>
                    <a:pt x="643" y="44"/>
                  </a:lnTo>
                  <a:lnTo>
                    <a:pt x="562" y="11"/>
                  </a:lnTo>
                  <a:lnTo>
                    <a:pt x="500" y="12"/>
                  </a:lnTo>
                  <a:lnTo>
                    <a:pt x="487" y="57"/>
                  </a:lnTo>
                  <a:lnTo>
                    <a:pt x="431" y="63"/>
                  </a:lnTo>
                  <a:lnTo>
                    <a:pt x="383" y="17"/>
                  </a:lnTo>
                  <a:lnTo>
                    <a:pt x="335" y="0"/>
                  </a:lnTo>
                  <a:lnTo>
                    <a:pt x="324" y="17"/>
                  </a:lnTo>
                  <a:lnTo>
                    <a:pt x="323" y="50"/>
                  </a:lnTo>
                  <a:lnTo>
                    <a:pt x="285" y="96"/>
                  </a:lnTo>
                  <a:lnTo>
                    <a:pt x="294" y="1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58"/>
            <p:cNvSpPr>
              <a:spLocks noChangeAspect="1"/>
            </p:cNvSpPr>
            <p:nvPr/>
          </p:nvSpPr>
          <p:spPr bwMode="auto">
            <a:xfrm>
              <a:off x="2596" y="1415"/>
              <a:ext cx="133" cy="119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35" y="0"/>
                </a:cxn>
                <a:cxn ang="0">
                  <a:pos x="145" y="66"/>
                </a:cxn>
                <a:cxn ang="0">
                  <a:pos x="149" y="92"/>
                </a:cxn>
                <a:cxn ang="0">
                  <a:pos x="182" y="96"/>
                </a:cxn>
                <a:cxn ang="0">
                  <a:pos x="224" y="134"/>
                </a:cxn>
                <a:cxn ang="0">
                  <a:pos x="251" y="120"/>
                </a:cxn>
                <a:cxn ang="0">
                  <a:pos x="236" y="96"/>
                </a:cxn>
                <a:cxn ang="0">
                  <a:pos x="278" y="69"/>
                </a:cxn>
                <a:cxn ang="0">
                  <a:pos x="320" y="119"/>
                </a:cxn>
                <a:cxn ang="0">
                  <a:pos x="311" y="172"/>
                </a:cxn>
                <a:cxn ang="0">
                  <a:pos x="326" y="200"/>
                </a:cxn>
                <a:cxn ang="0">
                  <a:pos x="259" y="280"/>
                </a:cxn>
                <a:cxn ang="0">
                  <a:pos x="224" y="253"/>
                </a:cxn>
                <a:cxn ang="0">
                  <a:pos x="178" y="290"/>
                </a:cxn>
                <a:cxn ang="0">
                  <a:pos x="143" y="247"/>
                </a:cxn>
                <a:cxn ang="0">
                  <a:pos x="112" y="259"/>
                </a:cxn>
                <a:cxn ang="0">
                  <a:pos x="77" y="221"/>
                </a:cxn>
                <a:cxn ang="0">
                  <a:pos x="59" y="95"/>
                </a:cxn>
                <a:cxn ang="0">
                  <a:pos x="0" y="51"/>
                </a:cxn>
              </a:cxnLst>
              <a:rect l="0" t="0" r="r" b="b"/>
              <a:pathLst>
                <a:path w="326" h="290">
                  <a:moveTo>
                    <a:pt x="0" y="51"/>
                  </a:moveTo>
                  <a:lnTo>
                    <a:pt x="35" y="0"/>
                  </a:lnTo>
                  <a:lnTo>
                    <a:pt x="145" y="66"/>
                  </a:lnTo>
                  <a:lnTo>
                    <a:pt x="149" y="92"/>
                  </a:lnTo>
                  <a:lnTo>
                    <a:pt x="182" y="96"/>
                  </a:lnTo>
                  <a:lnTo>
                    <a:pt x="224" y="134"/>
                  </a:lnTo>
                  <a:lnTo>
                    <a:pt x="251" y="120"/>
                  </a:lnTo>
                  <a:lnTo>
                    <a:pt x="236" y="96"/>
                  </a:lnTo>
                  <a:lnTo>
                    <a:pt x="278" y="69"/>
                  </a:lnTo>
                  <a:lnTo>
                    <a:pt x="320" y="119"/>
                  </a:lnTo>
                  <a:lnTo>
                    <a:pt x="311" y="172"/>
                  </a:lnTo>
                  <a:lnTo>
                    <a:pt x="326" y="200"/>
                  </a:lnTo>
                  <a:lnTo>
                    <a:pt x="259" y="280"/>
                  </a:lnTo>
                  <a:lnTo>
                    <a:pt x="224" y="253"/>
                  </a:lnTo>
                  <a:lnTo>
                    <a:pt x="178" y="290"/>
                  </a:lnTo>
                  <a:lnTo>
                    <a:pt x="143" y="247"/>
                  </a:lnTo>
                  <a:lnTo>
                    <a:pt x="112" y="259"/>
                  </a:lnTo>
                  <a:lnTo>
                    <a:pt x="77" y="221"/>
                  </a:lnTo>
                  <a:lnTo>
                    <a:pt x="59" y="9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59"/>
            <p:cNvSpPr>
              <a:spLocks noChangeAspect="1"/>
            </p:cNvSpPr>
            <p:nvPr/>
          </p:nvSpPr>
          <p:spPr bwMode="auto">
            <a:xfrm>
              <a:off x="2909" y="1192"/>
              <a:ext cx="183" cy="179"/>
            </a:xfrm>
            <a:custGeom>
              <a:avLst/>
              <a:gdLst/>
              <a:ahLst/>
              <a:cxnLst>
                <a:cxn ang="0">
                  <a:pos x="0" y="235"/>
                </a:cxn>
                <a:cxn ang="0">
                  <a:pos x="52" y="125"/>
                </a:cxn>
                <a:cxn ang="0">
                  <a:pos x="79" y="155"/>
                </a:cxn>
                <a:cxn ang="0">
                  <a:pos x="124" y="122"/>
                </a:cxn>
                <a:cxn ang="0">
                  <a:pos x="123" y="87"/>
                </a:cxn>
                <a:cxn ang="0">
                  <a:pos x="186" y="33"/>
                </a:cxn>
                <a:cxn ang="0">
                  <a:pos x="219" y="44"/>
                </a:cxn>
                <a:cxn ang="0">
                  <a:pos x="273" y="0"/>
                </a:cxn>
                <a:cxn ang="0">
                  <a:pos x="320" y="38"/>
                </a:cxn>
                <a:cxn ang="0">
                  <a:pos x="299" y="62"/>
                </a:cxn>
                <a:cxn ang="0">
                  <a:pos x="342" y="111"/>
                </a:cxn>
                <a:cxn ang="0">
                  <a:pos x="357" y="160"/>
                </a:cxn>
                <a:cxn ang="0">
                  <a:pos x="332" y="194"/>
                </a:cxn>
                <a:cxn ang="0">
                  <a:pos x="330" y="265"/>
                </a:cxn>
                <a:cxn ang="0">
                  <a:pos x="369" y="281"/>
                </a:cxn>
                <a:cxn ang="0">
                  <a:pos x="387" y="329"/>
                </a:cxn>
                <a:cxn ang="0">
                  <a:pos x="428" y="339"/>
                </a:cxn>
                <a:cxn ang="0">
                  <a:pos x="446" y="384"/>
                </a:cxn>
                <a:cxn ang="0">
                  <a:pos x="420" y="412"/>
                </a:cxn>
                <a:cxn ang="0">
                  <a:pos x="341" y="427"/>
                </a:cxn>
                <a:cxn ang="0">
                  <a:pos x="276" y="384"/>
                </a:cxn>
                <a:cxn ang="0">
                  <a:pos x="223" y="435"/>
                </a:cxn>
                <a:cxn ang="0">
                  <a:pos x="163" y="436"/>
                </a:cxn>
                <a:cxn ang="0">
                  <a:pos x="157" y="385"/>
                </a:cxn>
                <a:cxn ang="0">
                  <a:pos x="121" y="369"/>
                </a:cxn>
                <a:cxn ang="0">
                  <a:pos x="106" y="400"/>
                </a:cxn>
                <a:cxn ang="0">
                  <a:pos x="79" y="391"/>
                </a:cxn>
                <a:cxn ang="0">
                  <a:pos x="64" y="334"/>
                </a:cxn>
                <a:cxn ang="0">
                  <a:pos x="27" y="299"/>
                </a:cxn>
                <a:cxn ang="0">
                  <a:pos x="30" y="241"/>
                </a:cxn>
                <a:cxn ang="0">
                  <a:pos x="0" y="235"/>
                </a:cxn>
              </a:cxnLst>
              <a:rect l="0" t="0" r="r" b="b"/>
              <a:pathLst>
                <a:path w="446" h="436">
                  <a:moveTo>
                    <a:pt x="0" y="235"/>
                  </a:moveTo>
                  <a:lnTo>
                    <a:pt x="52" y="125"/>
                  </a:lnTo>
                  <a:lnTo>
                    <a:pt x="79" y="155"/>
                  </a:lnTo>
                  <a:lnTo>
                    <a:pt x="124" y="122"/>
                  </a:lnTo>
                  <a:lnTo>
                    <a:pt x="123" y="87"/>
                  </a:lnTo>
                  <a:lnTo>
                    <a:pt x="186" y="33"/>
                  </a:lnTo>
                  <a:lnTo>
                    <a:pt x="219" y="44"/>
                  </a:lnTo>
                  <a:lnTo>
                    <a:pt x="273" y="0"/>
                  </a:lnTo>
                  <a:lnTo>
                    <a:pt x="320" y="38"/>
                  </a:lnTo>
                  <a:lnTo>
                    <a:pt x="299" y="62"/>
                  </a:lnTo>
                  <a:lnTo>
                    <a:pt x="342" y="111"/>
                  </a:lnTo>
                  <a:lnTo>
                    <a:pt x="357" y="160"/>
                  </a:lnTo>
                  <a:lnTo>
                    <a:pt x="332" y="194"/>
                  </a:lnTo>
                  <a:lnTo>
                    <a:pt x="330" y="265"/>
                  </a:lnTo>
                  <a:lnTo>
                    <a:pt x="369" y="281"/>
                  </a:lnTo>
                  <a:lnTo>
                    <a:pt x="387" y="329"/>
                  </a:lnTo>
                  <a:lnTo>
                    <a:pt x="428" y="339"/>
                  </a:lnTo>
                  <a:lnTo>
                    <a:pt x="446" y="384"/>
                  </a:lnTo>
                  <a:lnTo>
                    <a:pt x="420" y="412"/>
                  </a:lnTo>
                  <a:lnTo>
                    <a:pt x="341" y="427"/>
                  </a:lnTo>
                  <a:lnTo>
                    <a:pt x="276" y="384"/>
                  </a:lnTo>
                  <a:lnTo>
                    <a:pt x="223" y="435"/>
                  </a:lnTo>
                  <a:lnTo>
                    <a:pt x="163" y="436"/>
                  </a:lnTo>
                  <a:lnTo>
                    <a:pt x="157" y="385"/>
                  </a:lnTo>
                  <a:lnTo>
                    <a:pt x="121" y="369"/>
                  </a:lnTo>
                  <a:lnTo>
                    <a:pt x="106" y="400"/>
                  </a:lnTo>
                  <a:lnTo>
                    <a:pt x="79" y="391"/>
                  </a:lnTo>
                  <a:lnTo>
                    <a:pt x="64" y="334"/>
                  </a:lnTo>
                  <a:lnTo>
                    <a:pt x="27" y="299"/>
                  </a:lnTo>
                  <a:lnTo>
                    <a:pt x="30" y="241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60"/>
            <p:cNvSpPr>
              <a:spLocks noChangeAspect="1"/>
            </p:cNvSpPr>
            <p:nvPr/>
          </p:nvSpPr>
          <p:spPr bwMode="auto">
            <a:xfrm>
              <a:off x="3524" y="2092"/>
              <a:ext cx="854" cy="668"/>
            </a:xfrm>
            <a:custGeom>
              <a:avLst/>
              <a:gdLst/>
              <a:ahLst/>
              <a:cxnLst>
                <a:cxn ang="0">
                  <a:pos x="1867" y="96"/>
                </a:cxn>
                <a:cxn ang="0">
                  <a:pos x="1941" y="138"/>
                </a:cxn>
                <a:cxn ang="0">
                  <a:pos x="1983" y="159"/>
                </a:cxn>
                <a:cxn ang="0">
                  <a:pos x="1998" y="206"/>
                </a:cxn>
                <a:cxn ang="0">
                  <a:pos x="2013" y="289"/>
                </a:cxn>
                <a:cxn ang="0">
                  <a:pos x="2067" y="346"/>
                </a:cxn>
                <a:cxn ang="0">
                  <a:pos x="2083" y="396"/>
                </a:cxn>
                <a:cxn ang="0">
                  <a:pos x="2064" y="490"/>
                </a:cxn>
                <a:cxn ang="0">
                  <a:pos x="2026" y="573"/>
                </a:cxn>
                <a:cxn ang="0">
                  <a:pos x="1996" y="617"/>
                </a:cxn>
                <a:cxn ang="0">
                  <a:pos x="1977" y="711"/>
                </a:cxn>
                <a:cxn ang="0">
                  <a:pos x="1951" y="759"/>
                </a:cxn>
                <a:cxn ang="0">
                  <a:pos x="1921" y="784"/>
                </a:cxn>
                <a:cxn ang="0">
                  <a:pos x="1918" y="817"/>
                </a:cxn>
                <a:cxn ang="0">
                  <a:pos x="1831" y="714"/>
                </a:cxn>
                <a:cxn ang="0">
                  <a:pos x="1573" y="651"/>
                </a:cxn>
                <a:cxn ang="0">
                  <a:pos x="1580" y="791"/>
                </a:cxn>
                <a:cxn ang="0">
                  <a:pos x="1226" y="1023"/>
                </a:cxn>
                <a:cxn ang="0">
                  <a:pos x="1045" y="1126"/>
                </a:cxn>
                <a:cxn ang="0">
                  <a:pos x="796" y="1251"/>
                </a:cxn>
                <a:cxn ang="0">
                  <a:pos x="596" y="1333"/>
                </a:cxn>
                <a:cxn ang="0">
                  <a:pos x="392" y="1475"/>
                </a:cxn>
                <a:cxn ang="0">
                  <a:pos x="308" y="1630"/>
                </a:cxn>
                <a:cxn ang="0">
                  <a:pos x="213" y="1475"/>
                </a:cxn>
                <a:cxn ang="0">
                  <a:pos x="43" y="1375"/>
                </a:cxn>
                <a:cxn ang="0">
                  <a:pos x="46" y="1305"/>
                </a:cxn>
                <a:cxn ang="0">
                  <a:pos x="4" y="1197"/>
                </a:cxn>
                <a:cxn ang="0">
                  <a:pos x="114" y="1190"/>
                </a:cxn>
                <a:cxn ang="0">
                  <a:pos x="173" y="1134"/>
                </a:cxn>
                <a:cxn ang="0">
                  <a:pos x="273" y="1092"/>
                </a:cxn>
                <a:cxn ang="0">
                  <a:pos x="306" y="922"/>
                </a:cxn>
                <a:cxn ang="0">
                  <a:pos x="386" y="868"/>
                </a:cxn>
                <a:cxn ang="0">
                  <a:pos x="506" y="809"/>
                </a:cxn>
                <a:cxn ang="0">
                  <a:pos x="387" y="671"/>
                </a:cxn>
                <a:cxn ang="0">
                  <a:pos x="188" y="590"/>
                </a:cxn>
                <a:cxn ang="0">
                  <a:pos x="158" y="402"/>
                </a:cxn>
                <a:cxn ang="0">
                  <a:pos x="141" y="229"/>
                </a:cxn>
                <a:cxn ang="0">
                  <a:pos x="329" y="90"/>
                </a:cxn>
                <a:cxn ang="0">
                  <a:pos x="472" y="74"/>
                </a:cxn>
                <a:cxn ang="0">
                  <a:pos x="547" y="35"/>
                </a:cxn>
                <a:cxn ang="0">
                  <a:pos x="710" y="26"/>
                </a:cxn>
                <a:cxn ang="0">
                  <a:pos x="870" y="162"/>
                </a:cxn>
                <a:cxn ang="0">
                  <a:pos x="940" y="260"/>
                </a:cxn>
                <a:cxn ang="0">
                  <a:pos x="1287" y="301"/>
                </a:cxn>
                <a:cxn ang="0">
                  <a:pos x="1431" y="229"/>
                </a:cxn>
                <a:cxn ang="0">
                  <a:pos x="1586" y="140"/>
                </a:cxn>
                <a:cxn ang="0">
                  <a:pos x="1852" y="75"/>
                </a:cxn>
              </a:cxnLst>
              <a:rect l="0" t="0" r="r" b="b"/>
              <a:pathLst>
                <a:path w="2083" h="1630">
                  <a:moveTo>
                    <a:pt x="1852" y="75"/>
                  </a:moveTo>
                  <a:lnTo>
                    <a:pt x="1861" y="89"/>
                  </a:lnTo>
                  <a:lnTo>
                    <a:pt x="1867" y="96"/>
                  </a:lnTo>
                  <a:lnTo>
                    <a:pt x="1875" y="102"/>
                  </a:lnTo>
                  <a:lnTo>
                    <a:pt x="1906" y="123"/>
                  </a:lnTo>
                  <a:lnTo>
                    <a:pt x="1941" y="138"/>
                  </a:lnTo>
                  <a:lnTo>
                    <a:pt x="1971" y="150"/>
                  </a:lnTo>
                  <a:lnTo>
                    <a:pt x="1977" y="153"/>
                  </a:lnTo>
                  <a:lnTo>
                    <a:pt x="1983" y="159"/>
                  </a:lnTo>
                  <a:lnTo>
                    <a:pt x="1990" y="171"/>
                  </a:lnTo>
                  <a:lnTo>
                    <a:pt x="1995" y="188"/>
                  </a:lnTo>
                  <a:lnTo>
                    <a:pt x="1998" y="206"/>
                  </a:lnTo>
                  <a:lnTo>
                    <a:pt x="1999" y="244"/>
                  </a:lnTo>
                  <a:lnTo>
                    <a:pt x="2005" y="275"/>
                  </a:lnTo>
                  <a:lnTo>
                    <a:pt x="2013" y="289"/>
                  </a:lnTo>
                  <a:lnTo>
                    <a:pt x="2022" y="301"/>
                  </a:lnTo>
                  <a:lnTo>
                    <a:pt x="2046" y="323"/>
                  </a:lnTo>
                  <a:lnTo>
                    <a:pt x="2067" y="346"/>
                  </a:lnTo>
                  <a:lnTo>
                    <a:pt x="2076" y="358"/>
                  </a:lnTo>
                  <a:lnTo>
                    <a:pt x="2080" y="370"/>
                  </a:lnTo>
                  <a:lnTo>
                    <a:pt x="2083" y="396"/>
                  </a:lnTo>
                  <a:lnTo>
                    <a:pt x="2080" y="424"/>
                  </a:lnTo>
                  <a:lnTo>
                    <a:pt x="2074" y="457"/>
                  </a:lnTo>
                  <a:lnTo>
                    <a:pt x="2064" y="490"/>
                  </a:lnTo>
                  <a:lnTo>
                    <a:pt x="2052" y="522"/>
                  </a:lnTo>
                  <a:lnTo>
                    <a:pt x="2038" y="550"/>
                  </a:lnTo>
                  <a:lnTo>
                    <a:pt x="2026" y="573"/>
                  </a:lnTo>
                  <a:lnTo>
                    <a:pt x="2014" y="590"/>
                  </a:lnTo>
                  <a:lnTo>
                    <a:pt x="2005" y="602"/>
                  </a:lnTo>
                  <a:lnTo>
                    <a:pt x="1996" y="617"/>
                  </a:lnTo>
                  <a:lnTo>
                    <a:pt x="1984" y="651"/>
                  </a:lnTo>
                  <a:lnTo>
                    <a:pt x="1978" y="686"/>
                  </a:lnTo>
                  <a:lnTo>
                    <a:pt x="1977" y="711"/>
                  </a:lnTo>
                  <a:lnTo>
                    <a:pt x="1974" y="728"/>
                  </a:lnTo>
                  <a:lnTo>
                    <a:pt x="1965" y="744"/>
                  </a:lnTo>
                  <a:lnTo>
                    <a:pt x="1951" y="759"/>
                  </a:lnTo>
                  <a:lnTo>
                    <a:pt x="1933" y="772"/>
                  </a:lnTo>
                  <a:lnTo>
                    <a:pt x="1926" y="776"/>
                  </a:lnTo>
                  <a:lnTo>
                    <a:pt x="1921" y="784"/>
                  </a:lnTo>
                  <a:lnTo>
                    <a:pt x="1917" y="799"/>
                  </a:lnTo>
                  <a:lnTo>
                    <a:pt x="1917" y="811"/>
                  </a:lnTo>
                  <a:lnTo>
                    <a:pt x="1918" y="817"/>
                  </a:lnTo>
                  <a:lnTo>
                    <a:pt x="1875" y="845"/>
                  </a:lnTo>
                  <a:lnTo>
                    <a:pt x="1819" y="772"/>
                  </a:lnTo>
                  <a:lnTo>
                    <a:pt x="1831" y="714"/>
                  </a:lnTo>
                  <a:lnTo>
                    <a:pt x="1782" y="720"/>
                  </a:lnTo>
                  <a:lnTo>
                    <a:pt x="1703" y="644"/>
                  </a:lnTo>
                  <a:lnTo>
                    <a:pt x="1573" y="651"/>
                  </a:lnTo>
                  <a:lnTo>
                    <a:pt x="1537" y="692"/>
                  </a:lnTo>
                  <a:lnTo>
                    <a:pt x="1600" y="723"/>
                  </a:lnTo>
                  <a:lnTo>
                    <a:pt x="1580" y="791"/>
                  </a:lnTo>
                  <a:lnTo>
                    <a:pt x="1588" y="838"/>
                  </a:lnTo>
                  <a:lnTo>
                    <a:pt x="1325" y="904"/>
                  </a:lnTo>
                  <a:lnTo>
                    <a:pt x="1226" y="1023"/>
                  </a:lnTo>
                  <a:lnTo>
                    <a:pt x="1090" y="1008"/>
                  </a:lnTo>
                  <a:lnTo>
                    <a:pt x="1084" y="1083"/>
                  </a:lnTo>
                  <a:lnTo>
                    <a:pt x="1045" y="1126"/>
                  </a:lnTo>
                  <a:lnTo>
                    <a:pt x="970" y="1114"/>
                  </a:lnTo>
                  <a:lnTo>
                    <a:pt x="883" y="1164"/>
                  </a:lnTo>
                  <a:lnTo>
                    <a:pt x="796" y="1251"/>
                  </a:lnTo>
                  <a:lnTo>
                    <a:pt x="745" y="1349"/>
                  </a:lnTo>
                  <a:lnTo>
                    <a:pt x="650" y="1361"/>
                  </a:lnTo>
                  <a:lnTo>
                    <a:pt x="596" y="1333"/>
                  </a:lnTo>
                  <a:lnTo>
                    <a:pt x="503" y="1400"/>
                  </a:lnTo>
                  <a:lnTo>
                    <a:pt x="469" y="1376"/>
                  </a:lnTo>
                  <a:lnTo>
                    <a:pt x="392" y="1475"/>
                  </a:lnTo>
                  <a:lnTo>
                    <a:pt x="303" y="1528"/>
                  </a:lnTo>
                  <a:lnTo>
                    <a:pt x="339" y="1593"/>
                  </a:lnTo>
                  <a:lnTo>
                    <a:pt x="308" y="1630"/>
                  </a:lnTo>
                  <a:lnTo>
                    <a:pt x="270" y="1615"/>
                  </a:lnTo>
                  <a:lnTo>
                    <a:pt x="224" y="1558"/>
                  </a:lnTo>
                  <a:lnTo>
                    <a:pt x="213" y="1475"/>
                  </a:lnTo>
                  <a:lnTo>
                    <a:pt x="144" y="1484"/>
                  </a:lnTo>
                  <a:lnTo>
                    <a:pt x="98" y="1471"/>
                  </a:lnTo>
                  <a:lnTo>
                    <a:pt x="43" y="1375"/>
                  </a:lnTo>
                  <a:lnTo>
                    <a:pt x="15" y="1342"/>
                  </a:lnTo>
                  <a:lnTo>
                    <a:pt x="16" y="1322"/>
                  </a:lnTo>
                  <a:lnTo>
                    <a:pt x="46" y="1305"/>
                  </a:lnTo>
                  <a:lnTo>
                    <a:pt x="57" y="1269"/>
                  </a:lnTo>
                  <a:lnTo>
                    <a:pt x="0" y="1232"/>
                  </a:lnTo>
                  <a:lnTo>
                    <a:pt x="4" y="1197"/>
                  </a:lnTo>
                  <a:lnTo>
                    <a:pt x="84" y="1129"/>
                  </a:lnTo>
                  <a:lnTo>
                    <a:pt x="120" y="1163"/>
                  </a:lnTo>
                  <a:lnTo>
                    <a:pt x="114" y="1190"/>
                  </a:lnTo>
                  <a:lnTo>
                    <a:pt x="140" y="1205"/>
                  </a:lnTo>
                  <a:lnTo>
                    <a:pt x="185" y="1161"/>
                  </a:lnTo>
                  <a:lnTo>
                    <a:pt x="173" y="1134"/>
                  </a:lnTo>
                  <a:lnTo>
                    <a:pt x="189" y="1111"/>
                  </a:lnTo>
                  <a:lnTo>
                    <a:pt x="255" y="1119"/>
                  </a:lnTo>
                  <a:lnTo>
                    <a:pt x="273" y="1092"/>
                  </a:lnTo>
                  <a:lnTo>
                    <a:pt x="206" y="1003"/>
                  </a:lnTo>
                  <a:lnTo>
                    <a:pt x="240" y="938"/>
                  </a:lnTo>
                  <a:lnTo>
                    <a:pt x="306" y="922"/>
                  </a:lnTo>
                  <a:lnTo>
                    <a:pt x="329" y="898"/>
                  </a:lnTo>
                  <a:lnTo>
                    <a:pt x="371" y="901"/>
                  </a:lnTo>
                  <a:lnTo>
                    <a:pt x="386" y="868"/>
                  </a:lnTo>
                  <a:lnTo>
                    <a:pt x="437" y="842"/>
                  </a:lnTo>
                  <a:lnTo>
                    <a:pt x="479" y="841"/>
                  </a:lnTo>
                  <a:lnTo>
                    <a:pt x="506" y="809"/>
                  </a:lnTo>
                  <a:lnTo>
                    <a:pt x="473" y="741"/>
                  </a:lnTo>
                  <a:lnTo>
                    <a:pt x="407" y="710"/>
                  </a:lnTo>
                  <a:lnTo>
                    <a:pt x="387" y="671"/>
                  </a:lnTo>
                  <a:lnTo>
                    <a:pt x="347" y="642"/>
                  </a:lnTo>
                  <a:lnTo>
                    <a:pt x="255" y="650"/>
                  </a:lnTo>
                  <a:lnTo>
                    <a:pt x="188" y="590"/>
                  </a:lnTo>
                  <a:lnTo>
                    <a:pt x="186" y="529"/>
                  </a:lnTo>
                  <a:lnTo>
                    <a:pt x="164" y="504"/>
                  </a:lnTo>
                  <a:lnTo>
                    <a:pt x="158" y="402"/>
                  </a:lnTo>
                  <a:lnTo>
                    <a:pt x="183" y="382"/>
                  </a:lnTo>
                  <a:lnTo>
                    <a:pt x="177" y="286"/>
                  </a:lnTo>
                  <a:lnTo>
                    <a:pt x="141" y="229"/>
                  </a:lnTo>
                  <a:lnTo>
                    <a:pt x="191" y="152"/>
                  </a:lnTo>
                  <a:lnTo>
                    <a:pt x="276" y="129"/>
                  </a:lnTo>
                  <a:lnTo>
                    <a:pt x="329" y="90"/>
                  </a:lnTo>
                  <a:lnTo>
                    <a:pt x="425" y="68"/>
                  </a:lnTo>
                  <a:lnTo>
                    <a:pt x="451" y="80"/>
                  </a:lnTo>
                  <a:lnTo>
                    <a:pt x="472" y="74"/>
                  </a:lnTo>
                  <a:lnTo>
                    <a:pt x="482" y="38"/>
                  </a:lnTo>
                  <a:lnTo>
                    <a:pt x="517" y="29"/>
                  </a:lnTo>
                  <a:lnTo>
                    <a:pt x="547" y="35"/>
                  </a:lnTo>
                  <a:lnTo>
                    <a:pt x="608" y="0"/>
                  </a:lnTo>
                  <a:lnTo>
                    <a:pt x="680" y="42"/>
                  </a:lnTo>
                  <a:lnTo>
                    <a:pt x="710" y="26"/>
                  </a:lnTo>
                  <a:lnTo>
                    <a:pt x="774" y="47"/>
                  </a:lnTo>
                  <a:lnTo>
                    <a:pt x="796" y="93"/>
                  </a:lnTo>
                  <a:lnTo>
                    <a:pt x="870" y="162"/>
                  </a:lnTo>
                  <a:lnTo>
                    <a:pt x="844" y="236"/>
                  </a:lnTo>
                  <a:lnTo>
                    <a:pt x="870" y="296"/>
                  </a:lnTo>
                  <a:lnTo>
                    <a:pt x="940" y="260"/>
                  </a:lnTo>
                  <a:lnTo>
                    <a:pt x="1044" y="251"/>
                  </a:lnTo>
                  <a:lnTo>
                    <a:pt x="1122" y="310"/>
                  </a:lnTo>
                  <a:lnTo>
                    <a:pt x="1287" y="301"/>
                  </a:lnTo>
                  <a:lnTo>
                    <a:pt x="1350" y="269"/>
                  </a:lnTo>
                  <a:lnTo>
                    <a:pt x="1404" y="286"/>
                  </a:lnTo>
                  <a:lnTo>
                    <a:pt x="1431" y="229"/>
                  </a:lnTo>
                  <a:lnTo>
                    <a:pt x="1419" y="185"/>
                  </a:lnTo>
                  <a:lnTo>
                    <a:pt x="1477" y="122"/>
                  </a:lnTo>
                  <a:lnTo>
                    <a:pt x="1586" y="140"/>
                  </a:lnTo>
                  <a:lnTo>
                    <a:pt x="1663" y="105"/>
                  </a:lnTo>
                  <a:lnTo>
                    <a:pt x="1848" y="66"/>
                  </a:lnTo>
                  <a:lnTo>
                    <a:pt x="1852" y="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61"/>
            <p:cNvSpPr>
              <a:spLocks noChangeAspect="1"/>
            </p:cNvSpPr>
            <p:nvPr/>
          </p:nvSpPr>
          <p:spPr bwMode="auto">
            <a:xfrm>
              <a:off x="2691" y="2621"/>
              <a:ext cx="1396" cy="1398"/>
            </a:xfrm>
            <a:custGeom>
              <a:avLst/>
              <a:gdLst/>
              <a:ahLst/>
              <a:cxnLst>
                <a:cxn ang="0">
                  <a:pos x="2217" y="340"/>
                </a:cxn>
                <a:cxn ang="0">
                  <a:pos x="2477" y="626"/>
                </a:cxn>
                <a:cxn ang="0">
                  <a:pos x="2415" y="795"/>
                </a:cxn>
                <a:cxn ang="0">
                  <a:pos x="2555" y="1044"/>
                </a:cxn>
                <a:cxn ang="0">
                  <a:pos x="2943" y="1453"/>
                </a:cxn>
                <a:cxn ang="0">
                  <a:pos x="3230" y="1578"/>
                </a:cxn>
                <a:cxn ang="0">
                  <a:pos x="3341" y="1804"/>
                </a:cxn>
                <a:cxn ang="0">
                  <a:pos x="3321" y="1981"/>
                </a:cxn>
                <a:cxn ang="0">
                  <a:pos x="3209" y="2017"/>
                </a:cxn>
                <a:cxn ang="0">
                  <a:pos x="3152" y="2082"/>
                </a:cxn>
                <a:cxn ang="0">
                  <a:pos x="3146" y="2180"/>
                </a:cxn>
                <a:cxn ang="0">
                  <a:pos x="3031" y="2291"/>
                </a:cxn>
                <a:cxn ang="0">
                  <a:pos x="2908" y="2320"/>
                </a:cxn>
                <a:cxn ang="0">
                  <a:pos x="2788" y="2359"/>
                </a:cxn>
                <a:cxn ang="0">
                  <a:pos x="2768" y="2413"/>
                </a:cxn>
                <a:cxn ang="0">
                  <a:pos x="2680" y="2480"/>
                </a:cxn>
                <a:cxn ang="0">
                  <a:pos x="2780" y="2632"/>
                </a:cxn>
                <a:cxn ang="0">
                  <a:pos x="2842" y="2757"/>
                </a:cxn>
                <a:cxn ang="0">
                  <a:pos x="2850" y="2945"/>
                </a:cxn>
                <a:cxn ang="0">
                  <a:pos x="2866" y="3204"/>
                </a:cxn>
                <a:cxn ang="0">
                  <a:pos x="2506" y="3001"/>
                </a:cxn>
                <a:cxn ang="0">
                  <a:pos x="2286" y="3058"/>
                </a:cxn>
                <a:cxn ang="0">
                  <a:pos x="1902" y="3130"/>
                </a:cxn>
                <a:cxn ang="0">
                  <a:pos x="1496" y="3237"/>
                </a:cxn>
                <a:cxn ang="0">
                  <a:pos x="1457" y="3096"/>
                </a:cxn>
                <a:cxn ang="0">
                  <a:pos x="1078" y="3105"/>
                </a:cxn>
                <a:cxn ang="0">
                  <a:pos x="1026" y="3171"/>
                </a:cxn>
                <a:cxn ang="0">
                  <a:pos x="778" y="3321"/>
                </a:cxn>
                <a:cxn ang="0">
                  <a:pos x="647" y="3105"/>
                </a:cxn>
                <a:cxn ang="0">
                  <a:pos x="518" y="3019"/>
                </a:cxn>
                <a:cxn ang="0">
                  <a:pos x="757" y="2932"/>
                </a:cxn>
                <a:cxn ang="0">
                  <a:pos x="802" y="2826"/>
                </a:cxn>
                <a:cxn ang="0">
                  <a:pos x="840" y="2635"/>
                </a:cxn>
                <a:cxn ang="0">
                  <a:pos x="716" y="2271"/>
                </a:cxn>
                <a:cxn ang="0">
                  <a:pos x="850" y="2098"/>
                </a:cxn>
                <a:cxn ang="0">
                  <a:pos x="919" y="1871"/>
                </a:cxn>
                <a:cxn ang="0">
                  <a:pos x="1047" y="1871"/>
                </a:cxn>
                <a:cxn ang="0">
                  <a:pos x="1060" y="1716"/>
                </a:cxn>
                <a:cxn ang="0">
                  <a:pos x="847" y="1340"/>
                </a:cxn>
                <a:cxn ang="0">
                  <a:pos x="829" y="1061"/>
                </a:cxn>
                <a:cxn ang="0">
                  <a:pos x="706" y="1019"/>
                </a:cxn>
                <a:cxn ang="0">
                  <a:pos x="605" y="939"/>
                </a:cxn>
                <a:cxn ang="0">
                  <a:pos x="535" y="832"/>
                </a:cxn>
                <a:cxn ang="0">
                  <a:pos x="449" y="739"/>
                </a:cxn>
                <a:cxn ang="0">
                  <a:pos x="258" y="754"/>
                </a:cxn>
                <a:cxn ang="0">
                  <a:pos x="189" y="939"/>
                </a:cxn>
                <a:cxn ang="0">
                  <a:pos x="58" y="727"/>
                </a:cxn>
                <a:cxn ang="0">
                  <a:pos x="30" y="385"/>
                </a:cxn>
                <a:cxn ang="0">
                  <a:pos x="294" y="336"/>
                </a:cxn>
                <a:cxn ang="0">
                  <a:pos x="441" y="246"/>
                </a:cxn>
                <a:cxn ang="0">
                  <a:pos x="724" y="79"/>
                </a:cxn>
                <a:cxn ang="0">
                  <a:pos x="903" y="65"/>
                </a:cxn>
                <a:cxn ang="0">
                  <a:pos x="1223" y="345"/>
                </a:cxn>
                <a:cxn ang="0">
                  <a:pos x="1283" y="244"/>
                </a:cxn>
                <a:cxn ang="0">
                  <a:pos x="1412" y="203"/>
                </a:cxn>
                <a:cxn ang="0">
                  <a:pos x="1628" y="20"/>
                </a:cxn>
                <a:cxn ang="0">
                  <a:pos x="1906" y="100"/>
                </a:cxn>
                <a:cxn ang="0">
                  <a:pos x="2077" y="85"/>
                </a:cxn>
              </a:cxnLst>
              <a:rect l="0" t="0" r="r" b="b"/>
              <a:pathLst>
                <a:path w="3408" h="3411">
                  <a:moveTo>
                    <a:pt x="2175" y="194"/>
                  </a:moveTo>
                  <a:lnTo>
                    <a:pt x="2180" y="235"/>
                  </a:lnTo>
                  <a:lnTo>
                    <a:pt x="2139" y="232"/>
                  </a:lnTo>
                  <a:lnTo>
                    <a:pt x="2139" y="268"/>
                  </a:lnTo>
                  <a:lnTo>
                    <a:pt x="2217" y="340"/>
                  </a:lnTo>
                  <a:lnTo>
                    <a:pt x="2183" y="387"/>
                  </a:lnTo>
                  <a:lnTo>
                    <a:pt x="2265" y="422"/>
                  </a:lnTo>
                  <a:lnTo>
                    <a:pt x="2433" y="563"/>
                  </a:lnTo>
                  <a:lnTo>
                    <a:pt x="2426" y="596"/>
                  </a:lnTo>
                  <a:lnTo>
                    <a:pt x="2477" y="626"/>
                  </a:lnTo>
                  <a:lnTo>
                    <a:pt x="2460" y="713"/>
                  </a:lnTo>
                  <a:lnTo>
                    <a:pt x="2406" y="698"/>
                  </a:lnTo>
                  <a:lnTo>
                    <a:pt x="2400" y="736"/>
                  </a:lnTo>
                  <a:lnTo>
                    <a:pt x="2435" y="757"/>
                  </a:lnTo>
                  <a:lnTo>
                    <a:pt x="2415" y="795"/>
                  </a:lnTo>
                  <a:lnTo>
                    <a:pt x="2382" y="793"/>
                  </a:lnTo>
                  <a:lnTo>
                    <a:pt x="2376" y="831"/>
                  </a:lnTo>
                  <a:lnTo>
                    <a:pt x="2483" y="909"/>
                  </a:lnTo>
                  <a:lnTo>
                    <a:pt x="2506" y="1037"/>
                  </a:lnTo>
                  <a:lnTo>
                    <a:pt x="2555" y="1044"/>
                  </a:lnTo>
                  <a:lnTo>
                    <a:pt x="2579" y="1145"/>
                  </a:lnTo>
                  <a:lnTo>
                    <a:pt x="2633" y="1157"/>
                  </a:lnTo>
                  <a:lnTo>
                    <a:pt x="2693" y="1261"/>
                  </a:lnTo>
                  <a:lnTo>
                    <a:pt x="2842" y="1337"/>
                  </a:lnTo>
                  <a:lnTo>
                    <a:pt x="2943" y="1453"/>
                  </a:lnTo>
                  <a:lnTo>
                    <a:pt x="3015" y="1456"/>
                  </a:lnTo>
                  <a:lnTo>
                    <a:pt x="3097" y="1507"/>
                  </a:lnTo>
                  <a:lnTo>
                    <a:pt x="3127" y="1571"/>
                  </a:lnTo>
                  <a:lnTo>
                    <a:pt x="3164" y="1592"/>
                  </a:lnTo>
                  <a:lnTo>
                    <a:pt x="3230" y="1578"/>
                  </a:lnTo>
                  <a:lnTo>
                    <a:pt x="3264" y="1607"/>
                  </a:lnTo>
                  <a:lnTo>
                    <a:pt x="3269" y="1674"/>
                  </a:lnTo>
                  <a:lnTo>
                    <a:pt x="3335" y="1704"/>
                  </a:lnTo>
                  <a:lnTo>
                    <a:pt x="3368" y="1772"/>
                  </a:lnTo>
                  <a:lnTo>
                    <a:pt x="3341" y="1804"/>
                  </a:lnTo>
                  <a:lnTo>
                    <a:pt x="3401" y="1856"/>
                  </a:lnTo>
                  <a:lnTo>
                    <a:pt x="3408" y="1953"/>
                  </a:lnTo>
                  <a:lnTo>
                    <a:pt x="3351" y="2008"/>
                  </a:lnTo>
                  <a:lnTo>
                    <a:pt x="3338" y="1995"/>
                  </a:lnTo>
                  <a:lnTo>
                    <a:pt x="3321" y="1981"/>
                  </a:lnTo>
                  <a:lnTo>
                    <a:pt x="3299" y="1966"/>
                  </a:lnTo>
                  <a:lnTo>
                    <a:pt x="3273" y="1954"/>
                  </a:lnTo>
                  <a:lnTo>
                    <a:pt x="3249" y="1947"/>
                  </a:lnTo>
                  <a:lnTo>
                    <a:pt x="3227" y="1944"/>
                  </a:lnTo>
                  <a:lnTo>
                    <a:pt x="3209" y="2017"/>
                  </a:lnTo>
                  <a:lnTo>
                    <a:pt x="3149" y="2013"/>
                  </a:lnTo>
                  <a:lnTo>
                    <a:pt x="3153" y="2032"/>
                  </a:lnTo>
                  <a:lnTo>
                    <a:pt x="3156" y="2052"/>
                  </a:lnTo>
                  <a:lnTo>
                    <a:pt x="3155" y="2068"/>
                  </a:lnTo>
                  <a:lnTo>
                    <a:pt x="3152" y="2082"/>
                  </a:lnTo>
                  <a:lnTo>
                    <a:pt x="3147" y="2094"/>
                  </a:lnTo>
                  <a:lnTo>
                    <a:pt x="3147" y="2107"/>
                  </a:lnTo>
                  <a:lnTo>
                    <a:pt x="3155" y="2136"/>
                  </a:lnTo>
                  <a:lnTo>
                    <a:pt x="3156" y="2154"/>
                  </a:lnTo>
                  <a:lnTo>
                    <a:pt x="3146" y="2180"/>
                  </a:lnTo>
                  <a:lnTo>
                    <a:pt x="3127" y="2210"/>
                  </a:lnTo>
                  <a:lnTo>
                    <a:pt x="3102" y="2243"/>
                  </a:lnTo>
                  <a:lnTo>
                    <a:pt x="3087" y="2258"/>
                  </a:lnTo>
                  <a:lnTo>
                    <a:pt x="3069" y="2271"/>
                  </a:lnTo>
                  <a:lnTo>
                    <a:pt x="3031" y="2291"/>
                  </a:lnTo>
                  <a:lnTo>
                    <a:pt x="3013" y="2297"/>
                  </a:lnTo>
                  <a:lnTo>
                    <a:pt x="2994" y="2302"/>
                  </a:lnTo>
                  <a:lnTo>
                    <a:pt x="2964" y="2305"/>
                  </a:lnTo>
                  <a:lnTo>
                    <a:pt x="2937" y="2309"/>
                  </a:lnTo>
                  <a:lnTo>
                    <a:pt x="2908" y="2320"/>
                  </a:lnTo>
                  <a:lnTo>
                    <a:pt x="2869" y="2344"/>
                  </a:lnTo>
                  <a:lnTo>
                    <a:pt x="2857" y="2351"/>
                  </a:lnTo>
                  <a:lnTo>
                    <a:pt x="2842" y="2354"/>
                  </a:lnTo>
                  <a:lnTo>
                    <a:pt x="2798" y="2356"/>
                  </a:lnTo>
                  <a:lnTo>
                    <a:pt x="2788" y="2359"/>
                  </a:lnTo>
                  <a:lnTo>
                    <a:pt x="2779" y="2363"/>
                  </a:lnTo>
                  <a:lnTo>
                    <a:pt x="2774" y="2371"/>
                  </a:lnTo>
                  <a:lnTo>
                    <a:pt x="2771" y="2378"/>
                  </a:lnTo>
                  <a:lnTo>
                    <a:pt x="2770" y="2398"/>
                  </a:lnTo>
                  <a:lnTo>
                    <a:pt x="2768" y="2413"/>
                  </a:lnTo>
                  <a:lnTo>
                    <a:pt x="2761" y="2425"/>
                  </a:lnTo>
                  <a:lnTo>
                    <a:pt x="2747" y="2434"/>
                  </a:lnTo>
                  <a:lnTo>
                    <a:pt x="2692" y="2465"/>
                  </a:lnTo>
                  <a:lnTo>
                    <a:pt x="2684" y="2471"/>
                  </a:lnTo>
                  <a:lnTo>
                    <a:pt x="2680" y="2480"/>
                  </a:lnTo>
                  <a:lnTo>
                    <a:pt x="2680" y="2499"/>
                  </a:lnTo>
                  <a:lnTo>
                    <a:pt x="2689" y="2521"/>
                  </a:lnTo>
                  <a:lnTo>
                    <a:pt x="2704" y="2544"/>
                  </a:lnTo>
                  <a:lnTo>
                    <a:pt x="2744" y="2593"/>
                  </a:lnTo>
                  <a:lnTo>
                    <a:pt x="2780" y="2632"/>
                  </a:lnTo>
                  <a:lnTo>
                    <a:pt x="2798" y="2656"/>
                  </a:lnTo>
                  <a:lnTo>
                    <a:pt x="2812" y="2681"/>
                  </a:lnTo>
                  <a:lnTo>
                    <a:pt x="2824" y="2703"/>
                  </a:lnTo>
                  <a:lnTo>
                    <a:pt x="2832" y="2724"/>
                  </a:lnTo>
                  <a:lnTo>
                    <a:pt x="2842" y="2757"/>
                  </a:lnTo>
                  <a:lnTo>
                    <a:pt x="2844" y="2771"/>
                  </a:lnTo>
                  <a:lnTo>
                    <a:pt x="2820" y="2808"/>
                  </a:lnTo>
                  <a:lnTo>
                    <a:pt x="2845" y="2873"/>
                  </a:lnTo>
                  <a:lnTo>
                    <a:pt x="2818" y="2906"/>
                  </a:lnTo>
                  <a:lnTo>
                    <a:pt x="2850" y="2945"/>
                  </a:lnTo>
                  <a:lnTo>
                    <a:pt x="2907" y="2933"/>
                  </a:lnTo>
                  <a:lnTo>
                    <a:pt x="2950" y="3016"/>
                  </a:lnTo>
                  <a:lnTo>
                    <a:pt x="2899" y="3133"/>
                  </a:lnTo>
                  <a:lnTo>
                    <a:pt x="2919" y="3177"/>
                  </a:lnTo>
                  <a:lnTo>
                    <a:pt x="2866" y="3204"/>
                  </a:lnTo>
                  <a:lnTo>
                    <a:pt x="2705" y="3111"/>
                  </a:lnTo>
                  <a:lnTo>
                    <a:pt x="2741" y="3035"/>
                  </a:lnTo>
                  <a:lnTo>
                    <a:pt x="2653" y="2983"/>
                  </a:lnTo>
                  <a:lnTo>
                    <a:pt x="2575" y="2999"/>
                  </a:lnTo>
                  <a:lnTo>
                    <a:pt x="2506" y="3001"/>
                  </a:lnTo>
                  <a:lnTo>
                    <a:pt x="2489" y="2966"/>
                  </a:lnTo>
                  <a:lnTo>
                    <a:pt x="2391" y="2951"/>
                  </a:lnTo>
                  <a:lnTo>
                    <a:pt x="2366" y="2915"/>
                  </a:lnTo>
                  <a:lnTo>
                    <a:pt x="2273" y="2957"/>
                  </a:lnTo>
                  <a:lnTo>
                    <a:pt x="2286" y="3058"/>
                  </a:lnTo>
                  <a:lnTo>
                    <a:pt x="2250" y="3093"/>
                  </a:lnTo>
                  <a:lnTo>
                    <a:pt x="2226" y="3043"/>
                  </a:lnTo>
                  <a:lnTo>
                    <a:pt x="1993" y="3076"/>
                  </a:lnTo>
                  <a:lnTo>
                    <a:pt x="1917" y="3046"/>
                  </a:lnTo>
                  <a:lnTo>
                    <a:pt x="1902" y="3130"/>
                  </a:lnTo>
                  <a:lnTo>
                    <a:pt x="1801" y="3144"/>
                  </a:lnTo>
                  <a:lnTo>
                    <a:pt x="1781" y="3213"/>
                  </a:lnTo>
                  <a:lnTo>
                    <a:pt x="1625" y="3269"/>
                  </a:lnTo>
                  <a:lnTo>
                    <a:pt x="1589" y="3232"/>
                  </a:lnTo>
                  <a:lnTo>
                    <a:pt x="1496" y="3237"/>
                  </a:lnTo>
                  <a:lnTo>
                    <a:pt x="1472" y="3260"/>
                  </a:lnTo>
                  <a:lnTo>
                    <a:pt x="1431" y="3234"/>
                  </a:lnTo>
                  <a:lnTo>
                    <a:pt x="1421" y="3175"/>
                  </a:lnTo>
                  <a:lnTo>
                    <a:pt x="1446" y="3156"/>
                  </a:lnTo>
                  <a:lnTo>
                    <a:pt x="1457" y="3096"/>
                  </a:lnTo>
                  <a:lnTo>
                    <a:pt x="1289" y="3141"/>
                  </a:lnTo>
                  <a:lnTo>
                    <a:pt x="1151" y="3076"/>
                  </a:lnTo>
                  <a:lnTo>
                    <a:pt x="1133" y="3148"/>
                  </a:lnTo>
                  <a:lnTo>
                    <a:pt x="1083" y="3147"/>
                  </a:lnTo>
                  <a:lnTo>
                    <a:pt x="1078" y="3105"/>
                  </a:lnTo>
                  <a:lnTo>
                    <a:pt x="1105" y="3054"/>
                  </a:lnTo>
                  <a:lnTo>
                    <a:pt x="1074" y="3020"/>
                  </a:lnTo>
                  <a:lnTo>
                    <a:pt x="996" y="3100"/>
                  </a:lnTo>
                  <a:lnTo>
                    <a:pt x="996" y="3165"/>
                  </a:lnTo>
                  <a:lnTo>
                    <a:pt x="1026" y="3171"/>
                  </a:lnTo>
                  <a:lnTo>
                    <a:pt x="1026" y="3312"/>
                  </a:lnTo>
                  <a:lnTo>
                    <a:pt x="882" y="3411"/>
                  </a:lnTo>
                  <a:lnTo>
                    <a:pt x="823" y="3411"/>
                  </a:lnTo>
                  <a:lnTo>
                    <a:pt x="832" y="3327"/>
                  </a:lnTo>
                  <a:lnTo>
                    <a:pt x="778" y="3321"/>
                  </a:lnTo>
                  <a:lnTo>
                    <a:pt x="763" y="3278"/>
                  </a:lnTo>
                  <a:lnTo>
                    <a:pt x="802" y="3240"/>
                  </a:lnTo>
                  <a:lnTo>
                    <a:pt x="734" y="3174"/>
                  </a:lnTo>
                  <a:lnTo>
                    <a:pt x="716" y="3108"/>
                  </a:lnTo>
                  <a:lnTo>
                    <a:pt x="647" y="3105"/>
                  </a:lnTo>
                  <a:lnTo>
                    <a:pt x="616" y="3023"/>
                  </a:lnTo>
                  <a:lnTo>
                    <a:pt x="497" y="3115"/>
                  </a:lnTo>
                  <a:lnTo>
                    <a:pt x="428" y="3066"/>
                  </a:lnTo>
                  <a:lnTo>
                    <a:pt x="484" y="3007"/>
                  </a:lnTo>
                  <a:lnTo>
                    <a:pt x="518" y="3019"/>
                  </a:lnTo>
                  <a:lnTo>
                    <a:pt x="596" y="2980"/>
                  </a:lnTo>
                  <a:lnTo>
                    <a:pt x="614" y="2944"/>
                  </a:lnTo>
                  <a:lnTo>
                    <a:pt x="683" y="2972"/>
                  </a:lnTo>
                  <a:lnTo>
                    <a:pt x="712" y="2935"/>
                  </a:lnTo>
                  <a:lnTo>
                    <a:pt x="757" y="2932"/>
                  </a:lnTo>
                  <a:lnTo>
                    <a:pt x="790" y="2987"/>
                  </a:lnTo>
                  <a:lnTo>
                    <a:pt x="843" y="2917"/>
                  </a:lnTo>
                  <a:lnTo>
                    <a:pt x="832" y="2875"/>
                  </a:lnTo>
                  <a:lnTo>
                    <a:pt x="799" y="2858"/>
                  </a:lnTo>
                  <a:lnTo>
                    <a:pt x="802" y="2826"/>
                  </a:lnTo>
                  <a:lnTo>
                    <a:pt x="837" y="2795"/>
                  </a:lnTo>
                  <a:lnTo>
                    <a:pt x="835" y="2762"/>
                  </a:lnTo>
                  <a:lnTo>
                    <a:pt x="808" y="2747"/>
                  </a:lnTo>
                  <a:lnTo>
                    <a:pt x="805" y="2693"/>
                  </a:lnTo>
                  <a:lnTo>
                    <a:pt x="840" y="2635"/>
                  </a:lnTo>
                  <a:lnTo>
                    <a:pt x="813" y="2502"/>
                  </a:lnTo>
                  <a:lnTo>
                    <a:pt x="775" y="2468"/>
                  </a:lnTo>
                  <a:lnTo>
                    <a:pt x="781" y="2354"/>
                  </a:lnTo>
                  <a:lnTo>
                    <a:pt x="742" y="2274"/>
                  </a:lnTo>
                  <a:lnTo>
                    <a:pt x="716" y="2271"/>
                  </a:lnTo>
                  <a:lnTo>
                    <a:pt x="688" y="2207"/>
                  </a:lnTo>
                  <a:lnTo>
                    <a:pt x="770" y="2157"/>
                  </a:lnTo>
                  <a:lnTo>
                    <a:pt x="779" y="2117"/>
                  </a:lnTo>
                  <a:lnTo>
                    <a:pt x="834" y="2077"/>
                  </a:lnTo>
                  <a:lnTo>
                    <a:pt x="850" y="2098"/>
                  </a:lnTo>
                  <a:lnTo>
                    <a:pt x="927" y="2062"/>
                  </a:lnTo>
                  <a:lnTo>
                    <a:pt x="916" y="2034"/>
                  </a:lnTo>
                  <a:lnTo>
                    <a:pt x="946" y="2025"/>
                  </a:lnTo>
                  <a:lnTo>
                    <a:pt x="900" y="1895"/>
                  </a:lnTo>
                  <a:lnTo>
                    <a:pt x="919" y="1871"/>
                  </a:lnTo>
                  <a:lnTo>
                    <a:pt x="975" y="1883"/>
                  </a:lnTo>
                  <a:lnTo>
                    <a:pt x="984" y="1906"/>
                  </a:lnTo>
                  <a:lnTo>
                    <a:pt x="1014" y="1909"/>
                  </a:lnTo>
                  <a:lnTo>
                    <a:pt x="1018" y="1882"/>
                  </a:lnTo>
                  <a:lnTo>
                    <a:pt x="1047" y="1871"/>
                  </a:lnTo>
                  <a:lnTo>
                    <a:pt x="1063" y="1910"/>
                  </a:lnTo>
                  <a:lnTo>
                    <a:pt x="1104" y="1877"/>
                  </a:lnTo>
                  <a:lnTo>
                    <a:pt x="1102" y="1823"/>
                  </a:lnTo>
                  <a:lnTo>
                    <a:pt x="1053" y="1784"/>
                  </a:lnTo>
                  <a:lnTo>
                    <a:pt x="1060" y="1716"/>
                  </a:lnTo>
                  <a:lnTo>
                    <a:pt x="1051" y="1596"/>
                  </a:lnTo>
                  <a:lnTo>
                    <a:pt x="952" y="1537"/>
                  </a:lnTo>
                  <a:lnTo>
                    <a:pt x="913" y="1435"/>
                  </a:lnTo>
                  <a:lnTo>
                    <a:pt x="924" y="1398"/>
                  </a:lnTo>
                  <a:lnTo>
                    <a:pt x="847" y="1340"/>
                  </a:lnTo>
                  <a:lnTo>
                    <a:pt x="840" y="1258"/>
                  </a:lnTo>
                  <a:lnTo>
                    <a:pt x="855" y="1219"/>
                  </a:lnTo>
                  <a:lnTo>
                    <a:pt x="828" y="1160"/>
                  </a:lnTo>
                  <a:lnTo>
                    <a:pt x="856" y="1131"/>
                  </a:lnTo>
                  <a:lnTo>
                    <a:pt x="829" y="1061"/>
                  </a:lnTo>
                  <a:lnTo>
                    <a:pt x="832" y="973"/>
                  </a:lnTo>
                  <a:lnTo>
                    <a:pt x="796" y="940"/>
                  </a:lnTo>
                  <a:lnTo>
                    <a:pt x="745" y="970"/>
                  </a:lnTo>
                  <a:lnTo>
                    <a:pt x="743" y="999"/>
                  </a:lnTo>
                  <a:lnTo>
                    <a:pt x="706" y="1019"/>
                  </a:lnTo>
                  <a:lnTo>
                    <a:pt x="677" y="1004"/>
                  </a:lnTo>
                  <a:lnTo>
                    <a:pt x="674" y="939"/>
                  </a:lnTo>
                  <a:lnTo>
                    <a:pt x="659" y="928"/>
                  </a:lnTo>
                  <a:lnTo>
                    <a:pt x="620" y="954"/>
                  </a:lnTo>
                  <a:lnTo>
                    <a:pt x="605" y="939"/>
                  </a:lnTo>
                  <a:lnTo>
                    <a:pt x="629" y="876"/>
                  </a:lnTo>
                  <a:lnTo>
                    <a:pt x="614" y="795"/>
                  </a:lnTo>
                  <a:lnTo>
                    <a:pt x="571" y="798"/>
                  </a:lnTo>
                  <a:lnTo>
                    <a:pt x="566" y="837"/>
                  </a:lnTo>
                  <a:lnTo>
                    <a:pt x="535" y="832"/>
                  </a:lnTo>
                  <a:lnTo>
                    <a:pt x="523" y="801"/>
                  </a:lnTo>
                  <a:lnTo>
                    <a:pt x="478" y="810"/>
                  </a:lnTo>
                  <a:lnTo>
                    <a:pt x="478" y="835"/>
                  </a:lnTo>
                  <a:lnTo>
                    <a:pt x="448" y="831"/>
                  </a:lnTo>
                  <a:lnTo>
                    <a:pt x="449" y="739"/>
                  </a:lnTo>
                  <a:lnTo>
                    <a:pt x="425" y="737"/>
                  </a:lnTo>
                  <a:lnTo>
                    <a:pt x="396" y="788"/>
                  </a:lnTo>
                  <a:lnTo>
                    <a:pt x="360" y="790"/>
                  </a:lnTo>
                  <a:lnTo>
                    <a:pt x="339" y="763"/>
                  </a:lnTo>
                  <a:lnTo>
                    <a:pt x="258" y="754"/>
                  </a:lnTo>
                  <a:lnTo>
                    <a:pt x="249" y="793"/>
                  </a:lnTo>
                  <a:lnTo>
                    <a:pt x="273" y="796"/>
                  </a:lnTo>
                  <a:lnTo>
                    <a:pt x="281" y="877"/>
                  </a:lnTo>
                  <a:lnTo>
                    <a:pt x="221" y="883"/>
                  </a:lnTo>
                  <a:lnTo>
                    <a:pt x="189" y="939"/>
                  </a:lnTo>
                  <a:lnTo>
                    <a:pt x="117" y="958"/>
                  </a:lnTo>
                  <a:lnTo>
                    <a:pt x="34" y="925"/>
                  </a:lnTo>
                  <a:lnTo>
                    <a:pt x="37" y="801"/>
                  </a:lnTo>
                  <a:lnTo>
                    <a:pt x="58" y="772"/>
                  </a:lnTo>
                  <a:lnTo>
                    <a:pt x="58" y="727"/>
                  </a:lnTo>
                  <a:lnTo>
                    <a:pt x="4" y="649"/>
                  </a:lnTo>
                  <a:lnTo>
                    <a:pt x="0" y="539"/>
                  </a:lnTo>
                  <a:lnTo>
                    <a:pt x="55" y="498"/>
                  </a:lnTo>
                  <a:lnTo>
                    <a:pt x="18" y="431"/>
                  </a:lnTo>
                  <a:lnTo>
                    <a:pt x="30" y="385"/>
                  </a:lnTo>
                  <a:lnTo>
                    <a:pt x="106" y="346"/>
                  </a:lnTo>
                  <a:lnTo>
                    <a:pt x="135" y="375"/>
                  </a:lnTo>
                  <a:lnTo>
                    <a:pt x="155" y="378"/>
                  </a:lnTo>
                  <a:lnTo>
                    <a:pt x="182" y="342"/>
                  </a:lnTo>
                  <a:lnTo>
                    <a:pt x="294" y="336"/>
                  </a:lnTo>
                  <a:lnTo>
                    <a:pt x="317" y="376"/>
                  </a:lnTo>
                  <a:lnTo>
                    <a:pt x="383" y="358"/>
                  </a:lnTo>
                  <a:lnTo>
                    <a:pt x="383" y="243"/>
                  </a:lnTo>
                  <a:lnTo>
                    <a:pt x="398" y="229"/>
                  </a:lnTo>
                  <a:lnTo>
                    <a:pt x="441" y="246"/>
                  </a:lnTo>
                  <a:lnTo>
                    <a:pt x="571" y="148"/>
                  </a:lnTo>
                  <a:lnTo>
                    <a:pt x="563" y="80"/>
                  </a:lnTo>
                  <a:lnTo>
                    <a:pt x="608" y="71"/>
                  </a:lnTo>
                  <a:lnTo>
                    <a:pt x="640" y="97"/>
                  </a:lnTo>
                  <a:lnTo>
                    <a:pt x="724" y="79"/>
                  </a:lnTo>
                  <a:lnTo>
                    <a:pt x="789" y="3"/>
                  </a:lnTo>
                  <a:lnTo>
                    <a:pt x="828" y="14"/>
                  </a:lnTo>
                  <a:lnTo>
                    <a:pt x="871" y="0"/>
                  </a:lnTo>
                  <a:lnTo>
                    <a:pt x="903" y="24"/>
                  </a:lnTo>
                  <a:lnTo>
                    <a:pt x="903" y="65"/>
                  </a:lnTo>
                  <a:lnTo>
                    <a:pt x="958" y="52"/>
                  </a:lnTo>
                  <a:lnTo>
                    <a:pt x="1005" y="128"/>
                  </a:lnTo>
                  <a:lnTo>
                    <a:pt x="1160" y="208"/>
                  </a:lnTo>
                  <a:lnTo>
                    <a:pt x="1149" y="283"/>
                  </a:lnTo>
                  <a:lnTo>
                    <a:pt x="1223" y="345"/>
                  </a:lnTo>
                  <a:lnTo>
                    <a:pt x="1280" y="351"/>
                  </a:lnTo>
                  <a:lnTo>
                    <a:pt x="1290" y="303"/>
                  </a:lnTo>
                  <a:lnTo>
                    <a:pt x="1332" y="303"/>
                  </a:lnTo>
                  <a:lnTo>
                    <a:pt x="1340" y="261"/>
                  </a:lnTo>
                  <a:lnTo>
                    <a:pt x="1283" y="244"/>
                  </a:lnTo>
                  <a:lnTo>
                    <a:pt x="1302" y="196"/>
                  </a:lnTo>
                  <a:lnTo>
                    <a:pt x="1349" y="196"/>
                  </a:lnTo>
                  <a:lnTo>
                    <a:pt x="1403" y="149"/>
                  </a:lnTo>
                  <a:lnTo>
                    <a:pt x="1415" y="152"/>
                  </a:lnTo>
                  <a:lnTo>
                    <a:pt x="1412" y="203"/>
                  </a:lnTo>
                  <a:lnTo>
                    <a:pt x="1462" y="197"/>
                  </a:lnTo>
                  <a:lnTo>
                    <a:pt x="1495" y="288"/>
                  </a:lnTo>
                  <a:lnTo>
                    <a:pt x="1633" y="252"/>
                  </a:lnTo>
                  <a:lnTo>
                    <a:pt x="1579" y="39"/>
                  </a:lnTo>
                  <a:lnTo>
                    <a:pt x="1628" y="20"/>
                  </a:lnTo>
                  <a:lnTo>
                    <a:pt x="1678" y="36"/>
                  </a:lnTo>
                  <a:lnTo>
                    <a:pt x="1700" y="116"/>
                  </a:lnTo>
                  <a:lnTo>
                    <a:pt x="1780" y="140"/>
                  </a:lnTo>
                  <a:lnTo>
                    <a:pt x="1879" y="89"/>
                  </a:lnTo>
                  <a:lnTo>
                    <a:pt x="1906" y="100"/>
                  </a:lnTo>
                  <a:lnTo>
                    <a:pt x="1942" y="77"/>
                  </a:lnTo>
                  <a:lnTo>
                    <a:pt x="1966" y="91"/>
                  </a:lnTo>
                  <a:lnTo>
                    <a:pt x="1960" y="106"/>
                  </a:lnTo>
                  <a:lnTo>
                    <a:pt x="2041" y="107"/>
                  </a:lnTo>
                  <a:lnTo>
                    <a:pt x="2077" y="85"/>
                  </a:lnTo>
                  <a:lnTo>
                    <a:pt x="2132" y="181"/>
                  </a:lnTo>
                  <a:lnTo>
                    <a:pt x="2178" y="194"/>
                  </a:lnTo>
                  <a:lnTo>
                    <a:pt x="2175" y="1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62"/>
            <p:cNvSpPr>
              <a:spLocks noChangeAspect="1"/>
            </p:cNvSpPr>
            <p:nvPr/>
          </p:nvSpPr>
          <p:spPr bwMode="auto">
            <a:xfrm>
              <a:off x="1935" y="2961"/>
              <a:ext cx="335" cy="243"/>
            </a:xfrm>
            <a:custGeom>
              <a:avLst/>
              <a:gdLst/>
              <a:ahLst/>
              <a:cxnLst>
                <a:cxn ang="0">
                  <a:pos x="765" y="499"/>
                </a:cxn>
                <a:cxn ang="0">
                  <a:pos x="669" y="497"/>
                </a:cxn>
                <a:cxn ang="0">
                  <a:pos x="634" y="594"/>
                </a:cxn>
                <a:cxn ang="0">
                  <a:pos x="539" y="532"/>
                </a:cxn>
                <a:cxn ang="0">
                  <a:pos x="488" y="538"/>
                </a:cxn>
                <a:cxn ang="0">
                  <a:pos x="493" y="494"/>
                </a:cxn>
                <a:cxn ang="0">
                  <a:pos x="418" y="508"/>
                </a:cxn>
                <a:cxn ang="0">
                  <a:pos x="409" y="464"/>
                </a:cxn>
                <a:cxn ang="0">
                  <a:pos x="335" y="449"/>
                </a:cxn>
                <a:cxn ang="0">
                  <a:pos x="307" y="520"/>
                </a:cxn>
                <a:cxn ang="0">
                  <a:pos x="228" y="490"/>
                </a:cxn>
                <a:cxn ang="0">
                  <a:pos x="188" y="383"/>
                </a:cxn>
                <a:cxn ang="0">
                  <a:pos x="221" y="333"/>
                </a:cxn>
                <a:cxn ang="0">
                  <a:pos x="216" y="273"/>
                </a:cxn>
                <a:cxn ang="0">
                  <a:pos x="183" y="263"/>
                </a:cxn>
                <a:cxn ang="0">
                  <a:pos x="153" y="197"/>
                </a:cxn>
                <a:cxn ang="0">
                  <a:pos x="0" y="144"/>
                </a:cxn>
                <a:cxn ang="0">
                  <a:pos x="9" y="66"/>
                </a:cxn>
                <a:cxn ang="0">
                  <a:pos x="42" y="69"/>
                </a:cxn>
                <a:cxn ang="0">
                  <a:pos x="93" y="111"/>
                </a:cxn>
                <a:cxn ang="0">
                  <a:pos x="144" y="108"/>
                </a:cxn>
                <a:cxn ang="0">
                  <a:pos x="158" y="85"/>
                </a:cxn>
                <a:cxn ang="0">
                  <a:pos x="221" y="70"/>
                </a:cxn>
                <a:cxn ang="0">
                  <a:pos x="246" y="94"/>
                </a:cxn>
                <a:cxn ang="0">
                  <a:pos x="299" y="82"/>
                </a:cxn>
                <a:cxn ang="0">
                  <a:pos x="311" y="45"/>
                </a:cxn>
                <a:cxn ang="0">
                  <a:pos x="418" y="0"/>
                </a:cxn>
                <a:cxn ang="0">
                  <a:pos x="494" y="43"/>
                </a:cxn>
                <a:cxn ang="0">
                  <a:pos x="574" y="57"/>
                </a:cxn>
                <a:cxn ang="0">
                  <a:pos x="577" y="85"/>
                </a:cxn>
                <a:cxn ang="0">
                  <a:pos x="637" y="97"/>
                </a:cxn>
                <a:cxn ang="0">
                  <a:pos x="661" y="76"/>
                </a:cxn>
                <a:cxn ang="0">
                  <a:pos x="703" y="93"/>
                </a:cxn>
                <a:cxn ang="0">
                  <a:pos x="714" y="133"/>
                </a:cxn>
                <a:cxn ang="0">
                  <a:pos x="697" y="210"/>
                </a:cxn>
                <a:cxn ang="0">
                  <a:pos x="751" y="282"/>
                </a:cxn>
                <a:cxn ang="0">
                  <a:pos x="799" y="273"/>
                </a:cxn>
                <a:cxn ang="0">
                  <a:pos x="817" y="309"/>
                </a:cxn>
                <a:cxn ang="0">
                  <a:pos x="772" y="427"/>
                </a:cxn>
                <a:cxn ang="0">
                  <a:pos x="733" y="418"/>
                </a:cxn>
                <a:cxn ang="0">
                  <a:pos x="714" y="454"/>
                </a:cxn>
                <a:cxn ang="0">
                  <a:pos x="765" y="499"/>
                </a:cxn>
              </a:cxnLst>
              <a:rect l="0" t="0" r="r" b="b"/>
              <a:pathLst>
                <a:path w="817" h="594">
                  <a:moveTo>
                    <a:pt x="765" y="499"/>
                  </a:moveTo>
                  <a:lnTo>
                    <a:pt x="669" y="497"/>
                  </a:lnTo>
                  <a:lnTo>
                    <a:pt x="634" y="594"/>
                  </a:lnTo>
                  <a:lnTo>
                    <a:pt x="539" y="532"/>
                  </a:lnTo>
                  <a:lnTo>
                    <a:pt x="488" y="538"/>
                  </a:lnTo>
                  <a:lnTo>
                    <a:pt x="493" y="494"/>
                  </a:lnTo>
                  <a:lnTo>
                    <a:pt x="418" y="508"/>
                  </a:lnTo>
                  <a:lnTo>
                    <a:pt x="409" y="464"/>
                  </a:lnTo>
                  <a:lnTo>
                    <a:pt x="335" y="449"/>
                  </a:lnTo>
                  <a:lnTo>
                    <a:pt x="307" y="520"/>
                  </a:lnTo>
                  <a:lnTo>
                    <a:pt x="228" y="490"/>
                  </a:lnTo>
                  <a:lnTo>
                    <a:pt x="188" y="383"/>
                  </a:lnTo>
                  <a:lnTo>
                    <a:pt x="221" y="333"/>
                  </a:lnTo>
                  <a:lnTo>
                    <a:pt x="216" y="273"/>
                  </a:lnTo>
                  <a:lnTo>
                    <a:pt x="183" y="263"/>
                  </a:lnTo>
                  <a:lnTo>
                    <a:pt x="153" y="197"/>
                  </a:lnTo>
                  <a:lnTo>
                    <a:pt x="0" y="144"/>
                  </a:lnTo>
                  <a:lnTo>
                    <a:pt x="9" y="66"/>
                  </a:lnTo>
                  <a:lnTo>
                    <a:pt x="42" y="69"/>
                  </a:lnTo>
                  <a:lnTo>
                    <a:pt x="93" y="111"/>
                  </a:lnTo>
                  <a:lnTo>
                    <a:pt x="144" y="108"/>
                  </a:lnTo>
                  <a:lnTo>
                    <a:pt x="158" y="85"/>
                  </a:lnTo>
                  <a:lnTo>
                    <a:pt x="221" y="70"/>
                  </a:lnTo>
                  <a:lnTo>
                    <a:pt x="246" y="94"/>
                  </a:lnTo>
                  <a:lnTo>
                    <a:pt x="299" y="82"/>
                  </a:lnTo>
                  <a:lnTo>
                    <a:pt x="311" y="45"/>
                  </a:lnTo>
                  <a:lnTo>
                    <a:pt x="418" y="0"/>
                  </a:lnTo>
                  <a:lnTo>
                    <a:pt x="494" y="43"/>
                  </a:lnTo>
                  <a:lnTo>
                    <a:pt x="574" y="57"/>
                  </a:lnTo>
                  <a:lnTo>
                    <a:pt x="577" y="85"/>
                  </a:lnTo>
                  <a:lnTo>
                    <a:pt x="637" y="97"/>
                  </a:lnTo>
                  <a:lnTo>
                    <a:pt x="661" y="76"/>
                  </a:lnTo>
                  <a:lnTo>
                    <a:pt x="703" y="93"/>
                  </a:lnTo>
                  <a:lnTo>
                    <a:pt x="714" y="133"/>
                  </a:lnTo>
                  <a:lnTo>
                    <a:pt x="697" y="210"/>
                  </a:lnTo>
                  <a:lnTo>
                    <a:pt x="751" y="282"/>
                  </a:lnTo>
                  <a:lnTo>
                    <a:pt x="799" y="273"/>
                  </a:lnTo>
                  <a:lnTo>
                    <a:pt x="817" y="309"/>
                  </a:lnTo>
                  <a:lnTo>
                    <a:pt x="772" y="427"/>
                  </a:lnTo>
                  <a:lnTo>
                    <a:pt x="733" y="418"/>
                  </a:lnTo>
                  <a:lnTo>
                    <a:pt x="714" y="454"/>
                  </a:lnTo>
                  <a:lnTo>
                    <a:pt x="765" y="4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63"/>
            <p:cNvSpPr>
              <a:spLocks noChangeAspect="1"/>
            </p:cNvSpPr>
            <p:nvPr/>
          </p:nvSpPr>
          <p:spPr bwMode="auto">
            <a:xfrm>
              <a:off x="1909" y="2389"/>
              <a:ext cx="645" cy="901"/>
            </a:xfrm>
            <a:custGeom>
              <a:avLst/>
              <a:gdLst/>
              <a:ahLst/>
              <a:cxnLst>
                <a:cxn ang="0">
                  <a:pos x="203" y="673"/>
                </a:cxn>
                <a:cxn ang="0">
                  <a:pos x="421" y="664"/>
                </a:cxn>
                <a:cxn ang="0">
                  <a:pos x="520" y="519"/>
                </a:cxn>
                <a:cxn ang="0">
                  <a:pos x="756" y="357"/>
                </a:cxn>
                <a:cxn ang="0">
                  <a:pos x="936" y="247"/>
                </a:cxn>
                <a:cxn ang="0">
                  <a:pos x="1107" y="107"/>
                </a:cxn>
                <a:cxn ang="0">
                  <a:pos x="1196" y="53"/>
                </a:cxn>
                <a:cxn ang="0">
                  <a:pos x="1268" y="163"/>
                </a:cxn>
                <a:cxn ang="0">
                  <a:pos x="1346" y="327"/>
                </a:cxn>
                <a:cxn ang="0">
                  <a:pos x="1310" y="408"/>
                </a:cxn>
                <a:cxn ang="0">
                  <a:pos x="1248" y="563"/>
                </a:cxn>
                <a:cxn ang="0">
                  <a:pos x="1349" y="724"/>
                </a:cxn>
                <a:cxn ang="0">
                  <a:pos x="1269" y="779"/>
                </a:cxn>
                <a:cxn ang="0">
                  <a:pos x="1175" y="886"/>
                </a:cxn>
                <a:cxn ang="0">
                  <a:pos x="1100" y="989"/>
                </a:cxn>
                <a:cxn ang="0">
                  <a:pos x="1146" y="1038"/>
                </a:cxn>
                <a:cxn ang="0">
                  <a:pos x="1169" y="1050"/>
                </a:cxn>
                <a:cxn ang="0">
                  <a:pos x="1197" y="1050"/>
                </a:cxn>
                <a:cxn ang="0">
                  <a:pos x="1292" y="1011"/>
                </a:cxn>
                <a:cxn ang="0">
                  <a:pos x="1384" y="973"/>
                </a:cxn>
                <a:cxn ang="0">
                  <a:pos x="1415" y="975"/>
                </a:cxn>
                <a:cxn ang="0">
                  <a:pos x="1444" y="993"/>
                </a:cxn>
                <a:cxn ang="0">
                  <a:pos x="1475" y="1037"/>
                </a:cxn>
                <a:cxn ang="0">
                  <a:pos x="1499" y="1095"/>
                </a:cxn>
                <a:cxn ang="0">
                  <a:pos x="1505" y="1190"/>
                </a:cxn>
                <a:cxn ang="0">
                  <a:pos x="1516" y="1234"/>
                </a:cxn>
                <a:cxn ang="0">
                  <a:pos x="1541" y="1282"/>
                </a:cxn>
                <a:cxn ang="0">
                  <a:pos x="1570" y="1334"/>
                </a:cxn>
                <a:cxn ang="0">
                  <a:pos x="1564" y="1365"/>
                </a:cxn>
                <a:cxn ang="0">
                  <a:pos x="1549" y="1378"/>
                </a:cxn>
                <a:cxn ang="0">
                  <a:pos x="1517" y="1392"/>
                </a:cxn>
                <a:cxn ang="0">
                  <a:pos x="1510" y="1410"/>
                </a:cxn>
                <a:cxn ang="0">
                  <a:pos x="1522" y="1528"/>
                </a:cxn>
                <a:cxn ang="0">
                  <a:pos x="1534" y="1656"/>
                </a:cxn>
                <a:cxn ang="0">
                  <a:pos x="1549" y="1686"/>
                </a:cxn>
                <a:cxn ang="0">
                  <a:pos x="1570" y="1707"/>
                </a:cxn>
                <a:cxn ang="0">
                  <a:pos x="1571" y="1741"/>
                </a:cxn>
                <a:cxn ang="0">
                  <a:pos x="1559" y="1799"/>
                </a:cxn>
                <a:cxn ang="0">
                  <a:pos x="1562" y="1838"/>
                </a:cxn>
                <a:cxn ang="0">
                  <a:pos x="1556" y="1867"/>
                </a:cxn>
                <a:cxn ang="0">
                  <a:pos x="1540" y="1891"/>
                </a:cxn>
                <a:cxn ang="0">
                  <a:pos x="1498" y="1950"/>
                </a:cxn>
                <a:cxn ang="0">
                  <a:pos x="1486" y="2005"/>
                </a:cxn>
                <a:cxn ang="0">
                  <a:pos x="1474" y="2038"/>
                </a:cxn>
                <a:cxn ang="0">
                  <a:pos x="1382" y="2172"/>
                </a:cxn>
                <a:cxn ang="0">
                  <a:pos x="1205" y="2107"/>
                </a:cxn>
                <a:cxn ang="0">
                  <a:pos x="1037" y="2023"/>
                </a:cxn>
                <a:cxn ang="0">
                  <a:pos x="796" y="1817"/>
                </a:cxn>
                <a:cxn ang="0">
                  <a:pos x="816" y="1680"/>
                </a:cxn>
                <a:cxn ang="0">
                  <a:pos x="724" y="1474"/>
                </a:cxn>
                <a:cxn ang="0">
                  <a:pos x="557" y="1441"/>
                </a:cxn>
                <a:cxn ang="0">
                  <a:pos x="309" y="1492"/>
                </a:cxn>
                <a:cxn ang="0">
                  <a:pos x="156" y="1509"/>
                </a:cxn>
                <a:cxn ang="0">
                  <a:pos x="114" y="1330"/>
                </a:cxn>
                <a:cxn ang="0">
                  <a:pos x="77" y="1170"/>
                </a:cxn>
                <a:cxn ang="0">
                  <a:pos x="137" y="718"/>
                </a:cxn>
              </a:cxnLst>
              <a:rect l="0" t="0" r="r" b="b"/>
              <a:pathLst>
                <a:path w="1574" h="2201">
                  <a:moveTo>
                    <a:pt x="167" y="673"/>
                  </a:moveTo>
                  <a:lnTo>
                    <a:pt x="150" y="620"/>
                  </a:lnTo>
                  <a:lnTo>
                    <a:pt x="185" y="610"/>
                  </a:lnTo>
                  <a:lnTo>
                    <a:pt x="203" y="673"/>
                  </a:lnTo>
                  <a:lnTo>
                    <a:pt x="246" y="643"/>
                  </a:lnTo>
                  <a:lnTo>
                    <a:pt x="326" y="661"/>
                  </a:lnTo>
                  <a:lnTo>
                    <a:pt x="347" y="691"/>
                  </a:lnTo>
                  <a:lnTo>
                    <a:pt x="421" y="664"/>
                  </a:lnTo>
                  <a:lnTo>
                    <a:pt x="386" y="554"/>
                  </a:lnTo>
                  <a:lnTo>
                    <a:pt x="436" y="516"/>
                  </a:lnTo>
                  <a:lnTo>
                    <a:pt x="458" y="537"/>
                  </a:lnTo>
                  <a:lnTo>
                    <a:pt x="520" y="519"/>
                  </a:lnTo>
                  <a:lnTo>
                    <a:pt x="511" y="489"/>
                  </a:lnTo>
                  <a:lnTo>
                    <a:pt x="544" y="432"/>
                  </a:lnTo>
                  <a:lnTo>
                    <a:pt x="724" y="352"/>
                  </a:lnTo>
                  <a:lnTo>
                    <a:pt x="756" y="357"/>
                  </a:lnTo>
                  <a:lnTo>
                    <a:pt x="853" y="324"/>
                  </a:lnTo>
                  <a:lnTo>
                    <a:pt x="873" y="247"/>
                  </a:lnTo>
                  <a:lnTo>
                    <a:pt x="907" y="235"/>
                  </a:lnTo>
                  <a:lnTo>
                    <a:pt x="936" y="247"/>
                  </a:lnTo>
                  <a:lnTo>
                    <a:pt x="1023" y="218"/>
                  </a:lnTo>
                  <a:lnTo>
                    <a:pt x="1052" y="175"/>
                  </a:lnTo>
                  <a:lnTo>
                    <a:pt x="1047" y="136"/>
                  </a:lnTo>
                  <a:lnTo>
                    <a:pt x="1107" y="107"/>
                  </a:lnTo>
                  <a:lnTo>
                    <a:pt x="1119" y="74"/>
                  </a:lnTo>
                  <a:lnTo>
                    <a:pt x="1107" y="15"/>
                  </a:lnTo>
                  <a:lnTo>
                    <a:pt x="1142" y="0"/>
                  </a:lnTo>
                  <a:lnTo>
                    <a:pt x="1196" y="53"/>
                  </a:lnTo>
                  <a:lnTo>
                    <a:pt x="1184" y="100"/>
                  </a:lnTo>
                  <a:lnTo>
                    <a:pt x="1206" y="118"/>
                  </a:lnTo>
                  <a:lnTo>
                    <a:pt x="1229" y="119"/>
                  </a:lnTo>
                  <a:lnTo>
                    <a:pt x="1268" y="163"/>
                  </a:lnTo>
                  <a:lnTo>
                    <a:pt x="1265" y="209"/>
                  </a:lnTo>
                  <a:lnTo>
                    <a:pt x="1323" y="283"/>
                  </a:lnTo>
                  <a:lnTo>
                    <a:pt x="1348" y="282"/>
                  </a:lnTo>
                  <a:lnTo>
                    <a:pt x="1346" y="327"/>
                  </a:lnTo>
                  <a:lnTo>
                    <a:pt x="1367" y="369"/>
                  </a:lnTo>
                  <a:lnTo>
                    <a:pt x="1361" y="444"/>
                  </a:lnTo>
                  <a:lnTo>
                    <a:pt x="1323" y="449"/>
                  </a:lnTo>
                  <a:lnTo>
                    <a:pt x="1310" y="408"/>
                  </a:lnTo>
                  <a:lnTo>
                    <a:pt x="1253" y="432"/>
                  </a:lnTo>
                  <a:lnTo>
                    <a:pt x="1236" y="495"/>
                  </a:lnTo>
                  <a:lnTo>
                    <a:pt x="1263" y="516"/>
                  </a:lnTo>
                  <a:lnTo>
                    <a:pt x="1248" y="563"/>
                  </a:lnTo>
                  <a:lnTo>
                    <a:pt x="1259" y="605"/>
                  </a:lnTo>
                  <a:lnTo>
                    <a:pt x="1301" y="606"/>
                  </a:lnTo>
                  <a:lnTo>
                    <a:pt x="1366" y="688"/>
                  </a:lnTo>
                  <a:lnTo>
                    <a:pt x="1349" y="724"/>
                  </a:lnTo>
                  <a:lnTo>
                    <a:pt x="1314" y="710"/>
                  </a:lnTo>
                  <a:lnTo>
                    <a:pt x="1295" y="722"/>
                  </a:lnTo>
                  <a:lnTo>
                    <a:pt x="1301" y="757"/>
                  </a:lnTo>
                  <a:lnTo>
                    <a:pt x="1269" y="779"/>
                  </a:lnTo>
                  <a:lnTo>
                    <a:pt x="1239" y="752"/>
                  </a:lnTo>
                  <a:lnTo>
                    <a:pt x="1185" y="829"/>
                  </a:lnTo>
                  <a:lnTo>
                    <a:pt x="1199" y="859"/>
                  </a:lnTo>
                  <a:lnTo>
                    <a:pt x="1175" y="886"/>
                  </a:lnTo>
                  <a:lnTo>
                    <a:pt x="1151" y="874"/>
                  </a:lnTo>
                  <a:lnTo>
                    <a:pt x="1071" y="949"/>
                  </a:lnTo>
                  <a:lnTo>
                    <a:pt x="1085" y="969"/>
                  </a:lnTo>
                  <a:lnTo>
                    <a:pt x="1100" y="989"/>
                  </a:lnTo>
                  <a:lnTo>
                    <a:pt x="1116" y="1010"/>
                  </a:lnTo>
                  <a:lnTo>
                    <a:pt x="1125" y="1020"/>
                  </a:lnTo>
                  <a:lnTo>
                    <a:pt x="1136" y="1029"/>
                  </a:lnTo>
                  <a:lnTo>
                    <a:pt x="1146" y="1038"/>
                  </a:lnTo>
                  <a:lnTo>
                    <a:pt x="1151" y="1043"/>
                  </a:lnTo>
                  <a:lnTo>
                    <a:pt x="1157" y="1046"/>
                  </a:lnTo>
                  <a:lnTo>
                    <a:pt x="1163" y="1049"/>
                  </a:lnTo>
                  <a:lnTo>
                    <a:pt x="1169" y="1050"/>
                  </a:lnTo>
                  <a:lnTo>
                    <a:pt x="1175" y="1052"/>
                  </a:lnTo>
                  <a:lnTo>
                    <a:pt x="1182" y="1052"/>
                  </a:lnTo>
                  <a:lnTo>
                    <a:pt x="1188" y="1052"/>
                  </a:lnTo>
                  <a:lnTo>
                    <a:pt x="1197" y="1050"/>
                  </a:lnTo>
                  <a:lnTo>
                    <a:pt x="1205" y="1049"/>
                  </a:lnTo>
                  <a:lnTo>
                    <a:pt x="1214" y="1046"/>
                  </a:lnTo>
                  <a:lnTo>
                    <a:pt x="1250" y="1029"/>
                  </a:lnTo>
                  <a:lnTo>
                    <a:pt x="1292" y="1011"/>
                  </a:lnTo>
                  <a:lnTo>
                    <a:pt x="1361" y="981"/>
                  </a:lnTo>
                  <a:lnTo>
                    <a:pt x="1369" y="978"/>
                  </a:lnTo>
                  <a:lnTo>
                    <a:pt x="1376" y="975"/>
                  </a:lnTo>
                  <a:lnTo>
                    <a:pt x="1384" y="973"/>
                  </a:lnTo>
                  <a:lnTo>
                    <a:pt x="1390" y="973"/>
                  </a:lnTo>
                  <a:lnTo>
                    <a:pt x="1403" y="972"/>
                  </a:lnTo>
                  <a:lnTo>
                    <a:pt x="1409" y="973"/>
                  </a:lnTo>
                  <a:lnTo>
                    <a:pt x="1415" y="975"/>
                  </a:lnTo>
                  <a:lnTo>
                    <a:pt x="1421" y="978"/>
                  </a:lnTo>
                  <a:lnTo>
                    <a:pt x="1427" y="981"/>
                  </a:lnTo>
                  <a:lnTo>
                    <a:pt x="1439" y="987"/>
                  </a:lnTo>
                  <a:lnTo>
                    <a:pt x="1444" y="993"/>
                  </a:lnTo>
                  <a:lnTo>
                    <a:pt x="1450" y="998"/>
                  </a:lnTo>
                  <a:lnTo>
                    <a:pt x="1459" y="1010"/>
                  </a:lnTo>
                  <a:lnTo>
                    <a:pt x="1468" y="1023"/>
                  </a:lnTo>
                  <a:lnTo>
                    <a:pt x="1475" y="1037"/>
                  </a:lnTo>
                  <a:lnTo>
                    <a:pt x="1483" y="1050"/>
                  </a:lnTo>
                  <a:lnTo>
                    <a:pt x="1489" y="1064"/>
                  </a:lnTo>
                  <a:lnTo>
                    <a:pt x="1495" y="1079"/>
                  </a:lnTo>
                  <a:lnTo>
                    <a:pt x="1499" y="1095"/>
                  </a:lnTo>
                  <a:lnTo>
                    <a:pt x="1501" y="1112"/>
                  </a:lnTo>
                  <a:lnTo>
                    <a:pt x="1502" y="1128"/>
                  </a:lnTo>
                  <a:lnTo>
                    <a:pt x="1504" y="1161"/>
                  </a:lnTo>
                  <a:lnTo>
                    <a:pt x="1505" y="1190"/>
                  </a:lnTo>
                  <a:lnTo>
                    <a:pt x="1507" y="1204"/>
                  </a:lnTo>
                  <a:lnTo>
                    <a:pt x="1511" y="1219"/>
                  </a:lnTo>
                  <a:lnTo>
                    <a:pt x="1513" y="1226"/>
                  </a:lnTo>
                  <a:lnTo>
                    <a:pt x="1516" y="1234"/>
                  </a:lnTo>
                  <a:lnTo>
                    <a:pt x="1523" y="1250"/>
                  </a:lnTo>
                  <a:lnTo>
                    <a:pt x="1528" y="1259"/>
                  </a:lnTo>
                  <a:lnTo>
                    <a:pt x="1532" y="1268"/>
                  </a:lnTo>
                  <a:lnTo>
                    <a:pt x="1541" y="1282"/>
                  </a:lnTo>
                  <a:lnTo>
                    <a:pt x="1558" y="1307"/>
                  </a:lnTo>
                  <a:lnTo>
                    <a:pt x="1565" y="1319"/>
                  </a:lnTo>
                  <a:lnTo>
                    <a:pt x="1570" y="1330"/>
                  </a:lnTo>
                  <a:lnTo>
                    <a:pt x="1570" y="1334"/>
                  </a:lnTo>
                  <a:lnTo>
                    <a:pt x="1571" y="1339"/>
                  </a:lnTo>
                  <a:lnTo>
                    <a:pt x="1571" y="1343"/>
                  </a:lnTo>
                  <a:lnTo>
                    <a:pt x="1570" y="1349"/>
                  </a:lnTo>
                  <a:lnTo>
                    <a:pt x="1564" y="1365"/>
                  </a:lnTo>
                  <a:lnTo>
                    <a:pt x="1561" y="1369"/>
                  </a:lnTo>
                  <a:lnTo>
                    <a:pt x="1558" y="1374"/>
                  </a:lnTo>
                  <a:lnTo>
                    <a:pt x="1553" y="1377"/>
                  </a:lnTo>
                  <a:lnTo>
                    <a:pt x="1549" y="1378"/>
                  </a:lnTo>
                  <a:lnTo>
                    <a:pt x="1537" y="1383"/>
                  </a:lnTo>
                  <a:lnTo>
                    <a:pt x="1526" y="1387"/>
                  </a:lnTo>
                  <a:lnTo>
                    <a:pt x="1522" y="1389"/>
                  </a:lnTo>
                  <a:lnTo>
                    <a:pt x="1517" y="1392"/>
                  </a:lnTo>
                  <a:lnTo>
                    <a:pt x="1513" y="1395"/>
                  </a:lnTo>
                  <a:lnTo>
                    <a:pt x="1513" y="1398"/>
                  </a:lnTo>
                  <a:lnTo>
                    <a:pt x="1511" y="1401"/>
                  </a:lnTo>
                  <a:lnTo>
                    <a:pt x="1510" y="1410"/>
                  </a:lnTo>
                  <a:lnTo>
                    <a:pt x="1511" y="1422"/>
                  </a:lnTo>
                  <a:lnTo>
                    <a:pt x="1514" y="1438"/>
                  </a:lnTo>
                  <a:lnTo>
                    <a:pt x="1516" y="1464"/>
                  </a:lnTo>
                  <a:lnTo>
                    <a:pt x="1522" y="1528"/>
                  </a:lnTo>
                  <a:lnTo>
                    <a:pt x="1528" y="1590"/>
                  </a:lnTo>
                  <a:lnTo>
                    <a:pt x="1531" y="1631"/>
                  </a:lnTo>
                  <a:lnTo>
                    <a:pt x="1534" y="1649"/>
                  </a:lnTo>
                  <a:lnTo>
                    <a:pt x="1534" y="1656"/>
                  </a:lnTo>
                  <a:lnTo>
                    <a:pt x="1535" y="1662"/>
                  </a:lnTo>
                  <a:lnTo>
                    <a:pt x="1538" y="1668"/>
                  </a:lnTo>
                  <a:lnTo>
                    <a:pt x="1541" y="1674"/>
                  </a:lnTo>
                  <a:lnTo>
                    <a:pt x="1549" y="1686"/>
                  </a:lnTo>
                  <a:lnTo>
                    <a:pt x="1555" y="1692"/>
                  </a:lnTo>
                  <a:lnTo>
                    <a:pt x="1559" y="1697"/>
                  </a:lnTo>
                  <a:lnTo>
                    <a:pt x="1565" y="1701"/>
                  </a:lnTo>
                  <a:lnTo>
                    <a:pt x="1570" y="1707"/>
                  </a:lnTo>
                  <a:lnTo>
                    <a:pt x="1573" y="1713"/>
                  </a:lnTo>
                  <a:lnTo>
                    <a:pt x="1574" y="1721"/>
                  </a:lnTo>
                  <a:lnTo>
                    <a:pt x="1574" y="1730"/>
                  </a:lnTo>
                  <a:lnTo>
                    <a:pt x="1571" y="1741"/>
                  </a:lnTo>
                  <a:lnTo>
                    <a:pt x="1565" y="1760"/>
                  </a:lnTo>
                  <a:lnTo>
                    <a:pt x="1564" y="1771"/>
                  </a:lnTo>
                  <a:lnTo>
                    <a:pt x="1562" y="1781"/>
                  </a:lnTo>
                  <a:lnTo>
                    <a:pt x="1559" y="1799"/>
                  </a:lnTo>
                  <a:lnTo>
                    <a:pt x="1559" y="1808"/>
                  </a:lnTo>
                  <a:lnTo>
                    <a:pt x="1559" y="1816"/>
                  </a:lnTo>
                  <a:lnTo>
                    <a:pt x="1561" y="1829"/>
                  </a:lnTo>
                  <a:lnTo>
                    <a:pt x="1562" y="1838"/>
                  </a:lnTo>
                  <a:lnTo>
                    <a:pt x="1562" y="1847"/>
                  </a:lnTo>
                  <a:lnTo>
                    <a:pt x="1559" y="1856"/>
                  </a:lnTo>
                  <a:lnTo>
                    <a:pt x="1558" y="1861"/>
                  </a:lnTo>
                  <a:lnTo>
                    <a:pt x="1556" y="1867"/>
                  </a:lnTo>
                  <a:lnTo>
                    <a:pt x="1553" y="1873"/>
                  </a:lnTo>
                  <a:lnTo>
                    <a:pt x="1550" y="1877"/>
                  </a:lnTo>
                  <a:lnTo>
                    <a:pt x="1544" y="1885"/>
                  </a:lnTo>
                  <a:lnTo>
                    <a:pt x="1540" y="1891"/>
                  </a:lnTo>
                  <a:lnTo>
                    <a:pt x="1519" y="1915"/>
                  </a:lnTo>
                  <a:lnTo>
                    <a:pt x="1510" y="1927"/>
                  </a:lnTo>
                  <a:lnTo>
                    <a:pt x="1502" y="1938"/>
                  </a:lnTo>
                  <a:lnTo>
                    <a:pt x="1498" y="1950"/>
                  </a:lnTo>
                  <a:lnTo>
                    <a:pt x="1493" y="1960"/>
                  </a:lnTo>
                  <a:lnTo>
                    <a:pt x="1490" y="1972"/>
                  </a:lnTo>
                  <a:lnTo>
                    <a:pt x="1487" y="1984"/>
                  </a:lnTo>
                  <a:lnTo>
                    <a:pt x="1486" y="2005"/>
                  </a:lnTo>
                  <a:lnTo>
                    <a:pt x="1483" y="2014"/>
                  </a:lnTo>
                  <a:lnTo>
                    <a:pt x="1481" y="2023"/>
                  </a:lnTo>
                  <a:lnTo>
                    <a:pt x="1478" y="2031"/>
                  </a:lnTo>
                  <a:lnTo>
                    <a:pt x="1474" y="2038"/>
                  </a:lnTo>
                  <a:lnTo>
                    <a:pt x="1469" y="2047"/>
                  </a:lnTo>
                  <a:lnTo>
                    <a:pt x="1462" y="2056"/>
                  </a:lnTo>
                  <a:lnTo>
                    <a:pt x="1411" y="2130"/>
                  </a:lnTo>
                  <a:lnTo>
                    <a:pt x="1382" y="2172"/>
                  </a:lnTo>
                  <a:lnTo>
                    <a:pt x="1370" y="2189"/>
                  </a:lnTo>
                  <a:lnTo>
                    <a:pt x="1361" y="2201"/>
                  </a:lnTo>
                  <a:lnTo>
                    <a:pt x="1259" y="2092"/>
                  </a:lnTo>
                  <a:lnTo>
                    <a:pt x="1205" y="2107"/>
                  </a:lnTo>
                  <a:lnTo>
                    <a:pt x="1169" y="2073"/>
                  </a:lnTo>
                  <a:lnTo>
                    <a:pt x="1119" y="2086"/>
                  </a:lnTo>
                  <a:lnTo>
                    <a:pt x="1065" y="2085"/>
                  </a:lnTo>
                  <a:lnTo>
                    <a:pt x="1037" y="2023"/>
                  </a:lnTo>
                  <a:lnTo>
                    <a:pt x="945" y="2026"/>
                  </a:lnTo>
                  <a:lnTo>
                    <a:pt x="828" y="1897"/>
                  </a:lnTo>
                  <a:lnTo>
                    <a:pt x="778" y="1852"/>
                  </a:lnTo>
                  <a:lnTo>
                    <a:pt x="796" y="1817"/>
                  </a:lnTo>
                  <a:lnTo>
                    <a:pt x="835" y="1825"/>
                  </a:lnTo>
                  <a:lnTo>
                    <a:pt x="880" y="1707"/>
                  </a:lnTo>
                  <a:lnTo>
                    <a:pt x="862" y="1671"/>
                  </a:lnTo>
                  <a:lnTo>
                    <a:pt x="816" y="1680"/>
                  </a:lnTo>
                  <a:lnTo>
                    <a:pt x="760" y="1608"/>
                  </a:lnTo>
                  <a:lnTo>
                    <a:pt x="778" y="1531"/>
                  </a:lnTo>
                  <a:lnTo>
                    <a:pt x="766" y="1491"/>
                  </a:lnTo>
                  <a:lnTo>
                    <a:pt x="724" y="1474"/>
                  </a:lnTo>
                  <a:lnTo>
                    <a:pt x="700" y="1495"/>
                  </a:lnTo>
                  <a:lnTo>
                    <a:pt x="641" y="1483"/>
                  </a:lnTo>
                  <a:lnTo>
                    <a:pt x="637" y="1455"/>
                  </a:lnTo>
                  <a:lnTo>
                    <a:pt x="557" y="1441"/>
                  </a:lnTo>
                  <a:lnTo>
                    <a:pt x="482" y="1398"/>
                  </a:lnTo>
                  <a:lnTo>
                    <a:pt x="376" y="1443"/>
                  </a:lnTo>
                  <a:lnTo>
                    <a:pt x="362" y="1480"/>
                  </a:lnTo>
                  <a:lnTo>
                    <a:pt x="309" y="1492"/>
                  </a:lnTo>
                  <a:lnTo>
                    <a:pt x="284" y="1468"/>
                  </a:lnTo>
                  <a:lnTo>
                    <a:pt x="221" y="1483"/>
                  </a:lnTo>
                  <a:lnTo>
                    <a:pt x="209" y="1506"/>
                  </a:lnTo>
                  <a:lnTo>
                    <a:pt x="156" y="1509"/>
                  </a:lnTo>
                  <a:lnTo>
                    <a:pt x="105" y="1467"/>
                  </a:lnTo>
                  <a:lnTo>
                    <a:pt x="72" y="1464"/>
                  </a:lnTo>
                  <a:lnTo>
                    <a:pt x="75" y="1440"/>
                  </a:lnTo>
                  <a:lnTo>
                    <a:pt x="114" y="1330"/>
                  </a:lnTo>
                  <a:lnTo>
                    <a:pt x="176" y="1313"/>
                  </a:lnTo>
                  <a:lnTo>
                    <a:pt x="194" y="1223"/>
                  </a:lnTo>
                  <a:lnTo>
                    <a:pt x="126" y="1161"/>
                  </a:lnTo>
                  <a:lnTo>
                    <a:pt x="77" y="1170"/>
                  </a:lnTo>
                  <a:lnTo>
                    <a:pt x="0" y="993"/>
                  </a:lnTo>
                  <a:lnTo>
                    <a:pt x="23" y="852"/>
                  </a:lnTo>
                  <a:lnTo>
                    <a:pt x="59" y="760"/>
                  </a:lnTo>
                  <a:lnTo>
                    <a:pt x="137" y="718"/>
                  </a:lnTo>
                  <a:lnTo>
                    <a:pt x="129" y="691"/>
                  </a:lnTo>
                  <a:lnTo>
                    <a:pt x="167" y="6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64"/>
            <p:cNvSpPr>
              <a:spLocks noChangeAspect="1"/>
            </p:cNvSpPr>
            <p:nvPr/>
          </p:nvSpPr>
          <p:spPr bwMode="auto">
            <a:xfrm>
              <a:off x="2252" y="2923"/>
              <a:ext cx="891" cy="970"/>
            </a:xfrm>
            <a:custGeom>
              <a:avLst/>
              <a:gdLst/>
              <a:ahLst/>
              <a:cxnLst>
                <a:cxn ang="0">
                  <a:pos x="1381" y="2256"/>
                </a:cxn>
                <a:cxn ang="0">
                  <a:pos x="1288" y="2232"/>
                </a:cxn>
                <a:cxn ang="0">
                  <a:pos x="1244" y="2177"/>
                </a:cxn>
                <a:cxn ang="0">
                  <a:pos x="1187" y="2136"/>
                </a:cxn>
                <a:cxn ang="0">
                  <a:pos x="1104" y="2094"/>
                </a:cxn>
                <a:cxn ang="0">
                  <a:pos x="1127" y="2142"/>
                </a:cxn>
                <a:cxn ang="0">
                  <a:pos x="1210" y="2220"/>
                </a:cxn>
                <a:cxn ang="0">
                  <a:pos x="1172" y="2234"/>
                </a:cxn>
                <a:cxn ang="0">
                  <a:pos x="1047" y="2163"/>
                </a:cxn>
                <a:cxn ang="0">
                  <a:pos x="1031" y="2183"/>
                </a:cxn>
                <a:cxn ang="0">
                  <a:pos x="1046" y="2223"/>
                </a:cxn>
                <a:cxn ang="0">
                  <a:pos x="954" y="2184"/>
                </a:cxn>
                <a:cxn ang="0">
                  <a:pos x="756" y="2112"/>
                </a:cxn>
                <a:cxn ang="0">
                  <a:pos x="756" y="2267"/>
                </a:cxn>
                <a:cxn ang="0">
                  <a:pos x="639" y="2344"/>
                </a:cxn>
                <a:cxn ang="0">
                  <a:pos x="466" y="2294"/>
                </a:cxn>
                <a:cxn ang="0">
                  <a:pos x="349" y="2341"/>
                </a:cxn>
                <a:cxn ang="0">
                  <a:pos x="227" y="2332"/>
                </a:cxn>
                <a:cxn ang="0">
                  <a:pos x="120" y="2353"/>
                </a:cxn>
                <a:cxn ang="0">
                  <a:pos x="23" y="2253"/>
                </a:cxn>
                <a:cxn ang="0">
                  <a:pos x="12" y="2132"/>
                </a:cxn>
                <a:cxn ang="0">
                  <a:pos x="15" y="2014"/>
                </a:cxn>
                <a:cxn ang="0">
                  <a:pos x="66" y="1868"/>
                </a:cxn>
                <a:cxn ang="0">
                  <a:pos x="53" y="1789"/>
                </a:cxn>
                <a:cxn ang="0">
                  <a:pos x="170" y="1543"/>
                </a:cxn>
                <a:cxn ang="0">
                  <a:pos x="206" y="1386"/>
                </a:cxn>
                <a:cxn ang="0">
                  <a:pos x="244" y="1267"/>
                </a:cxn>
                <a:cxn ang="0">
                  <a:pos x="305" y="1175"/>
                </a:cxn>
                <a:cxn ang="0">
                  <a:pos x="370" y="1101"/>
                </a:cxn>
                <a:cxn ang="0">
                  <a:pos x="434" y="1026"/>
                </a:cxn>
                <a:cxn ang="0">
                  <a:pos x="549" y="868"/>
                </a:cxn>
                <a:cxn ang="0">
                  <a:pos x="658" y="656"/>
                </a:cxn>
                <a:cxn ang="0">
                  <a:pos x="721" y="563"/>
                </a:cxn>
                <a:cxn ang="0">
                  <a:pos x="726" y="477"/>
                </a:cxn>
                <a:cxn ang="0">
                  <a:pos x="724" y="393"/>
                </a:cxn>
                <a:cxn ang="0">
                  <a:pos x="696" y="325"/>
                </a:cxn>
                <a:cxn ang="0">
                  <a:pos x="855" y="202"/>
                </a:cxn>
                <a:cxn ang="0">
                  <a:pos x="990" y="286"/>
                </a:cxn>
                <a:cxn ang="0">
                  <a:pos x="1025" y="345"/>
                </a:cxn>
                <a:cxn ang="0">
                  <a:pos x="1134" y="268"/>
                </a:cxn>
                <a:cxn ang="0">
                  <a:pos x="1354" y="140"/>
                </a:cxn>
                <a:cxn ang="0">
                  <a:pos x="1433" y="53"/>
                </a:cxn>
                <a:cxn ang="0">
                  <a:pos x="1551" y="98"/>
                </a:cxn>
                <a:cxn ang="0">
                  <a:pos x="1644" y="61"/>
                </a:cxn>
                <a:cxn ang="0">
                  <a:pos x="1732" y="191"/>
                </a:cxn>
                <a:cxn ang="0">
                  <a:pos x="1818" y="233"/>
                </a:cxn>
                <a:cxn ang="0">
                  <a:pos x="1901" y="423"/>
                </a:cxn>
                <a:cxn ang="0">
                  <a:pos x="1986" y="698"/>
                </a:cxn>
                <a:cxn ang="0">
                  <a:pos x="2175" y="1086"/>
                </a:cxn>
                <a:cxn ang="0">
                  <a:pos x="2087" y="1172"/>
                </a:cxn>
                <a:cxn ang="0">
                  <a:pos x="2019" y="1288"/>
                </a:cxn>
                <a:cxn ang="0">
                  <a:pos x="1852" y="1380"/>
                </a:cxn>
                <a:cxn ang="0">
                  <a:pos x="1854" y="1617"/>
                </a:cxn>
                <a:cxn ang="0">
                  <a:pos x="1881" y="2010"/>
                </a:cxn>
                <a:cxn ang="0">
                  <a:pos x="1905" y="2138"/>
                </a:cxn>
                <a:cxn ang="0">
                  <a:pos x="1756" y="2235"/>
                </a:cxn>
                <a:cxn ang="0">
                  <a:pos x="1501" y="2329"/>
                </a:cxn>
              </a:cxnLst>
              <a:rect l="0" t="0" r="r" b="b"/>
              <a:pathLst>
                <a:path w="2177" h="2368">
                  <a:moveTo>
                    <a:pt x="1498" y="2327"/>
                  </a:moveTo>
                  <a:lnTo>
                    <a:pt x="1457" y="2294"/>
                  </a:lnTo>
                  <a:lnTo>
                    <a:pt x="1427" y="2274"/>
                  </a:lnTo>
                  <a:lnTo>
                    <a:pt x="1396" y="2261"/>
                  </a:lnTo>
                  <a:lnTo>
                    <a:pt x="1381" y="2256"/>
                  </a:lnTo>
                  <a:lnTo>
                    <a:pt x="1366" y="2255"/>
                  </a:lnTo>
                  <a:lnTo>
                    <a:pt x="1334" y="2253"/>
                  </a:lnTo>
                  <a:lnTo>
                    <a:pt x="1319" y="2253"/>
                  </a:lnTo>
                  <a:lnTo>
                    <a:pt x="1307" y="2249"/>
                  </a:lnTo>
                  <a:lnTo>
                    <a:pt x="1288" y="2232"/>
                  </a:lnTo>
                  <a:lnTo>
                    <a:pt x="1274" y="2211"/>
                  </a:lnTo>
                  <a:lnTo>
                    <a:pt x="1267" y="2202"/>
                  </a:lnTo>
                  <a:lnTo>
                    <a:pt x="1259" y="2193"/>
                  </a:lnTo>
                  <a:lnTo>
                    <a:pt x="1250" y="2186"/>
                  </a:lnTo>
                  <a:lnTo>
                    <a:pt x="1244" y="2177"/>
                  </a:lnTo>
                  <a:lnTo>
                    <a:pt x="1232" y="2160"/>
                  </a:lnTo>
                  <a:lnTo>
                    <a:pt x="1220" y="2145"/>
                  </a:lnTo>
                  <a:lnTo>
                    <a:pt x="1213" y="2142"/>
                  </a:lnTo>
                  <a:lnTo>
                    <a:pt x="1205" y="2139"/>
                  </a:lnTo>
                  <a:lnTo>
                    <a:pt x="1187" y="2136"/>
                  </a:lnTo>
                  <a:lnTo>
                    <a:pt x="1172" y="2130"/>
                  </a:lnTo>
                  <a:lnTo>
                    <a:pt x="1146" y="2112"/>
                  </a:lnTo>
                  <a:lnTo>
                    <a:pt x="1128" y="2100"/>
                  </a:lnTo>
                  <a:lnTo>
                    <a:pt x="1115" y="2092"/>
                  </a:lnTo>
                  <a:lnTo>
                    <a:pt x="1104" y="2094"/>
                  </a:lnTo>
                  <a:lnTo>
                    <a:pt x="1098" y="2101"/>
                  </a:lnTo>
                  <a:lnTo>
                    <a:pt x="1097" y="2110"/>
                  </a:lnTo>
                  <a:lnTo>
                    <a:pt x="1103" y="2121"/>
                  </a:lnTo>
                  <a:lnTo>
                    <a:pt x="1113" y="2132"/>
                  </a:lnTo>
                  <a:lnTo>
                    <a:pt x="1127" y="2142"/>
                  </a:lnTo>
                  <a:lnTo>
                    <a:pt x="1187" y="2178"/>
                  </a:lnTo>
                  <a:lnTo>
                    <a:pt x="1196" y="2187"/>
                  </a:lnTo>
                  <a:lnTo>
                    <a:pt x="1204" y="2195"/>
                  </a:lnTo>
                  <a:lnTo>
                    <a:pt x="1210" y="2213"/>
                  </a:lnTo>
                  <a:lnTo>
                    <a:pt x="1210" y="2220"/>
                  </a:lnTo>
                  <a:lnTo>
                    <a:pt x="1208" y="2226"/>
                  </a:lnTo>
                  <a:lnTo>
                    <a:pt x="1202" y="2237"/>
                  </a:lnTo>
                  <a:lnTo>
                    <a:pt x="1195" y="2240"/>
                  </a:lnTo>
                  <a:lnTo>
                    <a:pt x="1184" y="2238"/>
                  </a:lnTo>
                  <a:lnTo>
                    <a:pt x="1172" y="2234"/>
                  </a:lnTo>
                  <a:lnTo>
                    <a:pt x="1160" y="2226"/>
                  </a:lnTo>
                  <a:lnTo>
                    <a:pt x="1107" y="2190"/>
                  </a:lnTo>
                  <a:lnTo>
                    <a:pt x="1080" y="2177"/>
                  </a:lnTo>
                  <a:lnTo>
                    <a:pt x="1058" y="2166"/>
                  </a:lnTo>
                  <a:lnTo>
                    <a:pt x="1047" y="2163"/>
                  </a:lnTo>
                  <a:lnTo>
                    <a:pt x="1040" y="2163"/>
                  </a:lnTo>
                  <a:lnTo>
                    <a:pt x="1034" y="2166"/>
                  </a:lnTo>
                  <a:lnTo>
                    <a:pt x="1031" y="2172"/>
                  </a:lnTo>
                  <a:lnTo>
                    <a:pt x="1029" y="2178"/>
                  </a:lnTo>
                  <a:lnTo>
                    <a:pt x="1031" y="2183"/>
                  </a:lnTo>
                  <a:lnTo>
                    <a:pt x="1038" y="2192"/>
                  </a:lnTo>
                  <a:lnTo>
                    <a:pt x="1047" y="2202"/>
                  </a:lnTo>
                  <a:lnTo>
                    <a:pt x="1050" y="2216"/>
                  </a:lnTo>
                  <a:lnTo>
                    <a:pt x="1049" y="2220"/>
                  </a:lnTo>
                  <a:lnTo>
                    <a:pt x="1046" y="2223"/>
                  </a:lnTo>
                  <a:lnTo>
                    <a:pt x="1037" y="2228"/>
                  </a:lnTo>
                  <a:lnTo>
                    <a:pt x="1025" y="2231"/>
                  </a:lnTo>
                  <a:lnTo>
                    <a:pt x="1011" y="2235"/>
                  </a:lnTo>
                  <a:lnTo>
                    <a:pt x="986" y="2184"/>
                  </a:lnTo>
                  <a:lnTo>
                    <a:pt x="954" y="2184"/>
                  </a:lnTo>
                  <a:lnTo>
                    <a:pt x="941" y="2226"/>
                  </a:lnTo>
                  <a:lnTo>
                    <a:pt x="908" y="2226"/>
                  </a:lnTo>
                  <a:lnTo>
                    <a:pt x="875" y="2172"/>
                  </a:lnTo>
                  <a:lnTo>
                    <a:pt x="872" y="2107"/>
                  </a:lnTo>
                  <a:lnTo>
                    <a:pt x="756" y="2112"/>
                  </a:lnTo>
                  <a:lnTo>
                    <a:pt x="738" y="2156"/>
                  </a:lnTo>
                  <a:lnTo>
                    <a:pt x="657" y="2172"/>
                  </a:lnTo>
                  <a:lnTo>
                    <a:pt x="688" y="2246"/>
                  </a:lnTo>
                  <a:lnTo>
                    <a:pt x="751" y="2235"/>
                  </a:lnTo>
                  <a:lnTo>
                    <a:pt x="756" y="2267"/>
                  </a:lnTo>
                  <a:lnTo>
                    <a:pt x="699" y="2298"/>
                  </a:lnTo>
                  <a:lnTo>
                    <a:pt x="715" y="2326"/>
                  </a:lnTo>
                  <a:lnTo>
                    <a:pt x="679" y="2353"/>
                  </a:lnTo>
                  <a:lnTo>
                    <a:pt x="660" y="2348"/>
                  </a:lnTo>
                  <a:lnTo>
                    <a:pt x="639" y="2344"/>
                  </a:lnTo>
                  <a:lnTo>
                    <a:pt x="610" y="2342"/>
                  </a:lnTo>
                  <a:lnTo>
                    <a:pt x="582" y="2338"/>
                  </a:lnTo>
                  <a:lnTo>
                    <a:pt x="555" y="2329"/>
                  </a:lnTo>
                  <a:lnTo>
                    <a:pt x="485" y="2298"/>
                  </a:lnTo>
                  <a:lnTo>
                    <a:pt x="466" y="2294"/>
                  </a:lnTo>
                  <a:lnTo>
                    <a:pt x="445" y="2295"/>
                  </a:lnTo>
                  <a:lnTo>
                    <a:pt x="425" y="2301"/>
                  </a:lnTo>
                  <a:lnTo>
                    <a:pt x="406" y="2311"/>
                  </a:lnTo>
                  <a:lnTo>
                    <a:pt x="368" y="2332"/>
                  </a:lnTo>
                  <a:lnTo>
                    <a:pt x="349" y="2341"/>
                  </a:lnTo>
                  <a:lnTo>
                    <a:pt x="329" y="2347"/>
                  </a:lnTo>
                  <a:lnTo>
                    <a:pt x="296" y="2351"/>
                  </a:lnTo>
                  <a:lnTo>
                    <a:pt x="269" y="2350"/>
                  </a:lnTo>
                  <a:lnTo>
                    <a:pt x="248" y="2342"/>
                  </a:lnTo>
                  <a:lnTo>
                    <a:pt x="227" y="2332"/>
                  </a:lnTo>
                  <a:lnTo>
                    <a:pt x="217" y="2329"/>
                  </a:lnTo>
                  <a:lnTo>
                    <a:pt x="203" y="2330"/>
                  </a:lnTo>
                  <a:lnTo>
                    <a:pt x="174" y="2344"/>
                  </a:lnTo>
                  <a:lnTo>
                    <a:pt x="141" y="2368"/>
                  </a:lnTo>
                  <a:lnTo>
                    <a:pt x="120" y="2353"/>
                  </a:lnTo>
                  <a:lnTo>
                    <a:pt x="178" y="2268"/>
                  </a:lnTo>
                  <a:lnTo>
                    <a:pt x="134" y="2241"/>
                  </a:lnTo>
                  <a:lnTo>
                    <a:pt x="51" y="2307"/>
                  </a:lnTo>
                  <a:lnTo>
                    <a:pt x="38" y="2285"/>
                  </a:lnTo>
                  <a:lnTo>
                    <a:pt x="23" y="2253"/>
                  </a:lnTo>
                  <a:lnTo>
                    <a:pt x="11" y="2216"/>
                  </a:lnTo>
                  <a:lnTo>
                    <a:pt x="9" y="2196"/>
                  </a:lnTo>
                  <a:lnTo>
                    <a:pt x="11" y="2175"/>
                  </a:lnTo>
                  <a:lnTo>
                    <a:pt x="12" y="2153"/>
                  </a:lnTo>
                  <a:lnTo>
                    <a:pt x="12" y="2132"/>
                  </a:lnTo>
                  <a:lnTo>
                    <a:pt x="8" y="2109"/>
                  </a:lnTo>
                  <a:lnTo>
                    <a:pt x="2" y="2082"/>
                  </a:lnTo>
                  <a:lnTo>
                    <a:pt x="0" y="2067"/>
                  </a:lnTo>
                  <a:lnTo>
                    <a:pt x="3" y="2050"/>
                  </a:lnTo>
                  <a:lnTo>
                    <a:pt x="15" y="2014"/>
                  </a:lnTo>
                  <a:lnTo>
                    <a:pt x="54" y="1941"/>
                  </a:lnTo>
                  <a:lnTo>
                    <a:pt x="66" y="1907"/>
                  </a:lnTo>
                  <a:lnTo>
                    <a:pt x="68" y="1894"/>
                  </a:lnTo>
                  <a:lnTo>
                    <a:pt x="68" y="1882"/>
                  </a:lnTo>
                  <a:lnTo>
                    <a:pt x="66" y="1868"/>
                  </a:lnTo>
                  <a:lnTo>
                    <a:pt x="63" y="1858"/>
                  </a:lnTo>
                  <a:lnTo>
                    <a:pt x="54" y="1834"/>
                  </a:lnTo>
                  <a:lnTo>
                    <a:pt x="50" y="1823"/>
                  </a:lnTo>
                  <a:lnTo>
                    <a:pt x="50" y="1811"/>
                  </a:lnTo>
                  <a:lnTo>
                    <a:pt x="53" y="1789"/>
                  </a:lnTo>
                  <a:lnTo>
                    <a:pt x="66" y="1757"/>
                  </a:lnTo>
                  <a:lnTo>
                    <a:pt x="156" y="1590"/>
                  </a:lnTo>
                  <a:lnTo>
                    <a:pt x="165" y="1571"/>
                  </a:lnTo>
                  <a:lnTo>
                    <a:pt x="170" y="1557"/>
                  </a:lnTo>
                  <a:lnTo>
                    <a:pt x="170" y="1543"/>
                  </a:lnTo>
                  <a:lnTo>
                    <a:pt x="167" y="1527"/>
                  </a:lnTo>
                  <a:lnTo>
                    <a:pt x="165" y="1513"/>
                  </a:lnTo>
                  <a:lnTo>
                    <a:pt x="167" y="1494"/>
                  </a:lnTo>
                  <a:lnTo>
                    <a:pt x="181" y="1450"/>
                  </a:lnTo>
                  <a:lnTo>
                    <a:pt x="206" y="1386"/>
                  </a:lnTo>
                  <a:lnTo>
                    <a:pt x="226" y="1349"/>
                  </a:lnTo>
                  <a:lnTo>
                    <a:pt x="238" y="1319"/>
                  </a:lnTo>
                  <a:lnTo>
                    <a:pt x="241" y="1301"/>
                  </a:lnTo>
                  <a:lnTo>
                    <a:pt x="242" y="1283"/>
                  </a:lnTo>
                  <a:lnTo>
                    <a:pt x="244" y="1267"/>
                  </a:lnTo>
                  <a:lnTo>
                    <a:pt x="247" y="1253"/>
                  </a:lnTo>
                  <a:lnTo>
                    <a:pt x="259" y="1234"/>
                  </a:lnTo>
                  <a:lnTo>
                    <a:pt x="272" y="1217"/>
                  </a:lnTo>
                  <a:lnTo>
                    <a:pt x="286" y="1204"/>
                  </a:lnTo>
                  <a:lnTo>
                    <a:pt x="305" y="1175"/>
                  </a:lnTo>
                  <a:lnTo>
                    <a:pt x="319" y="1140"/>
                  </a:lnTo>
                  <a:lnTo>
                    <a:pt x="325" y="1131"/>
                  </a:lnTo>
                  <a:lnTo>
                    <a:pt x="331" y="1124"/>
                  </a:lnTo>
                  <a:lnTo>
                    <a:pt x="349" y="1112"/>
                  </a:lnTo>
                  <a:lnTo>
                    <a:pt x="370" y="1101"/>
                  </a:lnTo>
                  <a:lnTo>
                    <a:pt x="391" y="1091"/>
                  </a:lnTo>
                  <a:lnTo>
                    <a:pt x="407" y="1077"/>
                  </a:lnTo>
                  <a:lnTo>
                    <a:pt x="421" y="1062"/>
                  </a:lnTo>
                  <a:lnTo>
                    <a:pt x="430" y="1044"/>
                  </a:lnTo>
                  <a:lnTo>
                    <a:pt x="434" y="1026"/>
                  </a:lnTo>
                  <a:lnTo>
                    <a:pt x="439" y="1008"/>
                  </a:lnTo>
                  <a:lnTo>
                    <a:pt x="448" y="990"/>
                  </a:lnTo>
                  <a:lnTo>
                    <a:pt x="470" y="960"/>
                  </a:lnTo>
                  <a:lnTo>
                    <a:pt x="528" y="897"/>
                  </a:lnTo>
                  <a:lnTo>
                    <a:pt x="549" y="868"/>
                  </a:lnTo>
                  <a:lnTo>
                    <a:pt x="577" y="828"/>
                  </a:lnTo>
                  <a:lnTo>
                    <a:pt x="627" y="752"/>
                  </a:lnTo>
                  <a:lnTo>
                    <a:pt x="646" y="718"/>
                  </a:lnTo>
                  <a:lnTo>
                    <a:pt x="652" y="679"/>
                  </a:lnTo>
                  <a:lnTo>
                    <a:pt x="658" y="656"/>
                  </a:lnTo>
                  <a:lnTo>
                    <a:pt x="667" y="634"/>
                  </a:lnTo>
                  <a:lnTo>
                    <a:pt x="684" y="611"/>
                  </a:lnTo>
                  <a:lnTo>
                    <a:pt x="705" y="587"/>
                  </a:lnTo>
                  <a:lnTo>
                    <a:pt x="714" y="573"/>
                  </a:lnTo>
                  <a:lnTo>
                    <a:pt x="721" y="563"/>
                  </a:lnTo>
                  <a:lnTo>
                    <a:pt x="726" y="542"/>
                  </a:lnTo>
                  <a:lnTo>
                    <a:pt x="726" y="525"/>
                  </a:lnTo>
                  <a:lnTo>
                    <a:pt x="724" y="512"/>
                  </a:lnTo>
                  <a:lnTo>
                    <a:pt x="724" y="495"/>
                  </a:lnTo>
                  <a:lnTo>
                    <a:pt x="726" y="477"/>
                  </a:lnTo>
                  <a:lnTo>
                    <a:pt x="736" y="437"/>
                  </a:lnTo>
                  <a:lnTo>
                    <a:pt x="739" y="424"/>
                  </a:lnTo>
                  <a:lnTo>
                    <a:pt x="739" y="417"/>
                  </a:lnTo>
                  <a:lnTo>
                    <a:pt x="735" y="403"/>
                  </a:lnTo>
                  <a:lnTo>
                    <a:pt x="724" y="393"/>
                  </a:lnTo>
                  <a:lnTo>
                    <a:pt x="714" y="382"/>
                  </a:lnTo>
                  <a:lnTo>
                    <a:pt x="706" y="370"/>
                  </a:lnTo>
                  <a:lnTo>
                    <a:pt x="700" y="358"/>
                  </a:lnTo>
                  <a:lnTo>
                    <a:pt x="697" y="345"/>
                  </a:lnTo>
                  <a:lnTo>
                    <a:pt x="696" y="325"/>
                  </a:lnTo>
                  <a:lnTo>
                    <a:pt x="682" y="163"/>
                  </a:lnTo>
                  <a:lnTo>
                    <a:pt x="789" y="191"/>
                  </a:lnTo>
                  <a:lnTo>
                    <a:pt x="808" y="250"/>
                  </a:lnTo>
                  <a:lnTo>
                    <a:pt x="854" y="244"/>
                  </a:lnTo>
                  <a:lnTo>
                    <a:pt x="855" y="202"/>
                  </a:lnTo>
                  <a:lnTo>
                    <a:pt x="834" y="154"/>
                  </a:lnTo>
                  <a:lnTo>
                    <a:pt x="876" y="134"/>
                  </a:lnTo>
                  <a:lnTo>
                    <a:pt x="908" y="203"/>
                  </a:lnTo>
                  <a:lnTo>
                    <a:pt x="999" y="235"/>
                  </a:lnTo>
                  <a:lnTo>
                    <a:pt x="990" y="286"/>
                  </a:lnTo>
                  <a:lnTo>
                    <a:pt x="962" y="285"/>
                  </a:lnTo>
                  <a:lnTo>
                    <a:pt x="933" y="367"/>
                  </a:lnTo>
                  <a:lnTo>
                    <a:pt x="959" y="391"/>
                  </a:lnTo>
                  <a:lnTo>
                    <a:pt x="993" y="343"/>
                  </a:lnTo>
                  <a:lnTo>
                    <a:pt x="1025" y="345"/>
                  </a:lnTo>
                  <a:lnTo>
                    <a:pt x="1047" y="292"/>
                  </a:lnTo>
                  <a:lnTo>
                    <a:pt x="1040" y="250"/>
                  </a:lnTo>
                  <a:lnTo>
                    <a:pt x="1077" y="238"/>
                  </a:lnTo>
                  <a:lnTo>
                    <a:pt x="1092" y="276"/>
                  </a:lnTo>
                  <a:lnTo>
                    <a:pt x="1134" y="268"/>
                  </a:lnTo>
                  <a:lnTo>
                    <a:pt x="1133" y="199"/>
                  </a:lnTo>
                  <a:lnTo>
                    <a:pt x="1190" y="221"/>
                  </a:lnTo>
                  <a:lnTo>
                    <a:pt x="1262" y="202"/>
                  </a:lnTo>
                  <a:lnTo>
                    <a:pt x="1294" y="146"/>
                  </a:lnTo>
                  <a:lnTo>
                    <a:pt x="1354" y="140"/>
                  </a:lnTo>
                  <a:lnTo>
                    <a:pt x="1346" y="59"/>
                  </a:lnTo>
                  <a:lnTo>
                    <a:pt x="1322" y="56"/>
                  </a:lnTo>
                  <a:lnTo>
                    <a:pt x="1331" y="17"/>
                  </a:lnTo>
                  <a:lnTo>
                    <a:pt x="1412" y="26"/>
                  </a:lnTo>
                  <a:lnTo>
                    <a:pt x="1433" y="53"/>
                  </a:lnTo>
                  <a:lnTo>
                    <a:pt x="1469" y="51"/>
                  </a:lnTo>
                  <a:lnTo>
                    <a:pt x="1498" y="0"/>
                  </a:lnTo>
                  <a:lnTo>
                    <a:pt x="1522" y="2"/>
                  </a:lnTo>
                  <a:lnTo>
                    <a:pt x="1521" y="94"/>
                  </a:lnTo>
                  <a:lnTo>
                    <a:pt x="1551" y="98"/>
                  </a:lnTo>
                  <a:lnTo>
                    <a:pt x="1551" y="73"/>
                  </a:lnTo>
                  <a:lnTo>
                    <a:pt x="1596" y="64"/>
                  </a:lnTo>
                  <a:lnTo>
                    <a:pt x="1608" y="95"/>
                  </a:lnTo>
                  <a:lnTo>
                    <a:pt x="1639" y="100"/>
                  </a:lnTo>
                  <a:lnTo>
                    <a:pt x="1644" y="61"/>
                  </a:lnTo>
                  <a:lnTo>
                    <a:pt x="1687" y="58"/>
                  </a:lnTo>
                  <a:lnTo>
                    <a:pt x="1702" y="139"/>
                  </a:lnTo>
                  <a:lnTo>
                    <a:pt x="1678" y="202"/>
                  </a:lnTo>
                  <a:lnTo>
                    <a:pt x="1693" y="217"/>
                  </a:lnTo>
                  <a:lnTo>
                    <a:pt x="1732" y="191"/>
                  </a:lnTo>
                  <a:lnTo>
                    <a:pt x="1747" y="202"/>
                  </a:lnTo>
                  <a:lnTo>
                    <a:pt x="1750" y="267"/>
                  </a:lnTo>
                  <a:lnTo>
                    <a:pt x="1779" y="282"/>
                  </a:lnTo>
                  <a:lnTo>
                    <a:pt x="1816" y="262"/>
                  </a:lnTo>
                  <a:lnTo>
                    <a:pt x="1818" y="233"/>
                  </a:lnTo>
                  <a:lnTo>
                    <a:pt x="1869" y="203"/>
                  </a:lnTo>
                  <a:lnTo>
                    <a:pt x="1905" y="236"/>
                  </a:lnTo>
                  <a:lnTo>
                    <a:pt x="1902" y="324"/>
                  </a:lnTo>
                  <a:lnTo>
                    <a:pt x="1929" y="394"/>
                  </a:lnTo>
                  <a:lnTo>
                    <a:pt x="1901" y="423"/>
                  </a:lnTo>
                  <a:lnTo>
                    <a:pt x="1928" y="482"/>
                  </a:lnTo>
                  <a:lnTo>
                    <a:pt x="1913" y="521"/>
                  </a:lnTo>
                  <a:lnTo>
                    <a:pt x="1920" y="603"/>
                  </a:lnTo>
                  <a:lnTo>
                    <a:pt x="1997" y="661"/>
                  </a:lnTo>
                  <a:lnTo>
                    <a:pt x="1986" y="698"/>
                  </a:lnTo>
                  <a:lnTo>
                    <a:pt x="2025" y="800"/>
                  </a:lnTo>
                  <a:lnTo>
                    <a:pt x="2124" y="859"/>
                  </a:lnTo>
                  <a:lnTo>
                    <a:pt x="2133" y="979"/>
                  </a:lnTo>
                  <a:lnTo>
                    <a:pt x="2126" y="1047"/>
                  </a:lnTo>
                  <a:lnTo>
                    <a:pt x="2175" y="1086"/>
                  </a:lnTo>
                  <a:lnTo>
                    <a:pt x="2177" y="1140"/>
                  </a:lnTo>
                  <a:lnTo>
                    <a:pt x="2136" y="1173"/>
                  </a:lnTo>
                  <a:lnTo>
                    <a:pt x="2120" y="1134"/>
                  </a:lnTo>
                  <a:lnTo>
                    <a:pt x="2091" y="1145"/>
                  </a:lnTo>
                  <a:lnTo>
                    <a:pt x="2087" y="1172"/>
                  </a:lnTo>
                  <a:lnTo>
                    <a:pt x="2057" y="1169"/>
                  </a:lnTo>
                  <a:lnTo>
                    <a:pt x="2048" y="1146"/>
                  </a:lnTo>
                  <a:lnTo>
                    <a:pt x="1992" y="1134"/>
                  </a:lnTo>
                  <a:lnTo>
                    <a:pt x="1973" y="1158"/>
                  </a:lnTo>
                  <a:lnTo>
                    <a:pt x="2019" y="1288"/>
                  </a:lnTo>
                  <a:lnTo>
                    <a:pt x="1989" y="1297"/>
                  </a:lnTo>
                  <a:lnTo>
                    <a:pt x="2000" y="1325"/>
                  </a:lnTo>
                  <a:lnTo>
                    <a:pt x="1923" y="1361"/>
                  </a:lnTo>
                  <a:lnTo>
                    <a:pt x="1907" y="1340"/>
                  </a:lnTo>
                  <a:lnTo>
                    <a:pt x="1852" y="1380"/>
                  </a:lnTo>
                  <a:lnTo>
                    <a:pt x="1843" y="1420"/>
                  </a:lnTo>
                  <a:lnTo>
                    <a:pt x="1761" y="1470"/>
                  </a:lnTo>
                  <a:lnTo>
                    <a:pt x="1789" y="1534"/>
                  </a:lnTo>
                  <a:lnTo>
                    <a:pt x="1815" y="1537"/>
                  </a:lnTo>
                  <a:lnTo>
                    <a:pt x="1854" y="1617"/>
                  </a:lnTo>
                  <a:lnTo>
                    <a:pt x="1848" y="1731"/>
                  </a:lnTo>
                  <a:lnTo>
                    <a:pt x="1886" y="1765"/>
                  </a:lnTo>
                  <a:lnTo>
                    <a:pt x="1913" y="1898"/>
                  </a:lnTo>
                  <a:lnTo>
                    <a:pt x="1878" y="1956"/>
                  </a:lnTo>
                  <a:lnTo>
                    <a:pt x="1881" y="2010"/>
                  </a:lnTo>
                  <a:lnTo>
                    <a:pt x="1908" y="2025"/>
                  </a:lnTo>
                  <a:lnTo>
                    <a:pt x="1910" y="2058"/>
                  </a:lnTo>
                  <a:lnTo>
                    <a:pt x="1875" y="2089"/>
                  </a:lnTo>
                  <a:lnTo>
                    <a:pt x="1872" y="2121"/>
                  </a:lnTo>
                  <a:lnTo>
                    <a:pt x="1905" y="2138"/>
                  </a:lnTo>
                  <a:lnTo>
                    <a:pt x="1916" y="2180"/>
                  </a:lnTo>
                  <a:lnTo>
                    <a:pt x="1863" y="2250"/>
                  </a:lnTo>
                  <a:lnTo>
                    <a:pt x="1830" y="2195"/>
                  </a:lnTo>
                  <a:lnTo>
                    <a:pt x="1785" y="2198"/>
                  </a:lnTo>
                  <a:lnTo>
                    <a:pt x="1756" y="2235"/>
                  </a:lnTo>
                  <a:lnTo>
                    <a:pt x="1687" y="2207"/>
                  </a:lnTo>
                  <a:lnTo>
                    <a:pt x="1669" y="2243"/>
                  </a:lnTo>
                  <a:lnTo>
                    <a:pt x="1591" y="2282"/>
                  </a:lnTo>
                  <a:lnTo>
                    <a:pt x="1557" y="2270"/>
                  </a:lnTo>
                  <a:lnTo>
                    <a:pt x="1501" y="2329"/>
                  </a:lnTo>
                  <a:lnTo>
                    <a:pt x="1498" y="23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65"/>
            <p:cNvSpPr>
              <a:spLocks noChangeAspect="1"/>
            </p:cNvSpPr>
            <p:nvPr/>
          </p:nvSpPr>
          <p:spPr bwMode="auto">
            <a:xfrm>
              <a:off x="1851" y="1694"/>
              <a:ext cx="967" cy="978"/>
            </a:xfrm>
            <a:custGeom>
              <a:avLst/>
              <a:gdLst/>
              <a:ahLst/>
              <a:cxnLst>
                <a:cxn ang="0">
                  <a:pos x="1144" y="188"/>
                </a:cxn>
                <a:cxn ang="0">
                  <a:pos x="1138" y="64"/>
                </a:cxn>
                <a:cxn ang="0">
                  <a:pos x="1281" y="79"/>
                </a:cxn>
                <a:cxn ang="0">
                  <a:pos x="1460" y="148"/>
                </a:cxn>
                <a:cxn ang="0">
                  <a:pos x="1419" y="322"/>
                </a:cxn>
                <a:cxn ang="0">
                  <a:pos x="1469" y="394"/>
                </a:cxn>
                <a:cxn ang="0">
                  <a:pos x="1362" y="458"/>
                </a:cxn>
                <a:cxn ang="0">
                  <a:pos x="1492" y="476"/>
                </a:cxn>
                <a:cxn ang="0">
                  <a:pos x="1630" y="443"/>
                </a:cxn>
                <a:cxn ang="0">
                  <a:pos x="1799" y="391"/>
                </a:cxn>
                <a:cxn ang="0">
                  <a:pos x="1760" y="220"/>
                </a:cxn>
                <a:cxn ang="0">
                  <a:pos x="1663" y="88"/>
                </a:cxn>
                <a:cxn ang="0">
                  <a:pos x="1750" y="56"/>
                </a:cxn>
                <a:cxn ang="0">
                  <a:pos x="1869" y="12"/>
                </a:cxn>
                <a:cxn ang="0">
                  <a:pos x="1921" y="148"/>
                </a:cxn>
                <a:cxn ang="0">
                  <a:pos x="2079" y="125"/>
                </a:cxn>
                <a:cxn ang="0">
                  <a:pos x="2223" y="52"/>
                </a:cxn>
                <a:cxn ang="0">
                  <a:pos x="2201" y="205"/>
                </a:cxn>
                <a:cxn ang="0">
                  <a:pos x="2205" y="364"/>
                </a:cxn>
                <a:cxn ang="0">
                  <a:pos x="2149" y="509"/>
                </a:cxn>
                <a:cxn ang="0">
                  <a:pos x="2241" y="622"/>
                </a:cxn>
                <a:cxn ang="0">
                  <a:pos x="2333" y="751"/>
                </a:cxn>
                <a:cxn ang="0">
                  <a:pos x="2360" y="856"/>
                </a:cxn>
                <a:cxn ang="0">
                  <a:pos x="2279" y="1061"/>
                </a:cxn>
                <a:cxn ang="0">
                  <a:pos x="2146" y="1228"/>
                </a:cxn>
                <a:cxn ang="0">
                  <a:pos x="2017" y="1199"/>
                </a:cxn>
                <a:cxn ang="0">
                  <a:pos x="1870" y="1306"/>
                </a:cxn>
                <a:cxn ang="0">
                  <a:pos x="1893" y="1395"/>
                </a:cxn>
                <a:cxn ang="0">
                  <a:pos x="1885" y="1515"/>
                </a:cxn>
                <a:cxn ang="0">
                  <a:pos x="1760" y="1545"/>
                </a:cxn>
                <a:cxn ang="0">
                  <a:pos x="1711" y="1671"/>
                </a:cxn>
                <a:cxn ang="0">
                  <a:pos x="1586" y="1786"/>
                </a:cxn>
                <a:cxn ang="0">
                  <a:pos x="1489" y="1977"/>
                </a:cxn>
                <a:cxn ang="0">
                  <a:pos x="1407" y="1858"/>
                </a:cxn>
                <a:cxn ang="0">
                  <a:pos x="1325" y="1795"/>
                </a:cxn>
                <a:cxn ang="0">
                  <a:pos x="1248" y="1710"/>
                </a:cxn>
                <a:cxn ang="0">
                  <a:pos x="1188" y="1831"/>
                </a:cxn>
                <a:cxn ang="0">
                  <a:pos x="1077" y="1942"/>
                </a:cxn>
                <a:cxn ang="0">
                  <a:pos x="994" y="2017"/>
                </a:cxn>
                <a:cxn ang="0">
                  <a:pos x="685" y="2127"/>
                </a:cxn>
                <a:cxn ang="0">
                  <a:pos x="599" y="2232"/>
                </a:cxn>
                <a:cxn ang="0">
                  <a:pos x="562" y="2359"/>
                </a:cxn>
                <a:cxn ang="0">
                  <a:pos x="386" y="2338"/>
                </a:cxn>
                <a:cxn ang="0">
                  <a:pos x="291" y="2314"/>
                </a:cxn>
                <a:cxn ang="0">
                  <a:pos x="236" y="2246"/>
                </a:cxn>
                <a:cxn ang="0">
                  <a:pos x="112" y="1993"/>
                </a:cxn>
                <a:cxn ang="0">
                  <a:pos x="126" y="1829"/>
                </a:cxn>
                <a:cxn ang="0">
                  <a:pos x="0" y="1701"/>
                </a:cxn>
                <a:cxn ang="0">
                  <a:pos x="237" y="1501"/>
                </a:cxn>
                <a:cxn ang="0">
                  <a:pos x="291" y="1222"/>
                </a:cxn>
                <a:cxn ang="0">
                  <a:pos x="170" y="865"/>
                </a:cxn>
                <a:cxn ang="0">
                  <a:pos x="210" y="828"/>
                </a:cxn>
                <a:cxn ang="0">
                  <a:pos x="296" y="722"/>
                </a:cxn>
                <a:cxn ang="0">
                  <a:pos x="422" y="749"/>
                </a:cxn>
                <a:cxn ang="0">
                  <a:pos x="676" y="573"/>
                </a:cxn>
                <a:cxn ang="0">
                  <a:pos x="755" y="414"/>
                </a:cxn>
              </a:cxnLst>
              <a:rect l="0" t="0" r="r" b="b"/>
              <a:pathLst>
                <a:path w="2360" h="2386">
                  <a:moveTo>
                    <a:pt x="877" y="300"/>
                  </a:moveTo>
                  <a:lnTo>
                    <a:pt x="981" y="300"/>
                  </a:lnTo>
                  <a:lnTo>
                    <a:pt x="1144" y="188"/>
                  </a:lnTo>
                  <a:lnTo>
                    <a:pt x="1134" y="151"/>
                  </a:lnTo>
                  <a:lnTo>
                    <a:pt x="1184" y="85"/>
                  </a:lnTo>
                  <a:lnTo>
                    <a:pt x="1138" y="64"/>
                  </a:lnTo>
                  <a:lnTo>
                    <a:pt x="1191" y="0"/>
                  </a:lnTo>
                  <a:lnTo>
                    <a:pt x="1269" y="41"/>
                  </a:lnTo>
                  <a:lnTo>
                    <a:pt x="1281" y="79"/>
                  </a:lnTo>
                  <a:lnTo>
                    <a:pt x="1356" y="118"/>
                  </a:lnTo>
                  <a:lnTo>
                    <a:pt x="1404" y="110"/>
                  </a:lnTo>
                  <a:lnTo>
                    <a:pt x="1460" y="148"/>
                  </a:lnTo>
                  <a:lnTo>
                    <a:pt x="1469" y="188"/>
                  </a:lnTo>
                  <a:lnTo>
                    <a:pt x="1404" y="295"/>
                  </a:lnTo>
                  <a:lnTo>
                    <a:pt x="1419" y="322"/>
                  </a:lnTo>
                  <a:lnTo>
                    <a:pt x="1478" y="324"/>
                  </a:lnTo>
                  <a:lnTo>
                    <a:pt x="1498" y="391"/>
                  </a:lnTo>
                  <a:lnTo>
                    <a:pt x="1469" y="394"/>
                  </a:lnTo>
                  <a:lnTo>
                    <a:pt x="1449" y="426"/>
                  </a:lnTo>
                  <a:lnTo>
                    <a:pt x="1409" y="423"/>
                  </a:lnTo>
                  <a:lnTo>
                    <a:pt x="1362" y="458"/>
                  </a:lnTo>
                  <a:lnTo>
                    <a:pt x="1373" y="506"/>
                  </a:lnTo>
                  <a:lnTo>
                    <a:pt x="1427" y="510"/>
                  </a:lnTo>
                  <a:lnTo>
                    <a:pt x="1492" y="476"/>
                  </a:lnTo>
                  <a:lnTo>
                    <a:pt x="1522" y="491"/>
                  </a:lnTo>
                  <a:lnTo>
                    <a:pt x="1606" y="482"/>
                  </a:lnTo>
                  <a:lnTo>
                    <a:pt x="1630" y="443"/>
                  </a:lnTo>
                  <a:lnTo>
                    <a:pt x="1666" y="424"/>
                  </a:lnTo>
                  <a:lnTo>
                    <a:pt x="1724" y="458"/>
                  </a:lnTo>
                  <a:lnTo>
                    <a:pt x="1799" y="391"/>
                  </a:lnTo>
                  <a:lnTo>
                    <a:pt x="1790" y="361"/>
                  </a:lnTo>
                  <a:lnTo>
                    <a:pt x="1750" y="352"/>
                  </a:lnTo>
                  <a:lnTo>
                    <a:pt x="1760" y="220"/>
                  </a:lnTo>
                  <a:lnTo>
                    <a:pt x="1688" y="143"/>
                  </a:lnTo>
                  <a:lnTo>
                    <a:pt x="1648" y="136"/>
                  </a:lnTo>
                  <a:lnTo>
                    <a:pt x="1663" y="88"/>
                  </a:lnTo>
                  <a:lnTo>
                    <a:pt x="1703" y="103"/>
                  </a:lnTo>
                  <a:lnTo>
                    <a:pt x="1745" y="83"/>
                  </a:lnTo>
                  <a:lnTo>
                    <a:pt x="1750" y="56"/>
                  </a:lnTo>
                  <a:lnTo>
                    <a:pt x="1778" y="38"/>
                  </a:lnTo>
                  <a:lnTo>
                    <a:pt x="1819" y="45"/>
                  </a:lnTo>
                  <a:lnTo>
                    <a:pt x="1869" y="12"/>
                  </a:lnTo>
                  <a:lnTo>
                    <a:pt x="1897" y="36"/>
                  </a:lnTo>
                  <a:lnTo>
                    <a:pt x="1905" y="121"/>
                  </a:lnTo>
                  <a:lnTo>
                    <a:pt x="1921" y="148"/>
                  </a:lnTo>
                  <a:lnTo>
                    <a:pt x="2014" y="128"/>
                  </a:lnTo>
                  <a:lnTo>
                    <a:pt x="2043" y="139"/>
                  </a:lnTo>
                  <a:lnTo>
                    <a:pt x="2079" y="125"/>
                  </a:lnTo>
                  <a:lnTo>
                    <a:pt x="2079" y="91"/>
                  </a:lnTo>
                  <a:lnTo>
                    <a:pt x="2165" y="15"/>
                  </a:lnTo>
                  <a:lnTo>
                    <a:pt x="2223" y="52"/>
                  </a:lnTo>
                  <a:lnTo>
                    <a:pt x="2205" y="95"/>
                  </a:lnTo>
                  <a:lnTo>
                    <a:pt x="2222" y="125"/>
                  </a:lnTo>
                  <a:lnTo>
                    <a:pt x="2201" y="205"/>
                  </a:lnTo>
                  <a:lnTo>
                    <a:pt x="2158" y="229"/>
                  </a:lnTo>
                  <a:lnTo>
                    <a:pt x="2125" y="352"/>
                  </a:lnTo>
                  <a:lnTo>
                    <a:pt x="2205" y="364"/>
                  </a:lnTo>
                  <a:lnTo>
                    <a:pt x="2202" y="437"/>
                  </a:lnTo>
                  <a:lnTo>
                    <a:pt x="2140" y="424"/>
                  </a:lnTo>
                  <a:lnTo>
                    <a:pt x="2149" y="509"/>
                  </a:lnTo>
                  <a:lnTo>
                    <a:pt x="2213" y="527"/>
                  </a:lnTo>
                  <a:lnTo>
                    <a:pt x="2264" y="576"/>
                  </a:lnTo>
                  <a:lnTo>
                    <a:pt x="2241" y="622"/>
                  </a:lnTo>
                  <a:lnTo>
                    <a:pt x="2247" y="691"/>
                  </a:lnTo>
                  <a:lnTo>
                    <a:pt x="2289" y="676"/>
                  </a:lnTo>
                  <a:lnTo>
                    <a:pt x="2333" y="751"/>
                  </a:lnTo>
                  <a:lnTo>
                    <a:pt x="2310" y="799"/>
                  </a:lnTo>
                  <a:lnTo>
                    <a:pt x="2352" y="813"/>
                  </a:lnTo>
                  <a:lnTo>
                    <a:pt x="2360" y="856"/>
                  </a:lnTo>
                  <a:lnTo>
                    <a:pt x="2327" y="921"/>
                  </a:lnTo>
                  <a:lnTo>
                    <a:pt x="2319" y="1037"/>
                  </a:lnTo>
                  <a:lnTo>
                    <a:pt x="2279" y="1061"/>
                  </a:lnTo>
                  <a:lnTo>
                    <a:pt x="2303" y="1097"/>
                  </a:lnTo>
                  <a:lnTo>
                    <a:pt x="2202" y="1228"/>
                  </a:lnTo>
                  <a:lnTo>
                    <a:pt x="2146" y="1228"/>
                  </a:lnTo>
                  <a:lnTo>
                    <a:pt x="2137" y="1189"/>
                  </a:lnTo>
                  <a:lnTo>
                    <a:pt x="2073" y="1163"/>
                  </a:lnTo>
                  <a:lnTo>
                    <a:pt x="2017" y="1199"/>
                  </a:lnTo>
                  <a:lnTo>
                    <a:pt x="2041" y="1250"/>
                  </a:lnTo>
                  <a:lnTo>
                    <a:pt x="2016" y="1301"/>
                  </a:lnTo>
                  <a:lnTo>
                    <a:pt x="1870" y="1306"/>
                  </a:lnTo>
                  <a:lnTo>
                    <a:pt x="1807" y="1390"/>
                  </a:lnTo>
                  <a:lnTo>
                    <a:pt x="1834" y="1432"/>
                  </a:lnTo>
                  <a:lnTo>
                    <a:pt x="1893" y="1395"/>
                  </a:lnTo>
                  <a:lnTo>
                    <a:pt x="1924" y="1408"/>
                  </a:lnTo>
                  <a:lnTo>
                    <a:pt x="1914" y="1489"/>
                  </a:lnTo>
                  <a:lnTo>
                    <a:pt x="1885" y="1515"/>
                  </a:lnTo>
                  <a:lnTo>
                    <a:pt x="1891" y="1542"/>
                  </a:lnTo>
                  <a:lnTo>
                    <a:pt x="1870" y="1565"/>
                  </a:lnTo>
                  <a:lnTo>
                    <a:pt x="1760" y="1545"/>
                  </a:lnTo>
                  <a:lnTo>
                    <a:pt x="1724" y="1584"/>
                  </a:lnTo>
                  <a:lnTo>
                    <a:pt x="1744" y="1620"/>
                  </a:lnTo>
                  <a:lnTo>
                    <a:pt x="1711" y="1671"/>
                  </a:lnTo>
                  <a:lnTo>
                    <a:pt x="1703" y="1742"/>
                  </a:lnTo>
                  <a:lnTo>
                    <a:pt x="1637" y="1798"/>
                  </a:lnTo>
                  <a:lnTo>
                    <a:pt x="1586" y="1786"/>
                  </a:lnTo>
                  <a:lnTo>
                    <a:pt x="1507" y="1871"/>
                  </a:lnTo>
                  <a:lnTo>
                    <a:pt x="1514" y="1932"/>
                  </a:lnTo>
                  <a:lnTo>
                    <a:pt x="1489" y="1977"/>
                  </a:lnTo>
                  <a:lnTo>
                    <a:pt x="1464" y="1978"/>
                  </a:lnTo>
                  <a:lnTo>
                    <a:pt x="1406" y="1904"/>
                  </a:lnTo>
                  <a:lnTo>
                    <a:pt x="1407" y="1858"/>
                  </a:lnTo>
                  <a:lnTo>
                    <a:pt x="1370" y="1814"/>
                  </a:lnTo>
                  <a:lnTo>
                    <a:pt x="1347" y="1813"/>
                  </a:lnTo>
                  <a:lnTo>
                    <a:pt x="1325" y="1795"/>
                  </a:lnTo>
                  <a:lnTo>
                    <a:pt x="1335" y="1748"/>
                  </a:lnTo>
                  <a:lnTo>
                    <a:pt x="1283" y="1694"/>
                  </a:lnTo>
                  <a:lnTo>
                    <a:pt x="1248" y="1710"/>
                  </a:lnTo>
                  <a:lnTo>
                    <a:pt x="1260" y="1769"/>
                  </a:lnTo>
                  <a:lnTo>
                    <a:pt x="1248" y="1801"/>
                  </a:lnTo>
                  <a:lnTo>
                    <a:pt x="1188" y="1831"/>
                  </a:lnTo>
                  <a:lnTo>
                    <a:pt x="1193" y="1870"/>
                  </a:lnTo>
                  <a:lnTo>
                    <a:pt x="1164" y="1913"/>
                  </a:lnTo>
                  <a:lnTo>
                    <a:pt x="1077" y="1942"/>
                  </a:lnTo>
                  <a:lnTo>
                    <a:pt x="1047" y="1930"/>
                  </a:lnTo>
                  <a:lnTo>
                    <a:pt x="1014" y="1942"/>
                  </a:lnTo>
                  <a:lnTo>
                    <a:pt x="994" y="2017"/>
                  </a:lnTo>
                  <a:lnTo>
                    <a:pt x="897" y="2052"/>
                  </a:lnTo>
                  <a:lnTo>
                    <a:pt x="865" y="2047"/>
                  </a:lnTo>
                  <a:lnTo>
                    <a:pt x="685" y="2127"/>
                  </a:lnTo>
                  <a:lnTo>
                    <a:pt x="652" y="2184"/>
                  </a:lnTo>
                  <a:lnTo>
                    <a:pt x="661" y="2214"/>
                  </a:lnTo>
                  <a:lnTo>
                    <a:pt x="599" y="2232"/>
                  </a:lnTo>
                  <a:lnTo>
                    <a:pt x="577" y="2211"/>
                  </a:lnTo>
                  <a:lnTo>
                    <a:pt x="527" y="2249"/>
                  </a:lnTo>
                  <a:lnTo>
                    <a:pt x="562" y="2359"/>
                  </a:lnTo>
                  <a:lnTo>
                    <a:pt x="488" y="2386"/>
                  </a:lnTo>
                  <a:lnTo>
                    <a:pt x="465" y="2356"/>
                  </a:lnTo>
                  <a:lnTo>
                    <a:pt x="386" y="2338"/>
                  </a:lnTo>
                  <a:lnTo>
                    <a:pt x="344" y="2368"/>
                  </a:lnTo>
                  <a:lnTo>
                    <a:pt x="326" y="2305"/>
                  </a:lnTo>
                  <a:lnTo>
                    <a:pt x="291" y="2314"/>
                  </a:lnTo>
                  <a:lnTo>
                    <a:pt x="308" y="2368"/>
                  </a:lnTo>
                  <a:lnTo>
                    <a:pt x="270" y="2386"/>
                  </a:lnTo>
                  <a:lnTo>
                    <a:pt x="236" y="2246"/>
                  </a:lnTo>
                  <a:lnTo>
                    <a:pt x="165" y="2124"/>
                  </a:lnTo>
                  <a:lnTo>
                    <a:pt x="204" y="2055"/>
                  </a:lnTo>
                  <a:lnTo>
                    <a:pt x="112" y="1993"/>
                  </a:lnTo>
                  <a:lnTo>
                    <a:pt x="67" y="1927"/>
                  </a:lnTo>
                  <a:lnTo>
                    <a:pt x="73" y="1853"/>
                  </a:lnTo>
                  <a:lnTo>
                    <a:pt x="126" y="1829"/>
                  </a:lnTo>
                  <a:lnTo>
                    <a:pt x="124" y="1765"/>
                  </a:lnTo>
                  <a:lnTo>
                    <a:pt x="61" y="1701"/>
                  </a:lnTo>
                  <a:lnTo>
                    <a:pt x="0" y="1701"/>
                  </a:lnTo>
                  <a:lnTo>
                    <a:pt x="0" y="1631"/>
                  </a:lnTo>
                  <a:lnTo>
                    <a:pt x="203" y="1546"/>
                  </a:lnTo>
                  <a:lnTo>
                    <a:pt x="237" y="1501"/>
                  </a:lnTo>
                  <a:lnTo>
                    <a:pt x="186" y="1428"/>
                  </a:lnTo>
                  <a:lnTo>
                    <a:pt x="249" y="1334"/>
                  </a:lnTo>
                  <a:lnTo>
                    <a:pt x="291" y="1222"/>
                  </a:lnTo>
                  <a:lnTo>
                    <a:pt x="284" y="1082"/>
                  </a:lnTo>
                  <a:lnTo>
                    <a:pt x="246" y="1050"/>
                  </a:lnTo>
                  <a:lnTo>
                    <a:pt x="170" y="865"/>
                  </a:lnTo>
                  <a:lnTo>
                    <a:pt x="121" y="843"/>
                  </a:lnTo>
                  <a:lnTo>
                    <a:pt x="136" y="802"/>
                  </a:lnTo>
                  <a:lnTo>
                    <a:pt x="210" y="828"/>
                  </a:lnTo>
                  <a:lnTo>
                    <a:pt x="261" y="793"/>
                  </a:lnTo>
                  <a:lnTo>
                    <a:pt x="261" y="743"/>
                  </a:lnTo>
                  <a:lnTo>
                    <a:pt x="296" y="722"/>
                  </a:lnTo>
                  <a:lnTo>
                    <a:pt x="360" y="800"/>
                  </a:lnTo>
                  <a:lnTo>
                    <a:pt x="402" y="799"/>
                  </a:lnTo>
                  <a:lnTo>
                    <a:pt x="422" y="749"/>
                  </a:lnTo>
                  <a:lnTo>
                    <a:pt x="641" y="727"/>
                  </a:lnTo>
                  <a:lnTo>
                    <a:pt x="713" y="629"/>
                  </a:lnTo>
                  <a:lnTo>
                    <a:pt x="676" y="573"/>
                  </a:lnTo>
                  <a:lnTo>
                    <a:pt x="704" y="470"/>
                  </a:lnTo>
                  <a:lnTo>
                    <a:pt x="751" y="464"/>
                  </a:lnTo>
                  <a:lnTo>
                    <a:pt x="755" y="414"/>
                  </a:lnTo>
                  <a:lnTo>
                    <a:pt x="877" y="3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66"/>
            <p:cNvSpPr>
              <a:spLocks noChangeAspect="1"/>
            </p:cNvSpPr>
            <p:nvPr/>
          </p:nvSpPr>
          <p:spPr bwMode="auto">
            <a:xfrm>
              <a:off x="2348" y="2114"/>
              <a:ext cx="689" cy="969"/>
            </a:xfrm>
            <a:custGeom>
              <a:avLst/>
              <a:gdLst/>
              <a:ahLst/>
              <a:cxnLst>
                <a:cxn ang="0">
                  <a:pos x="295" y="845"/>
                </a:cxn>
                <a:cxn ang="0">
                  <a:pos x="491" y="716"/>
                </a:cxn>
                <a:cxn ang="0">
                  <a:pos x="512" y="558"/>
                </a:cxn>
                <a:cxn ang="0">
                  <a:pos x="679" y="516"/>
                </a:cxn>
                <a:cxn ang="0">
                  <a:pos x="712" y="382"/>
                </a:cxn>
                <a:cxn ang="0">
                  <a:pos x="595" y="364"/>
                </a:cxn>
                <a:cxn ang="0">
                  <a:pos x="829" y="224"/>
                </a:cxn>
                <a:cxn ang="0">
                  <a:pos x="925" y="163"/>
                </a:cxn>
                <a:cxn ang="0">
                  <a:pos x="1091" y="71"/>
                </a:cxn>
                <a:cxn ang="0">
                  <a:pos x="1137" y="26"/>
                </a:cxn>
                <a:cxn ang="0">
                  <a:pos x="1318" y="0"/>
                </a:cxn>
                <a:cxn ang="0">
                  <a:pos x="1298" y="119"/>
                </a:cxn>
                <a:cxn ang="0">
                  <a:pos x="1300" y="245"/>
                </a:cxn>
                <a:cxn ang="0">
                  <a:pos x="1269" y="349"/>
                </a:cxn>
                <a:cxn ang="0">
                  <a:pos x="1370" y="331"/>
                </a:cxn>
                <a:cxn ang="0">
                  <a:pos x="1372" y="247"/>
                </a:cxn>
                <a:cxn ang="0">
                  <a:pos x="1435" y="236"/>
                </a:cxn>
                <a:cxn ang="0">
                  <a:pos x="1529" y="372"/>
                </a:cxn>
                <a:cxn ang="0">
                  <a:pos x="1638" y="523"/>
                </a:cxn>
                <a:cxn ang="0">
                  <a:pos x="1615" y="659"/>
                </a:cxn>
                <a:cxn ang="0">
                  <a:pos x="1483" y="755"/>
                </a:cxn>
                <a:cxn ang="0">
                  <a:pos x="1573" y="812"/>
                </a:cxn>
                <a:cxn ang="0">
                  <a:pos x="1490" y="1026"/>
                </a:cxn>
                <a:cxn ang="0">
                  <a:pos x="1607" y="1038"/>
                </a:cxn>
                <a:cxn ang="0">
                  <a:pos x="1561" y="1315"/>
                </a:cxn>
                <a:cxn ang="0">
                  <a:pos x="1400" y="1316"/>
                </a:cxn>
                <a:cxn ang="0">
                  <a:pos x="1235" y="1465"/>
                </a:cxn>
                <a:cxn ang="0">
                  <a:pos x="1154" y="1612"/>
                </a:cxn>
                <a:cxn ang="0">
                  <a:pos x="992" y="1614"/>
                </a:cxn>
                <a:cxn ang="0">
                  <a:pos x="867" y="1621"/>
                </a:cxn>
                <a:cxn ang="0">
                  <a:pos x="837" y="1775"/>
                </a:cxn>
                <a:cxn ang="0">
                  <a:pos x="895" y="2008"/>
                </a:cxn>
                <a:cxn ang="0">
                  <a:pos x="897" y="2172"/>
                </a:cxn>
                <a:cxn ang="0">
                  <a:pos x="841" y="2211"/>
                </a:cxn>
                <a:cxn ang="0">
                  <a:pos x="789" y="2318"/>
                </a:cxn>
                <a:cxn ang="0">
                  <a:pos x="697" y="2340"/>
                </a:cxn>
                <a:cxn ang="0">
                  <a:pos x="763" y="2208"/>
                </a:cxn>
                <a:cxn ang="0">
                  <a:pos x="598" y="2127"/>
                </a:cxn>
                <a:cxn ang="0">
                  <a:pos x="572" y="2223"/>
                </a:cxn>
                <a:cxn ang="0">
                  <a:pos x="440" y="2089"/>
                </a:cxn>
                <a:cxn ang="0">
                  <a:pos x="455" y="2055"/>
                </a:cxn>
                <a:cxn ang="0">
                  <a:pos x="487" y="2041"/>
                </a:cxn>
                <a:cxn ang="0">
                  <a:pos x="497" y="1997"/>
                </a:cxn>
                <a:cxn ang="0">
                  <a:pos x="452" y="1919"/>
                </a:cxn>
                <a:cxn ang="0">
                  <a:pos x="431" y="1797"/>
                </a:cxn>
                <a:cxn ang="0">
                  <a:pos x="404" y="1704"/>
                </a:cxn>
                <a:cxn ang="0">
                  <a:pos x="368" y="1656"/>
                </a:cxn>
                <a:cxn ang="0">
                  <a:pos x="332" y="1641"/>
                </a:cxn>
                <a:cxn ang="0">
                  <a:pos x="143" y="1713"/>
                </a:cxn>
                <a:cxn ang="0">
                  <a:pos x="98" y="1719"/>
                </a:cxn>
                <a:cxn ang="0">
                  <a:pos x="65" y="1698"/>
                </a:cxn>
                <a:cxn ang="0">
                  <a:pos x="80" y="1543"/>
                </a:cxn>
                <a:cxn ang="0">
                  <a:pos x="114" y="1497"/>
                </a:cxn>
                <a:cxn ang="0">
                  <a:pos x="230" y="1426"/>
                </a:cxn>
                <a:cxn ang="0">
                  <a:pos x="278" y="1393"/>
                </a:cxn>
                <a:cxn ang="0">
                  <a:pos x="188" y="1274"/>
                </a:cxn>
                <a:cxn ang="0">
                  <a:pos x="165" y="1164"/>
                </a:cxn>
                <a:cxn ang="0">
                  <a:pos x="252" y="1118"/>
                </a:cxn>
                <a:cxn ang="0">
                  <a:pos x="275" y="996"/>
                </a:cxn>
              </a:cxnLst>
              <a:rect l="0" t="0" r="r" b="b"/>
              <a:pathLst>
                <a:path w="1683" h="2364">
                  <a:moveTo>
                    <a:pt x="277" y="951"/>
                  </a:moveTo>
                  <a:lnTo>
                    <a:pt x="302" y="906"/>
                  </a:lnTo>
                  <a:lnTo>
                    <a:pt x="295" y="845"/>
                  </a:lnTo>
                  <a:lnTo>
                    <a:pt x="374" y="760"/>
                  </a:lnTo>
                  <a:lnTo>
                    <a:pt x="425" y="772"/>
                  </a:lnTo>
                  <a:lnTo>
                    <a:pt x="491" y="716"/>
                  </a:lnTo>
                  <a:lnTo>
                    <a:pt x="499" y="645"/>
                  </a:lnTo>
                  <a:lnTo>
                    <a:pt x="532" y="594"/>
                  </a:lnTo>
                  <a:lnTo>
                    <a:pt x="512" y="558"/>
                  </a:lnTo>
                  <a:lnTo>
                    <a:pt x="548" y="519"/>
                  </a:lnTo>
                  <a:lnTo>
                    <a:pt x="658" y="539"/>
                  </a:lnTo>
                  <a:lnTo>
                    <a:pt x="679" y="516"/>
                  </a:lnTo>
                  <a:lnTo>
                    <a:pt x="673" y="489"/>
                  </a:lnTo>
                  <a:lnTo>
                    <a:pt x="702" y="463"/>
                  </a:lnTo>
                  <a:lnTo>
                    <a:pt x="712" y="382"/>
                  </a:lnTo>
                  <a:lnTo>
                    <a:pt x="681" y="369"/>
                  </a:lnTo>
                  <a:lnTo>
                    <a:pt x="622" y="406"/>
                  </a:lnTo>
                  <a:lnTo>
                    <a:pt x="595" y="364"/>
                  </a:lnTo>
                  <a:lnTo>
                    <a:pt x="658" y="280"/>
                  </a:lnTo>
                  <a:lnTo>
                    <a:pt x="804" y="275"/>
                  </a:lnTo>
                  <a:lnTo>
                    <a:pt x="829" y="224"/>
                  </a:lnTo>
                  <a:lnTo>
                    <a:pt x="805" y="173"/>
                  </a:lnTo>
                  <a:lnTo>
                    <a:pt x="861" y="137"/>
                  </a:lnTo>
                  <a:lnTo>
                    <a:pt x="925" y="163"/>
                  </a:lnTo>
                  <a:lnTo>
                    <a:pt x="934" y="202"/>
                  </a:lnTo>
                  <a:lnTo>
                    <a:pt x="990" y="202"/>
                  </a:lnTo>
                  <a:lnTo>
                    <a:pt x="1091" y="71"/>
                  </a:lnTo>
                  <a:lnTo>
                    <a:pt x="1067" y="35"/>
                  </a:lnTo>
                  <a:lnTo>
                    <a:pt x="1106" y="11"/>
                  </a:lnTo>
                  <a:lnTo>
                    <a:pt x="1137" y="26"/>
                  </a:lnTo>
                  <a:lnTo>
                    <a:pt x="1190" y="15"/>
                  </a:lnTo>
                  <a:lnTo>
                    <a:pt x="1227" y="27"/>
                  </a:lnTo>
                  <a:lnTo>
                    <a:pt x="1318" y="0"/>
                  </a:lnTo>
                  <a:lnTo>
                    <a:pt x="1336" y="75"/>
                  </a:lnTo>
                  <a:lnTo>
                    <a:pt x="1319" y="110"/>
                  </a:lnTo>
                  <a:lnTo>
                    <a:pt x="1298" y="119"/>
                  </a:lnTo>
                  <a:lnTo>
                    <a:pt x="1285" y="170"/>
                  </a:lnTo>
                  <a:lnTo>
                    <a:pt x="1312" y="217"/>
                  </a:lnTo>
                  <a:lnTo>
                    <a:pt x="1300" y="245"/>
                  </a:lnTo>
                  <a:lnTo>
                    <a:pt x="1274" y="250"/>
                  </a:lnTo>
                  <a:lnTo>
                    <a:pt x="1223" y="289"/>
                  </a:lnTo>
                  <a:lnTo>
                    <a:pt x="1269" y="349"/>
                  </a:lnTo>
                  <a:lnTo>
                    <a:pt x="1372" y="376"/>
                  </a:lnTo>
                  <a:lnTo>
                    <a:pt x="1385" y="361"/>
                  </a:lnTo>
                  <a:lnTo>
                    <a:pt x="1370" y="331"/>
                  </a:lnTo>
                  <a:lnTo>
                    <a:pt x="1324" y="320"/>
                  </a:lnTo>
                  <a:lnTo>
                    <a:pt x="1298" y="283"/>
                  </a:lnTo>
                  <a:lnTo>
                    <a:pt x="1372" y="247"/>
                  </a:lnTo>
                  <a:lnTo>
                    <a:pt x="1426" y="278"/>
                  </a:lnTo>
                  <a:lnTo>
                    <a:pt x="1442" y="272"/>
                  </a:lnTo>
                  <a:lnTo>
                    <a:pt x="1435" y="236"/>
                  </a:lnTo>
                  <a:lnTo>
                    <a:pt x="1478" y="224"/>
                  </a:lnTo>
                  <a:lnTo>
                    <a:pt x="1532" y="292"/>
                  </a:lnTo>
                  <a:lnTo>
                    <a:pt x="1529" y="372"/>
                  </a:lnTo>
                  <a:lnTo>
                    <a:pt x="1683" y="486"/>
                  </a:lnTo>
                  <a:lnTo>
                    <a:pt x="1681" y="519"/>
                  </a:lnTo>
                  <a:lnTo>
                    <a:pt x="1638" y="523"/>
                  </a:lnTo>
                  <a:lnTo>
                    <a:pt x="1635" y="554"/>
                  </a:lnTo>
                  <a:lnTo>
                    <a:pt x="1576" y="549"/>
                  </a:lnTo>
                  <a:lnTo>
                    <a:pt x="1615" y="659"/>
                  </a:lnTo>
                  <a:lnTo>
                    <a:pt x="1579" y="657"/>
                  </a:lnTo>
                  <a:lnTo>
                    <a:pt x="1505" y="752"/>
                  </a:lnTo>
                  <a:lnTo>
                    <a:pt x="1483" y="755"/>
                  </a:lnTo>
                  <a:lnTo>
                    <a:pt x="1474" y="787"/>
                  </a:lnTo>
                  <a:lnTo>
                    <a:pt x="1520" y="817"/>
                  </a:lnTo>
                  <a:lnTo>
                    <a:pt x="1573" y="812"/>
                  </a:lnTo>
                  <a:lnTo>
                    <a:pt x="1567" y="866"/>
                  </a:lnTo>
                  <a:lnTo>
                    <a:pt x="1498" y="890"/>
                  </a:lnTo>
                  <a:lnTo>
                    <a:pt x="1490" y="1026"/>
                  </a:lnTo>
                  <a:lnTo>
                    <a:pt x="1523" y="1026"/>
                  </a:lnTo>
                  <a:lnTo>
                    <a:pt x="1580" y="1056"/>
                  </a:lnTo>
                  <a:lnTo>
                    <a:pt x="1607" y="1038"/>
                  </a:lnTo>
                  <a:lnTo>
                    <a:pt x="1641" y="1109"/>
                  </a:lnTo>
                  <a:lnTo>
                    <a:pt x="1626" y="1239"/>
                  </a:lnTo>
                  <a:lnTo>
                    <a:pt x="1561" y="1315"/>
                  </a:lnTo>
                  <a:lnTo>
                    <a:pt x="1477" y="1333"/>
                  </a:lnTo>
                  <a:lnTo>
                    <a:pt x="1445" y="1307"/>
                  </a:lnTo>
                  <a:lnTo>
                    <a:pt x="1400" y="1316"/>
                  </a:lnTo>
                  <a:lnTo>
                    <a:pt x="1408" y="1384"/>
                  </a:lnTo>
                  <a:lnTo>
                    <a:pt x="1278" y="1482"/>
                  </a:lnTo>
                  <a:lnTo>
                    <a:pt x="1235" y="1465"/>
                  </a:lnTo>
                  <a:lnTo>
                    <a:pt x="1220" y="1479"/>
                  </a:lnTo>
                  <a:lnTo>
                    <a:pt x="1220" y="1594"/>
                  </a:lnTo>
                  <a:lnTo>
                    <a:pt x="1154" y="1612"/>
                  </a:lnTo>
                  <a:lnTo>
                    <a:pt x="1131" y="1572"/>
                  </a:lnTo>
                  <a:lnTo>
                    <a:pt x="1019" y="1578"/>
                  </a:lnTo>
                  <a:lnTo>
                    <a:pt x="992" y="1614"/>
                  </a:lnTo>
                  <a:lnTo>
                    <a:pt x="972" y="1611"/>
                  </a:lnTo>
                  <a:lnTo>
                    <a:pt x="943" y="1582"/>
                  </a:lnTo>
                  <a:lnTo>
                    <a:pt x="867" y="1621"/>
                  </a:lnTo>
                  <a:lnTo>
                    <a:pt x="855" y="1667"/>
                  </a:lnTo>
                  <a:lnTo>
                    <a:pt x="892" y="1734"/>
                  </a:lnTo>
                  <a:lnTo>
                    <a:pt x="837" y="1775"/>
                  </a:lnTo>
                  <a:lnTo>
                    <a:pt x="841" y="1885"/>
                  </a:lnTo>
                  <a:lnTo>
                    <a:pt x="895" y="1963"/>
                  </a:lnTo>
                  <a:lnTo>
                    <a:pt x="895" y="2008"/>
                  </a:lnTo>
                  <a:lnTo>
                    <a:pt x="874" y="2037"/>
                  </a:lnTo>
                  <a:lnTo>
                    <a:pt x="871" y="2161"/>
                  </a:lnTo>
                  <a:lnTo>
                    <a:pt x="897" y="2172"/>
                  </a:lnTo>
                  <a:lnTo>
                    <a:pt x="898" y="2241"/>
                  </a:lnTo>
                  <a:lnTo>
                    <a:pt x="856" y="2249"/>
                  </a:lnTo>
                  <a:lnTo>
                    <a:pt x="841" y="2211"/>
                  </a:lnTo>
                  <a:lnTo>
                    <a:pt x="804" y="2223"/>
                  </a:lnTo>
                  <a:lnTo>
                    <a:pt x="811" y="2265"/>
                  </a:lnTo>
                  <a:lnTo>
                    <a:pt x="789" y="2318"/>
                  </a:lnTo>
                  <a:lnTo>
                    <a:pt x="757" y="2316"/>
                  </a:lnTo>
                  <a:lnTo>
                    <a:pt x="723" y="2364"/>
                  </a:lnTo>
                  <a:lnTo>
                    <a:pt x="697" y="2340"/>
                  </a:lnTo>
                  <a:lnTo>
                    <a:pt x="726" y="2258"/>
                  </a:lnTo>
                  <a:lnTo>
                    <a:pt x="754" y="2259"/>
                  </a:lnTo>
                  <a:lnTo>
                    <a:pt x="763" y="2208"/>
                  </a:lnTo>
                  <a:lnTo>
                    <a:pt x="672" y="2176"/>
                  </a:lnTo>
                  <a:lnTo>
                    <a:pt x="640" y="2107"/>
                  </a:lnTo>
                  <a:lnTo>
                    <a:pt x="598" y="2127"/>
                  </a:lnTo>
                  <a:lnTo>
                    <a:pt x="619" y="2175"/>
                  </a:lnTo>
                  <a:lnTo>
                    <a:pt x="618" y="2217"/>
                  </a:lnTo>
                  <a:lnTo>
                    <a:pt x="572" y="2223"/>
                  </a:lnTo>
                  <a:lnTo>
                    <a:pt x="553" y="2164"/>
                  </a:lnTo>
                  <a:lnTo>
                    <a:pt x="446" y="2136"/>
                  </a:lnTo>
                  <a:lnTo>
                    <a:pt x="440" y="2089"/>
                  </a:lnTo>
                  <a:lnTo>
                    <a:pt x="440" y="2070"/>
                  </a:lnTo>
                  <a:lnTo>
                    <a:pt x="446" y="2061"/>
                  </a:lnTo>
                  <a:lnTo>
                    <a:pt x="455" y="2055"/>
                  </a:lnTo>
                  <a:lnTo>
                    <a:pt x="466" y="2052"/>
                  </a:lnTo>
                  <a:lnTo>
                    <a:pt x="478" y="2047"/>
                  </a:lnTo>
                  <a:lnTo>
                    <a:pt x="487" y="2041"/>
                  </a:lnTo>
                  <a:lnTo>
                    <a:pt x="493" y="2034"/>
                  </a:lnTo>
                  <a:lnTo>
                    <a:pt x="499" y="2017"/>
                  </a:lnTo>
                  <a:lnTo>
                    <a:pt x="497" y="1997"/>
                  </a:lnTo>
                  <a:lnTo>
                    <a:pt x="487" y="1976"/>
                  </a:lnTo>
                  <a:lnTo>
                    <a:pt x="470" y="1951"/>
                  </a:lnTo>
                  <a:lnTo>
                    <a:pt x="452" y="1919"/>
                  </a:lnTo>
                  <a:lnTo>
                    <a:pt x="440" y="1888"/>
                  </a:lnTo>
                  <a:lnTo>
                    <a:pt x="434" y="1858"/>
                  </a:lnTo>
                  <a:lnTo>
                    <a:pt x="431" y="1797"/>
                  </a:lnTo>
                  <a:lnTo>
                    <a:pt x="427" y="1764"/>
                  </a:lnTo>
                  <a:lnTo>
                    <a:pt x="418" y="1733"/>
                  </a:lnTo>
                  <a:lnTo>
                    <a:pt x="404" y="1704"/>
                  </a:lnTo>
                  <a:lnTo>
                    <a:pt x="388" y="1679"/>
                  </a:lnTo>
                  <a:lnTo>
                    <a:pt x="379" y="1667"/>
                  </a:lnTo>
                  <a:lnTo>
                    <a:pt x="368" y="1656"/>
                  </a:lnTo>
                  <a:lnTo>
                    <a:pt x="356" y="1648"/>
                  </a:lnTo>
                  <a:lnTo>
                    <a:pt x="344" y="1644"/>
                  </a:lnTo>
                  <a:lnTo>
                    <a:pt x="332" y="1641"/>
                  </a:lnTo>
                  <a:lnTo>
                    <a:pt x="319" y="1641"/>
                  </a:lnTo>
                  <a:lnTo>
                    <a:pt x="290" y="1650"/>
                  </a:lnTo>
                  <a:lnTo>
                    <a:pt x="143" y="1713"/>
                  </a:lnTo>
                  <a:lnTo>
                    <a:pt x="125" y="1719"/>
                  </a:lnTo>
                  <a:lnTo>
                    <a:pt x="111" y="1721"/>
                  </a:lnTo>
                  <a:lnTo>
                    <a:pt x="98" y="1719"/>
                  </a:lnTo>
                  <a:lnTo>
                    <a:pt x="86" y="1715"/>
                  </a:lnTo>
                  <a:lnTo>
                    <a:pt x="74" y="1707"/>
                  </a:lnTo>
                  <a:lnTo>
                    <a:pt x="65" y="1698"/>
                  </a:lnTo>
                  <a:lnTo>
                    <a:pt x="45" y="1679"/>
                  </a:lnTo>
                  <a:lnTo>
                    <a:pt x="0" y="1618"/>
                  </a:lnTo>
                  <a:lnTo>
                    <a:pt x="80" y="1543"/>
                  </a:lnTo>
                  <a:lnTo>
                    <a:pt x="104" y="1555"/>
                  </a:lnTo>
                  <a:lnTo>
                    <a:pt x="128" y="1528"/>
                  </a:lnTo>
                  <a:lnTo>
                    <a:pt x="114" y="1497"/>
                  </a:lnTo>
                  <a:lnTo>
                    <a:pt x="168" y="1421"/>
                  </a:lnTo>
                  <a:lnTo>
                    <a:pt x="198" y="1448"/>
                  </a:lnTo>
                  <a:lnTo>
                    <a:pt x="230" y="1426"/>
                  </a:lnTo>
                  <a:lnTo>
                    <a:pt x="224" y="1391"/>
                  </a:lnTo>
                  <a:lnTo>
                    <a:pt x="243" y="1379"/>
                  </a:lnTo>
                  <a:lnTo>
                    <a:pt x="278" y="1393"/>
                  </a:lnTo>
                  <a:lnTo>
                    <a:pt x="295" y="1357"/>
                  </a:lnTo>
                  <a:lnTo>
                    <a:pt x="230" y="1275"/>
                  </a:lnTo>
                  <a:lnTo>
                    <a:pt x="188" y="1274"/>
                  </a:lnTo>
                  <a:lnTo>
                    <a:pt x="176" y="1232"/>
                  </a:lnTo>
                  <a:lnTo>
                    <a:pt x="192" y="1185"/>
                  </a:lnTo>
                  <a:lnTo>
                    <a:pt x="165" y="1164"/>
                  </a:lnTo>
                  <a:lnTo>
                    <a:pt x="182" y="1101"/>
                  </a:lnTo>
                  <a:lnTo>
                    <a:pt x="239" y="1077"/>
                  </a:lnTo>
                  <a:lnTo>
                    <a:pt x="252" y="1118"/>
                  </a:lnTo>
                  <a:lnTo>
                    <a:pt x="290" y="1113"/>
                  </a:lnTo>
                  <a:lnTo>
                    <a:pt x="296" y="1036"/>
                  </a:lnTo>
                  <a:lnTo>
                    <a:pt x="275" y="996"/>
                  </a:lnTo>
                  <a:lnTo>
                    <a:pt x="277" y="9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67"/>
            <p:cNvSpPr>
              <a:spLocks noChangeAspect="1"/>
            </p:cNvSpPr>
            <p:nvPr/>
          </p:nvSpPr>
          <p:spPr bwMode="auto">
            <a:xfrm>
              <a:off x="2570" y="1235"/>
              <a:ext cx="70" cy="9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66" y="27"/>
                </a:cxn>
                <a:cxn ang="0">
                  <a:pos x="131" y="0"/>
                </a:cxn>
                <a:cxn ang="0">
                  <a:pos x="170" y="56"/>
                </a:cxn>
                <a:cxn ang="0">
                  <a:pos x="137" y="75"/>
                </a:cxn>
                <a:cxn ang="0">
                  <a:pos x="151" y="117"/>
                </a:cxn>
                <a:cxn ang="0">
                  <a:pos x="139" y="147"/>
                </a:cxn>
                <a:cxn ang="0">
                  <a:pos x="164" y="189"/>
                </a:cxn>
                <a:cxn ang="0">
                  <a:pos x="139" y="222"/>
                </a:cxn>
                <a:cxn ang="0">
                  <a:pos x="80" y="235"/>
                </a:cxn>
                <a:cxn ang="0">
                  <a:pos x="36" y="143"/>
                </a:cxn>
                <a:cxn ang="0">
                  <a:pos x="44" y="141"/>
                </a:cxn>
                <a:cxn ang="0">
                  <a:pos x="51" y="137"/>
                </a:cxn>
                <a:cxn ang="0">
                  <a:pos x="53" y="134"/>
                </a:cxn>
                <a:cxn ang="0">
                  <a:pos x="56" y="131"/>
                </a:cxn>
                <a:cxn ang="0">
                  <a:pos x="57" y="128"/>
                </a:cxn>
                <a:cxn ang="0">
                  <a:pos x="57" y="125"/>
                </a:cxn>
                <a:cxn ang="0">
                  <a:pos x="57" y="116"/>
                </a:cxn>
                <a:cxn ang="0">
                  <a:pos x="57" y="111"/>
                </a:cxn>
                <a:cxn ang="0">
                  <a:pos x="54" y="107"/>
                </a:cxn>
                <a:cxn ang="0">
                  <a:pos x="50" y="96"/>
                </a:cxn>
                <a:cxn ang="0">
                  <a:pos x="41" y="84"/>
                </a:cxn>
                <a:cxn ang="0">
                  <a:pos x="30" y="72"/>
                </a:cxn>
                <a:cxn ang="0">
                  <a:pos x="20" y="57"/>
                </a:cxn>
                <a:cxn ang="0">
                  <a:pos x="9" y="39"/>
                </a:cxn>
                <a:cxn ang="0">
                  <a:pos x="3" y="30"/>
                </a:cxn>
                <a:cxn ang="0">
                  <a:pos x="0" y="21"/>
                </a:cxn>
                <a:cxn ang="0">
                  <a:pos x="45" y="0"/>
                </a:cxn>
              </a:cxnLst>
              <a:rect l="0" t="0" r="r" b="b"/>
              <a:pathLst>
                <a:path w="170" h="235">
                  <a:moveTo>
                    <a:pt x="45" y="0"/>
                  </a:moveTo>
                  <a:lnTo>
                    <a:pt x="66" y="27"/>
                  </a:lnTo>
                  <a:lnTo>
                    <a:pt x="131" y="0"/>
                  </a:lnTo>
                  <a:lnTo>
                    <a:pt x="170" y="56"/>
                  </a:lnTo>
                  <a:lnTo>
                    <a:pt x="137" y="75"/>
                  </a:lnTo>
                  <a:lnTo>
                    <a:pt x="151" y="117"/>
                  </a:lnTo>
                  <a:lnTo>
                    <a:pt x="139" y="147"/>
                  </a:lnTo>
                  <a:lnTo>
                    <a:pt x="164" y="189"/>
                  </a:lnTo>
                  <a:lnTo>
                    <a:pt x="139" y="222"/>
                  </a:lnTo>
                  <a:lnTo>
                    <a:pt x="80" y="235"/>
                  </a:lnTo>
                  <a:lnTo>
                    <a:pt x="36" y="143"/>
                  </a:lnTo>
                  <a:lnTo>
                    <a:pt x="44" y="141"/>
                  </a:lnTo>
                  <a:lnTo>
                    <a:pt x="51" y="137"/>
                  </a:lnTo>
                  <a:lnTo>
                    <a:pt x="53" y="134"/>
                  </a:lnTo>
                  <a:lnTo>
                    <a:pt x="56" y="131"/>
                  </a:lnTo>
                  <a:lnTo>
                    <a:pt x="57" y="128"/>
                  </a:lnTo>
                  <a:lnTo>
                    <a:pt x="57" y="125"/>
                  </a:lnTo>
                  <a:lnTo>
                    <a:pt x="57" y="116"/>
                  </a:lnTo>
                  <a:lnTo>
                    <a:pt x="57" y="111"/>
                  </a:lnTo>
                  <a:lnTo>
                    <a:pt x="54" y="107"/>
                  </a:lnTo>
                  <a:lnTo>
                    <a:pt x="50" y="96"/>
                  </a:lnTo>
                  <a:lnTo>
                    <a:pt x="41" y="84"/>
                  </a:lnTo>
                  <a:lnTo>
                    <a:pt x="30" y="72"/>
                  </a:lnTo>
                  <a:lnTo>
                    <a:pt x="20" y="57"/>
                  </a:lnTo>
                  <a:lnTo>
                    <a:pt x="9" y="39"/>
                  </a:lnTo>
                  <a:lnTo>
                    <a:pt x="3" y="30"/>
                  </a:lnTo>
                  <a:lnTo>
                    <a:pt x="0" y="2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12700" cmpd="sng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0" name="Oval 97"/>
          <p:cNvSpPr>
            <a:spLocks noChangeArrowheads="1"/>
          </p:cNvSpPr>
          <p:nvPr/>
        </p:nvSpPr>
        <p:spPr bwMode="auto">
          <a:xfrm>
            <a:off x="4809850" y="4737397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1" name="Oval 97"/>
          <p:cNvSpPr>
            <a:spLocks noChangeArrowheads="1"/>
          </p:cNvSpPr>
          <p:nvPr/>
        </p:nvSpPr>
        <p:spPr bwMode="auto">
          <a:xfrm>
            <a:off x="3785846" y="4864672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2" name="Oval 97"/>
          <p:cNvSpPr>
            <a:spLocks noChangeArrowheads="1"/>
          </p:cNvSpPr>
          <p:nvPr/>
        </p:nvSpPr>
        <p:spPr bwMode="auto">
          <a:xfrm>
            <a:off x="3760772" y="5002365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3832229" y="3698008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4" name="Oval 97"/>
          <p:cNvSpPr>
            <a:spLocks noChangeArrowheads="1"/>
          </p:cNvSpPr>
          <p:nvPr/>
        </p:nvSpPr>
        <p:spPr bwMode="auto">
          <a:xfrm>
            <a:off x="5660618" y="3535786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5" name="Oval 97"/>
          <p:cNvSpPr>
            <a:spLocks noChangeArrowheads="1"/>
          </p:cNvSpPr>
          <p:nvPr/>
        </p:nvSpPr>
        <p:spPr bwMode="auto">
          <a:xfrm>
            <a:off x="2970740" y="3566245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6" name="Oval 97"/>
          <p:cNvSpPr>
            <a:spLocks noChangeArrowheads="1"/>
          </p:cNvSpPr>
          <p:nvPr/>
        </p:nvSpPr>
        <p:spPr bwMode="auto">
          <a:xfrm>
            <a:off x="3162385" y="3670740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7" name="Oval 97"/>
          <p:cNvSpPr>
            <a:spLocks noChangeArrowheads="1"/>
          </p:cNvSpPr>
          <p:nvPr/>
        </p:nvSpPr>
        <p:spPr bwMode="auto">
          <a:xfrm>
            <a:off x="3330520" y="3557839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8" name="Oval 97"/>
          <p:cNvSpPr>
            <a:spLocks noChangeArrowheads="1"/>
          </p:cNvSpPr>
          <p:nvPr/>
        </p:nvSpPr>
        <p:spPr bwMode="auto">
          <a:xfrm>
            <a:off x="3224315" y="3394619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89" name="Oval 97"/>
          <p:cNvSpPr>
            <a:spLocks noChangeArrowheads="1"/>
          </p:cNvSpPr>
          <p:nvPr/>
        </p:nvSpPr>
        <p:spPr bwMode="auto">
          <a:xfrm>
            <a:off x="3713385" y="3109182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90" name="Oval 97"/>
          <p:cNvSpPr>
            <a:spLocks noChangeArrowheads="1"/>
          </p:cNvSpPr>
          <p:nvPr/>
        </p:nvSpPr>
        <p:spPr bwMode="auto">
          <a:xfrm>
            <a:off x="5528855" y="4960178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91" name="Oval 97"/>
          <p:cNvSpPr>
            <a:spLocks noChangeArrowheads="1"/>
          </p:cNvSpPr>
          <p:nvPr/>
        </p:nvSpPr>
        <p:spPr bwMode="auto">
          <a:xfrm>
            <a:off x="3392739" y="2160808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92" name="Oval 97"/>
          <p:cNvSpPr>
            <a:spLocks noChangeArrowheads="1"/>
          </p:cNvSpPr>
          <p:nvPr/>
        </p:nvSpPr>
        <p:spPr bwMode="auto">
          <a:xfrm>
            <a:off x="4196611" y="4762885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sp>
        <p:nvSpPr>
          <p:cNvPr id="93" name="Oval 97"/>
          <p:cNvSpPr>
            <a:spLocks noChangeArrowheads="1"/>
          </p:cNvSpPr>
          <p:nvPr/>
        </p:nvSpPr>
        <p:spPr bwMode="auto">
          <a:xfrm>
            <a:off x="3815038" y="4085560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pic>
        <p:nvPicPr>
          <p:cNvPr id="94" name="Picture 2" descr="http://wiki.fed.de/images/f/fa/Logo_App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267" y="3450164"/>
            <a:ext cx="678265" cy="73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4" descr="https://karriere.heidelberg.com/img0.php?id=5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7" t="9112" r="-1" b="22683"/>
          <a:stretch/>
        </p:blipFill>
        <p:spPr bwMode="auto">
          <a:xfrm>
            <a:off x="672617" y="4687933"/>
            <a:ext cx="1923613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6" descr="https://media.licdn.com/mpr/mpr/shrink_200_200/AAEAAQAAAAAAAAawAAAAJDZiMWNmZmQzLTIyYjQtNGRlZC1iOTVjLTBjZjJmYzUyMjZm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8" y="2701629"/>
            <a:ext cx="864616" cy="86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8" descr="https://upload.wikimedia.org/wikipedia/commons/thumb/2/25/Miele_logo.svg/2000px-Miele_logo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4" y="1518019"/>
            <a:ext cx="146639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10" descr="https://upload.wikimedia.org/wikipedia/commons/thumb/3/30/BuS_elektronik_Logo_2.png/209px-BuS_elektronik_Logo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289" y="2674836"/>
            <a:ext cx="992169" cy="5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12" descr="http://abe-ostfriesland.de/wp-content/uploads/2016/08/NORD-DriveSystems-Logo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676" y="1223518"/>
            <a:ext cx="763208" cy="76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14" descr="http://www.brennstoffzelle-nrw.de/fileadmin/daten/logos/268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74" y="4147933"/>
            <a:ext cx="105931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6" descr="https://mgconnect.de/fileadmin/mgconnect/img/content/logos_2/set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8" t="29567" r="21603" b="24233"/>
          <a:stretch/>
        </p:blipFill>
        <p:spPr bwMode="auto">
          <a:xfrm>
            <a:off x="704127" y="3491078"/>
            <a:ext cx="1192459" cy="52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8" descr="https://www.smtnet.com/media/images/SEHO%20Soldering_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330" y="4148439"/>
            <a:ext cx="1283868" cy="53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0" descr="https://upload.wikimedia.org/wikipedia/commons/thumb/9/92/SEW_LOGO.svg/2000px-SEW_LOGO.sv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370" y="5311823"/>
            <a:ext cx="750488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2" descr="https://upload.wikimedia.org/wikipedia/commons/thumb/b/bd/Viessmann-logo.svg/2000px-Viessmann-logo.svg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91" y="2120959"/>
            <a:ext cx="1657553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4" descr="http://www.logolook.de/wp-content/uploads/wilo-logo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45" y="2173949"/>
            <a:ext cx="1009157" cy="43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6" descr="http://microsite.ziehl-abegg.com/files/Style/za-logo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8" y="5874063"/>
            <a:ext cx="201810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8" descr="https://upload.wikimedia.org/wikipedia/commons/thumb/a/a9/Zollner_Elektronik_Logo.svg/2000px-Zollner_Elektronik_Logo.sv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859" y="5763736"/>
            <a:ext cx="1532009" cy="47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Oval 97"/>
          <p:cNvSpPr>
            <a:spLocks noChangeArrowheads="1"/>
          </p:cNvSpPr>
          <p:nvPr/>
        </p:nvSpPr>
        <p:spPr bwMode="auto">
          <a:xfrm>
            <a:off x="4141245" y="4403311"/>
            <a:ext cx="131763" cy="131763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 b="0"/>
          </a:p>
        </p:txBody>
      </p:sp>
      <p:pic>
        <p:nvPicPr>
          <p:cNvPr id="109" name="Picture 120" descr="LOGO_FAPS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21575" y="4848535"/>
            <a:ext cx="564336" cy="57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Gerader Verbinder 6"/>
          <p:cNvCxnSpPr>
            <a:stCxn id="103" idx="3"/>
            <a:endCxn id="82" idx="2"/>
          </p:cNvCxnSpPr>
          <p:nvPr/>
        </p:nvCxnSpPr>
        <p:spPr>
          <a:xfrm flipV="1">
            <a:off x="1962858" y="5068247"/>
            <a:ext cx="1797914" cy="4235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>
            <a:stCxn id="106" idx="3"/>
            <a:endCxn id="92" idx="4"/>
          </p:cNvCxnSpPr>
          <p:nvPr/>
        </p:nvCxnSpPr>
        <p:spPr>
          <a:xfrm flipV="1">
            <a:off x="2741099" y="4894648"/>
            <a:ext cx="1521394" cy="11594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>
            <a:stCxn id="95" idx="3"/>
            <a:endCxn id="81" idx="2"/>
          </p:cNvCxnSpPr>
          <p:nvPr/>
        </p:nvCxnSpPr>
        <p:spPr>
          <a:xfrm>
            <a:off x="2596230" y="4867933"/>
            <a:ext cx="1189616" cy="626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>
            <a:stCxn id="100" idx="3"/>
            <a:endCxn id="86" idx="4"/>
          </p:cNvCxnSpPr>
          <p:nvPr/>
        </p:nvCxnSpPr>
        <p:spPr>
          <a:xfrm flipV="1">
            <a:off x="1999885" y="3802503"/>
            <a:ext cx="1228382" cy="5254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>
            <a:stCxn id="101" idx="3"/>
            <a:endCxn id="85" idx="2"/>
          </p:cNvCxnSpPr>
          <p:nvPr/>
        </p:nvCxnSpPr>
        <p:spPr>
          <a:xfrm flipV="1">
            <a:off x="1896586" y="3632127"/>
            <a:ext cx="1074154" cy="121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>
            <a:stCxn id="96" idx="3"/>
            <a:endCxn id="87" idx="2"/>
          </p:cNvCxnSpPr>
          <p:nvPr/>
        </p:nvCxnSpPr>
        <p:spPr>
          <a:xfrm>
            <a:off x="1587614" y="3133937"/>
            <a:ext cx="1742906" cy="4897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>
            <a:stCxn id="105" idx="3"/>
            <a:endCxn id="88" idx="1"/>
          </p:cNvCxnSpPr>
          <p:nvPr/>
        </p:nvCxnSpPr>
        <p:spPr>
          <a:xfrm>
            <a:off x="1926602" y="2392412"/>
            <a:ext cx="1317009" cy="10215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>
            <a:stCxn id="97" idx="3"/>
            <a:endCxn id="89" idx="1"/>
          </p:cNvCxnSpPr>
          <p:nvPr/>
        </p:nvCxnSpPr>
        <p:spPr>
          <a:xfrm>
            <a:off x="2221889" y="1698019"/>
            <a:ext cx="1510792" cy="1430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>
            <a:stCxn id="91" idx="6"/>
            <a:endCxn id="99" idx="1"/>
          </p:cNvCxnSpPr>
          <p:nvPr/>
        </p:nvCxnSpPr>
        <p:spPr>
          <a:xfrm flipV="1">
            <a:off x="3524502" y="1605122"/>
            <a:ext cx="4012174" cy="6215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stCxn id="84" idx="7"/>
            <a:endCxn id="98" idx="1"/>
          </p:cNvCxnSpPr>
          <p:nvPr/>
        </p:nvCxnSpPr>
        <p:spPr>
          <a:xfrm flipV="1">
            <a:off x="5773085" y="2971537"/>
            <a:ext cx="1444204" cy="5835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>
            <a:stCxn id="83" idx="7"/>
            <a:endCxn id="104" idx="1"/>
          </p:cNvCxnSpPr>
          <p:nvPr/>
        </p:nvCxnSpPr>
        <p:spPr>
          <a:xfrm flipV="1">
            <a:off x="3944696" y="2300959"/>
            <a:ext cx="2684795" cy="14163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>
            <a:stCxn id="93" idx="6"/>
            <a:endCxn id="94" idx="1"/>
          </p:cNvCxnSpPr>
          <p:nvPr/>
        </p:nvCxnSpPr>
        <p:spPr>
          <a:xfrm flipV="1">
            <a:off x="3946801" y="3817044"/>
            <a:ext cx="3511466" cy="3343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r Verbinder 120"/>
          <p:cNvCxnSpPr>
            <a:stCxn id="80" idx="6"/>
            <a:endCxn id="109" idx="1"/>
          </p:cNvCxnSpPr>
          <p:nvPr/>
        </p:nvCxnSpPr>
        <p:spPr>
          <a:xfrm>
            <a:off x="4941613" y="4803279"/>
            <a:ext cx="2379962" cy="3308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r Verbinder 121"/>
          <p:cNvCxnSpPr>
            <a:stCxn id="108" idx="6"/>
            <a:endCxn id="102" idx="1"/>
          </p:cNvCxnSpPr>
          <p:nvPr/>
        </p:nvCxnSpPr>
        <p:spPr>
          <a:xfrm flipV="1">
            <a:off x="4273008" y="4416093"/>
            <a:ext cx="1817322" cy="53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Gerader Verbinder 122"/>
          <p:cNvCxnSpPr>
            <a:stCxn id="90" idx="6"/>
            <a:endCxn id="107" idx="1"/>
          </p:cNvCxnSpPr>
          <p:nvPr/>
        </p:nvCxnSpPr>
        <p:spPr>
          <a:xfrm>
            <a:off x="5660618" y="5026060"/>
            <a:ext cx="1014241" cy="9728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feld 142"/>
          <p:cNvSpPr txBox="1"/>
          <p:nvPr/>
        </p:nvSpPr>
        <p:spPr>
          <a:xfrm>
            <a:off x="7252877" y="5414882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8 Treffen</a:t>
            </a:r>
            <a:endParaRPr lang="de-DE" sz="1200" dirty="0">
              <a:latin typeface="+mn-lt"/>
            </a:endParaRPr>
          </a:p>
        </p:txBody>
      </p:sp>
      <p:sp>
        <p:nvSpPr>
          <p:cNvPr id="144" name="Textfeld 143"/>
          <p:cNvSpPr txBox="1"/>
          <p:nvPr/>
        </p:nvSpPr>
        <p:spPr>
          <a:xfrm>
            <a:off x="8028384" y="2773272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5 Treffen</a:t>
            </a:r>
            <a:endParaRPr lang="de-DE" sz="1200" dirty="0">
              <a:latin typeface="+mn-lt"/>
            </a:endParaRPr>
          </a:p>
        </p:txBody>
      </p:sp>
      <p:sp>
        <p:nvSpPr>
          <p:cNvPr id="145" name="Textfeld 144"/>
          <p:cNvSpPr txBox="1"/>
          <p:nvPr/>
        </p:nvSpPr>
        <p:spPr>
          <a:xfrm>
            <a:off x="1192430" y="5031124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>
                <a:latin typeface="+mn-lt"/>
              </a:rPr>
              <a:t>7</a:t>
            </a:r>
            <a:r>
              <a:rPr lang="de-DE" sz="1200" dirty="0" smtClean="0">
                <a:latin typeface="+mn-lt"/>
              </a:rPr>
              <a:t> Treffen</a:t>
            </a:r>
            <a:endParaRPr lang="de-DE" sz="1200" dirty="0">
              <a:latin typeface="+mn-lt"/>
            </a:endParaRPr>
          </a:p>
        </p:txBody>
      </p:sp>
      <p:sp>
        <p:nvSpPr>
          <p:cNvPr id="146" name="Textfeld 145"/>
          <p:cNvSpPr txBox="1"/>
          <p:nvPr/>
        </p:nvSpPr>
        <p:spPr>
          <a:xfrm>
            <a:off x="1166077" y="1882267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5 Treffen</a:t>
            </a:r>
            <a:endParaRPr lang="de-DE" sz="1200" dirty="0">
              <a:latin typeface="+mn-lt"/>
            </a:endParaRPr>
          </a:p>
        </p:txBody>
      </p:sp>
      <p:sp>
        <p:nvSpPr>
          <p:cNvPr id="147" name="Textfeld 146"/>
          <p:cNvSpPr txBox="1"/>
          <p:nvPr/>
        </p:nvSpPr>
        <p:spPr>
          <a:xfrm>
            <a:off x="1585187" y="2862224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>
                <a:latin typeface="+mn-lt"/>
              </a:rPr>
              <a:t>2</a:t>
            </a:r>
            <a:r>
              <a:rPr lang="de-DE" sz="1200" dirty="0" smtClean="0">
                <a:latin typeface="+mn-lt"/>
              </a:rPr>
              <a:t> Treffen</a:t>
            </a:r>
            <a:endParaRPr lang="de-DE" sz="1200" dirty="0">
              <a:latin typeface="+mn-lt"/>
            </a:endParaRPr>
          </a:p>
        </p:txBody>
      </p:sp>
      <p:sp>
        <p:nvSpPr>
          <p:cNvPr id="148" name="Textfeld 147"/>
          <p:cNvSpPr txBox="1"/>
          <p:nvPr/>
        </p:nvSpPr>
        <p:spPr>
          <a:xfrm>
            <a:off x="8100392" y="1588150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>
                <a:latin typeface="+mn-lt"/>
              </a:rPr>
              <a:t>1</a:t>
            </a:r>
            <a:r>
              <a:rPr lang="de-DE" sz="1200" dirty="0" smtClean="0">
                <a:latin typeface="+mn-lt"/>
              </a:rPr>
              <a:t> Treffen</a:t>
            </a:r>
            <a:endParaRPr lang="de-DE" sz="1200" dirty="0">
              <a:latin typeface="+mn-lt"/>
            </a:endParaRPr>
          </a:p>
        </p:txBody>
      </p:sp>
      <p:sp>
        <p:nvSpPr>
          <p:cNvPr id="149" name="Textfeld 148"/>
          <p:cNvSpPr txBox="1"/>
          <p:nvPr/>
        </p:nvSpPr>
        <p:spPr>
          <a:xfrm>
            <a:off x="1119363" y="450918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5 Treffen</a:t>
            </a:r>
            <a:endParaRPr lang="de-DE" sz="1200" dirty="0">
              <a:latin typeface="+mn-lt"/>
            </a:endParaRPr>
          </a:p>
        </p:txBody>
      </p:sp>
      <p:sp>
        <p:nvSpPr>
          <p:cNvPr id="150" name="Textfeld 149"/>
          <p:cNvSpPr txBox="1"/>
          <p:nvPr/>
        </p:nvSpPr>
        <p:spPr>
          <a:xfrm>
            <a:off x="971600" y="3909017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5 Treffen</a:t>
            </a:r>
            <a:endParaRPr lang="de-DE" sz="1200" dirty="0">
              <a:latin typeface="+mn-lt"/>
            </a:endParaRPr>
          </a:p>
        </p:txBody>
      </p:sp>
      <p:sp>
        <p:nvSpPr>
          <p:cNvPr id="151" name="Textfeld 150"/>
          <p:cNvSpPr txBox="1"/>
          <p:nvPr/>
        </p:nvSpPr>
        <p:spPr>
          <a:xfrm>
            <a:off x="6393884" y="4662965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>
                <a:latin typeface="+mn-lt"/>
              </a:rPr>
              <a:t>1</a:t>
            </a:r>
            <a:r>
              <a:rPr lang="de-DE" sz="1200" dirty="0" smtClean="0">
                <a:latin typeface="+mn-lt"/>
              </a:rPr>
              <a:t> Treffen</a:t>
            </a:r>
            <a:endParaRPr lang="de-DE" sz="1200" dirty="0">
              <a:latin typeface="+mn-lt"/>
            </a:endParaRPr>
          </a:p>
        </p:txBody>
      </p:sp>
      <p:sp>
        <p:nvSpPr>
          <p:cNvPr id="152" name="Textfeld 151"/>
          <p:cNvSpPr txBox="1"/>
          <p:nvPr/>
        </p:nvSpPr>
        <p:spPr>
          <a:xfrm>
            <a:off x="1284063" y="5692606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2 Treffen</a:t>
            </a:r>
            <a:endParaRPr lang="de-DE" sz="1200" dirty="0">
              <a:latin typeface="+mn-lt"/>
            </a:endParaRPr>
          </a:p>
        </p:txBody>
      </p:sp>
      <p:sp>
        <p:nvSpPr>
          <p:cNvPr id="153" name="Textfeld 152"/>
          <p:cNvSpPr txBox="1"/>
          <p:nvPr/>
        </p:nvSpPr>
        <p:spPr>
          <a:xfrm>
            <a:off x="7578365" y="2380238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2 Treffen</a:t>
            </a:r>
            <a:endParaRPr lang="de-DE" sz="1200" dirty="0">
              <a:latin typeface="+mn-lt"/>
            </a:endParaRPr>
          </a:p>
        </p:txBody>
      </p:sp>
      <p:sp>
        <p:nvSpPr>
          <p:cNvPr id="154" name="Textfeld 153"/>
          <p:cNvSpPr txBox="1"/>
          <p:nvPr/>
        </p:nvSpPr>
        <p:spPr>
          <a:xfrm>
            <a:off x="8280096" y="5899672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>
                <a:latin typeface="+mn-lt"/>
              </a:rPr>
              <a:t>1</a:t>
            </a:r>
            <a:r>
              <a:rPr lang="de-DE" sz="1200" dirty="0" smtClean="0">
                <a:latin typeface="+mn-lt"/>
              </a:rPr>
              <a:t> Treffen</a:t>
            </a:r>
            <a:endParaRPr lang="de-DE" sz="1200" dirty="0">
              <a:latin typeface="+mn-lt"/>
            </a:endParaRPr>
          </a:p>
        </p:txBody>
      </p:sp>
      <p:sp>
        <p:nvSpPr>
          <p:cNvPr id="155" name="Textfeld 154"/>
          <p:cNvSpPr txBox="1"/>
          <p:nvPr/>
        </p:nvSpPr>
        <p:spPr>
          <a:xfrm>
            <a:off x="1342570" y="2636912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200" dirty="0" smtClean="0">
                <a:latin typeface="+mn-lt"/>
              </a:rPr>
              <a:t>5 Treffen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271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PS-Vorlage_2014">
  <a:themeElements>
    <a:clrScheme name="FAPS-Farbpalette">
      <a:dk1>
        <a:srgbClr val="000000"/>
      </a:dk1>
      <a:lt1>
        <a:srgbClr val="FFFFFF"/>
      </a:lt1>
      <a:dk2>
        <a:srgbClr val="5D7723"/>
      </a:dk2>
      <a:lt2>
        <a:srgbClr val="97C139"/>
      </a:lt2>
      <a:accent1>
        <a:srgbClr val="FFCC00"/>
      </a:accent1>
      <a:accent2>
        <a:srgbClr val="FF9933"/>
      </a:accent2>
      <a:accent3>
        <a:srgbClr val="FFD1A3"/>
      </a:accent3>
      <a:accent4>
        <a:srgbClr val="296193"/>
      </a:accent4>
      <a:accent5>
        <a:srgbClr val="B4D0EA"/>
      </a:accent5>
      <a:accent6>
        <a:srgbClr val="CDE29E"/>
      </a:accent6>
      <a:hlink>
        <a:srgbClr val="000000"/>
      </a:hlink>
      <a:folHlink>
        <a:srgbClr val="FFFFFF"/>
      </a:folHlink>
    </a:clrScheme>
    <a:fontScheme name="FAPS-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 anchorCtr="0"/>
      <a:lstStyle>
        <a:defPPr algn="ctr"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400" dirty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FAPS-Vorlage_2014</Template>
  <TotalTime>0</TotalTime>
  <Words>956</Words>
  <Application>Microsoft Office PowerPoint</Application>
  <PresentationFormat>Bildschirmpräsentation (4:3)</PresentationFormat>
  <Paragraphs>268</Paragraphs>
  <Slides>13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3" baseType="lpstr">
      <vt:lpstr>Arial Unicode MS</vt:lpstr>
      <vt:lpstr>MS PGothic</vt:lpstr>
      <vt:lpstr>Arial</vt:lpstr>
      <vt:lpstr>Arial Narrow</vt:lpstr>
      <vt:lpstr>Calibri</vt:lpstr>
      <vt:lpstr>Palatino</vt:lpstr>
      <vt:lpstr>Symbol</vt:lpstr>
      <vt:lpstr>Times New Roman</vt:lpstr>
      <vt:lpstr>Wingdings</vt:lpstr>
      <vt:lpstr>FAPS-Vorlage_2014</vt:lpstr>
      <vt:lpstr>25 Jahre EPM – Eine Chronik der Elektronikproduktion im Maschinenbau zwischen Hochschule und Industrie</vt:lpstr>
      <vt:lpstr>Elektronikkomponenten ermöglichen den Wandel im Maschinenbau hin zu „smarten Geräten“ mit erweiterten Dienstleistungen.</vt:lpstr>
      <vt:lpstr>Heizungssysteme demonstrieren erweiterte Möglichkeiten für Teleoperating bei mechatronischen Systemstrukturen.</vt:lpstr>
      <vt:lpstr>Seit 25 Jahren vernetzt der Erfahrungs- und Austauschkreis „Elektronik-produktion im Maschinenbau“ Industrie und Hochschule.</vt:lpstr>
      <vt:lpstr>Im Anschluss an die erste konstituierende Sitzung am 4. April 1991 folgten bisher 56 weitere Treffen bei insgesamt 20 Firmen.</vt:lpstr>
      <vt:lpstr>Die Aktivitäten des Erfa-Kreises EPM werden seit acht „Generationen“ von wissenschaftlichen Assistenten des Lehrstuhls FAPS begleitet.</vt:lpstr>
      <vt:lpstr>Forschungsarbeiten zu Make or buy zur Thematik EPM</vt:lpstr>
      <vt:lpstr>Ein Wandel von In-House-Elektronikfertigungen zu EMS-Dienstleistungen  hat den Erfa-Kreis EPM stetig verändert.</vt:lpstr>
      <vt:lpstr>Im Erfa-Kreis EPM treffen sich aktuell 14 Unternehmen und 1 Forschungsinstitut im halbjährigen Turnus. </vt:lpstr>
      <vt:lpstr>Das BMBF-Projektes ELPROMA: Innovative Elektronikproduktion im Maschinenbau wurde innerhalb des Erfa-Kreises EPM initiiert.</vt:lpstr>
      <vt:lpstr>Die Miniaturisierung und Vielfalt der Bauelemente stellt die Elektronikfertigung und den Maschinenbau seit mehr als 25 Jahren vor neue Herausforderungen.</vt:lpstr>
      <vt:lpstr>Die Diskrepanz zwischen Entwicklungsphasen bei Halbleitern und Investitions-gütern führt zu einer Herausforderung hinsichtlich der Versorgungssicherheit.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Kästle Christopher</dc:creator>
  <cp:lastModifiedBy>Kästle Christopher</cp:lastModifiedBy>
  <cp:revision>76</cp:revision>
  <cp:lastPrinted>2016-11-04T11:51:52Z</cp:lastPrinted>
  <dcterms:created xsi:type="dcterms:W3CDTF">2016-11-02T12:27:48Z</dcterms:created>
  <dcterms:modified xsi:type="dcterms:W3CDTF">2016-12-08T09:15:19Z</dcterms:modified>
</cp:coreProperties>
</file>