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vml" ContentType="application/vnd.openxmlformats-officedocument.vmlDrawing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handoutMasterIdLst>
    <p:handoutMasterId r:id="rId19"/>
  </p:handoutMasterIdLst>
  <p:sldIdLst>
    <p:sldId id="296" r:id="rId3"/>
    <p:sldId id="305" r:id="rId4"/>
    <p:sldId id="311" r:id="rId5"/>
    <p:sldId id="298" r:id="rId6"/>
    <p:sldId id="299" r:id="rId7"/>
    <p:sldId id="300" r:id="rId8"/>
    <p:sldId id="302" r:id="rId9"/>
    <p:sldId id="303" r:id="rId10"/>
    <p:sldId id="304" r:id="rId11"/>
    <p:sldId id="310" r:id="rId12"/>
    <p:sldId id="309" r:id="rId13"/>
    <p:sldId id="306" r:id="rId14"/>
    <p:sldId id="313" r:id="rId15"/>
    <p:sldId id="314" r:id="rId16"/>
    <p:sldId id="315" r:id="rId17"/>
  </p:sldIdLst>
  <p:sldSz cx="12530138" cy="7254875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85">
          <p15:clr>
            <a:srgbClr val="A4A3A4"/>
          </p15:clr>
        </p15:guide>
        <p15:guide id="2" pos="39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CCFF"/>
    <a:srgbClr val="C1E2E5"/>
    <a:srgbClr val="41A0FF"/>
    <a:srgbClr val="C0C0C0"/>
    <a:srgbClr val="D9EDEF"/>
    <a:srgbClr val="D3E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85311" autoAdjust="0"/>
  </p:normalViewPr>
  <p:slideViewPr>
    <p:cSldViewPr snapToGrid="0">
      <p:cViewPr varScale="1">
        <p:scale>
          <a:sx n="69" d="100"/>
          <a:sy n="69" d="100"/>
        </p:scale>
        <p:origin x="438" y="54"/>
      </p:cViewPr>
      <p:guideLst>
        <p:guide orient="horz" pos="2285"/>
        <p:guide pos="394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C788F9-FC4C-4BEB-B646-F35CB98AE2DF}" type="doc">
      <dgm:prSet loTypeId="urn:microsoft.com/office/officeart/2005/8/layout/hList6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88DB59E2-4C98-49D5-91C9-C6B0C1304697}">
      <dgm:prSet phldrT="[Text]"/>
      <dgm:spPr/>
      <dgm:t>
        <a:bodyPr/>
        <a:lstStyle/>
        <a:p>
          <a:r>
            <a:rPr lang="de-DE" dirty="0" err="1" smtClean="0">
              <a:effectLst/>
            </a:rPr>
            <a:t>VOCfrei</a:t>
          </a:r>
          <a:r>
            <a:rPr lang="de-DE" dirty="0" smtClean="0">
              <a:effectLst/>
            </a:rPr>
            <a:t> – Lösungsmittelfreier Flussmittelauftrag</a:t>
          </a:r>
          <a:endParaRPr lang="de-DE" dirty="0">
            <a:effectLst/>
          </a:endParaRPr>
        </a:p>
      </dgm:t>
    </dgm:pt>
    <dgm:pt modelId="{4D0E428A-BA73-4AF1-B57F-0C566795B620}" type="parTrans" cxnId="{8C55F152-4598-499B-9BE1-37E7BE305DB3}">
      <dgm:prSet/>
      <dgm:spPr/>
      <dgm:t>
        <a:bodyPr/>
        <a:lstStyle/>
        <a:p>
          <a:endParaRPr lang="de-DE">
            <a:effectLst/>
          </a:endParaRPr>
        </a:p>
      </dgm:t>
    </dgm:pt>
    <dgm:pt modelId="{F18FE9C1-3811-46D8-8058-DFCEAF16C9AD}" type="sibTrans" cxnId="{8C55F152-4598-499B-9BE1-37E7BE305DB3}">
      <dgm:prSet/>
      <dgm:spPr/>
      <dgm:t>
        <a:bodyPr/>
        <a:lstStyle/>
        <a:p>
          <a:endParaRPr lang="de-DE">
            <a:effectLst/>
          </a:endParaRPr>
        </a:p>
      </dgm:t>
    </dgm:pt>
    <dgm:pt modelId="{E1453643-DA52-47F5-A87B-77986F84BE10}">
      <dgm:prSet phldrT="[Text]"/>
      <dgm:spPr/>
      <dgm:t>
        <a:bodyPr/>
        <a:lstStyle/>
        <a:p>
          <a:r>
            <a:rPr lang="de-DE" dirty="0" err="1" smtClean="0">
              <a:effectLst/>
            </a:rPr>
            <a:t>VoReSo</a:t>
          </a:r>
          <a:r>
            <a:rPr lang="de-DE" dirty="0" smtClean="0">
              <a:effectLst/>
            </a:rPr>
            <a:t> – Auswirkungen von </a:t>
          </a:r>
          <a:r>
            <a:rPr lang="de-DE" dirty="0" err="1" smtClean="0">
              <a:effectLst/>
            </a:rPr>
            <a:t>Voids</a:t>
          </a:r>
          <a:r>
            <a:rPr lang="de-DE" dirty="0" smtClean="0">
              <a:effectLst/>
            </a:rPr>
            <a:t> in SMT-Lötstellen</a:t>
          </a:r>
          <a:endParaRPr lang="de-DE" dirty="0">
            <a:effectLst/>
          </a:endParaRPr>
        </a:p>
      </dgm:t>
    </dgm:pt>
    <dgm:pt modelId="{799C0DC7-71EA-4D1D-B4B5-0B69183841D7}" type="parTrans" cxnId="{804178E0-B6AB-44EA-BA13-0D7A14FECD10}">
      <dgm:prSet/>
      <dgm:spPr/>
      <dgm:t>
        <a:bodyPr/>
        <a:lstStyle/>
        <a:p>
          <a:endParaRPr lang="de-DE">
            <a:effectLst/>
          </a:endParaRPr>
        </a:p>
      </dgm:t>
    </dgm:pt>
    <dgm:pt modelId="{E3A6988C-1963-4453-B3BA-3F278479682B}" type="sibTrans" cxnId="{804178E0-B6AB-44EA-BA13-0D7A14FECD10}">
      <dgm:prSet/>
      <dgm:spPr/>
      <dgm:t>
        <a:bodyPr/>
        <a:lstStyle/>
        <a:p>
          <a:endParaRPr lang="de-DE">
            <a:effectLst/>
          </a:endParaRPr>
        </a:p>
      </dgm:t>
    </dgm:pt>
    <dgm:pt modelId="{9C91118E-34B7-4EB8-9691-E4ABF6AA6E1F}">
      <dgm:prSet phldrT="[Text]"/>
      <dgm:spPr/>
      <dgm:t>
        <a:bodyPr/>
        <a:lstStyle/>
        <a:p>
          <a:r>
            <a:rPr lang="de-DE" dirty="0" smtClean="0">
              <a:effectLst/>
            </a:rPr>
            <a:t>Maskenlöten – Wellenlöten in der Selektivanlage</a:t>
          </a:r>
          <a:endParaRPr lang="de-DE" dirty="0">
            <a:effectLst/>
          </a:endParaRPr>
        </a:p>
      </dgm:t>
    </dgm:pt>
    <dgm:pt modelId="{91CF18EA-9246-46D7-B568-ED15DA3357BE}" type="parTrans" cxnId="{556B4CC3-52AE-4F78-BE6F-4E09FE410E1D}">
      <dgm:prSet/>
      <dgm:spPr/>
      <dgm:t>
        <a:bodyPr/>
        <a:lstStyle/>
        <a:p>
          <a:endParaRPr lang="de-DE"/>
        </a:p>
      </dgm:t>
    </dgm:pt>
    <dgm:pt modelId="{389ADC04-E2DD-46FE-BB7F-B38AF09A62C5}" type="sibTrans" cxnId="{556B4CC3-52AE-4F78-BE6F-4E09FE410E1D}">
      <dgm:prSet/>
      <dgm:spPr/>
      <dgm:t>
        <a:bodyPr/>
        <a:lstStyle/>
        <a:p>
          <a:endParaRPr lang="de-DE"/>
        </a:p>
      </dgm:t>
    </dgm:pt>
    <dgm:pt modelId="{B6509F58-A294-42E1-A55D-637889386330}" type="pres">
      <dgm:prSet presAssocID="{0FC788F9-FC4C-4BEB-B646-F35CB98AE2D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7B7E7E9-F061-491B-AA99-917276196F23}" type="pres">
      <dgm:prSet presAssocID="{88DB59E2-4C98-49D5-91C9-C6B0C130469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D528033-8439-4652-A88B-D38E7C762063}" type="pres">
      <dgm:prSet presAssocID="{F18FE9C1-3811-46D8-8058-DFCEAF16C9AD}" presName="sibTrans" presStyleCnt="0"/>
      <dgm:spPr/>
      <dgm:t>
        <a:bodyPr/>
        <a:lstStyle/>
        <a:p>
          <a:endParaRPr lang="de-DE"/>
        </a:p>
      </dgm:t>
    </dgm:pt>
    <dgm:pt modelId="{18525B4B-0B7A-4ED2-82F0-94A95F0A97C6}" type="pres">
      <dgm:prSet presAssocID="{9C91118E-34B7-4EB8-9691-E4ABF6AA6E1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2284DB5-3FFA-4787-B45A-F914DE18AEBC}" type="pres">
      <dgm:prSet presAssocID="{389ADC04-E2DD-46FE-BB7F-B38AF09A62C5}" presName="sibTrans" presStyleCnt="0"/>
      <dgm:spPr/>
    </dgm:pt>
    <dgm:pt modelId="{DB60ABE4-2436-45CE-B366-F9A1ED00FC7A}" type="pres">
      <dgm:prSet presAssocID="{E1453643-DA52-47F5-A87B-77986F84BE1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556B4CC3-52AE-4F78-BE6F-4E09FE410E1D}" srcId="{0FC788F9-FC4C-4BEB-B646-F35CB98AE2DF}" destId="{9C91118E-34B7-4EB8-9691-E4ABF6AA6E1F}" srcOrd="1" destOrd="0" parTransId="{91CF18EA-9246-46D7-B568-ED15DA3357BE}" sibTransId="{389ADC04-E2DD-46FE-BB7F-B38AF09A62C5}"/>
    <dgm:cxn modelId="{8C55F152-4598-499B-9BE1-37E7BE305DB3}" srcId="{0FC788F9-FC4C-4BEB-B646-F35CB98AE2DF}" destId="{88DB59E2-4C98-49D5-91C9-C6B0C1304697}" srcOrd="0" destOrd="0" parTransId="{4D0E428A-BA73-4AF1-B57F-0C566795B620}" sibTransId="{F18FE9C1-3811-46D8-8058-DFCEAF16C9AD}"/>
    <dgm:cxn modelId="{B81E81D1-EE78-4A54-A817-617D9054A0BC}" type="presOf" srcId="{88DB59E2-4C98-49D5-91C9-C6B0C1304697}" destId="{07B7E7E9-F061-491B-AA99-917276196F23}" srcOrd="0" destOrd="0" presId="urn:microsoft.com/office/officeart/2005/8/layout/hList6"/>
    <dgm:cxn modelId="{4DDDDEEE-19A9-425D-AB70-57EE7D23433D}" type="presOf" srcId="{9C91118E-34B7-4EB8-9691-E4ABF6AA6E1F}" destId="{18525B4B-0B7A-4ED2-82F0-94A95F0A97C6}" srcOrd="0" destOrd="0" presId="urn:microsoft.com/office/officeart/2005/8/layout/hList6"/>
    <dgm:cxn modelId="{804178E0-B6AB-44EA-BA13-0D7A14FECD10}" srcId="{0FC788F9-FC4C-4BEB-B646-F35CB98AE2DF}" destId="{E1453643-DA52-47F5-A87B-77986F84BE10}" srcOrd="2" destOrd="0" parTransId="{799C0DC7-71EA-4D1D-B4B5-0B69183841D7}" sibTransId="{E3A6988C-1963-4453-B3BA-3F278479682B}"/>
    <dgm:cxn modelId="{4A5E6C07-EBEF-4F00-A3EF-5E1ABC0FF4C7}" type="presOf" srcId="{E1453643-DA52-47F5-A87B-77986F84BE10}" destId="{DB60ABE4-2436-45CE-B366-F9A1ED00FC7A}" srcOrd="0" destOrd="0" presId="urn:microsoft.com/office/officeart/2005/8/layout/hList6"/>
    <dgm:cxn modelId="{99ECE23F-83BB-4FAA-A773-D72406AC2029}" type="presOf" srcId="{0FC788F9-FC4C-4BEB-B646-F35CB98AE2DF}" destId="{B6509F58-A294-42E1-A55D-637889386330}" srcOrd="0" destOrd="0" presId="urn:microsoft.com/office/officeart/2005/8/layout/hList6"/>
    <dgm:cxn modelId="{69746556-6D50-4F3A-9597-B06DFC4355F7}" type="presParOf" srcId="{B6509F58-A294-42E1-A55D-637889386330}" destId="{07B7E7E9-F061-491B-AA99-917276196F23}" srcOrd="0" destOrd="0" presId="urn:microsoft.com/office/officeart/2005/8/layout/hList6"/>
    <dgm:cxn modelId="{95A467E1-46CC-4A81-B17D-99D3060E58F1}" type="presParOf" srcId="{B6509F58-A294-42E1-A55D-637889386330}" destId="{DD528033-8439-4652-A88B-D38E7C762063}" srcOrd="1" destOrd="0" presId="urn:microsoft.com/office/officeart/2005/8/layout/hList6"/>
    <dgm:cxn modelId="{73D9B70C-BBA3-4D9F-A868-71977A8FA58A}" type="presParOf" srcId="{B6509F58-A294-42E1-A55D-637889386330}" destId="{18525B4B-0B7A-4ED2-82F0-94A95F0A97C6}" srcOrd="2" destOrd="0" presId="urn:microsoft.com/office/officeart/2005/8/layout/hList6"/>
    <dgm:cxn modelId="{DA6D87D2-4C42-4398-BD15-E01A572D8A4F}" type="presParOf" srcId="{B6509F58-A294-42E1-A55D-637889386330}" destId="{72284DB5-3FFA-4787-B45A-F914DE18AEBC}" srcOrd="3" destOrd="0" presId="urn:microsoft.com/office/officeart/2005/8/layout/hList6"/>
    <dgm:cxn modelId="{9FDC1375-2725-49BC-A233-10CC2ABCF8B7}" type="presParOf" srcId="{B6509F58-A294-42E1-A55D-637889386330}" destId="{DB60ABE4-2436-45CE-B366-F9A1ED00FC7A}" srcOrd="4" destOrd="0" presId="urn:microsoft.com/office/officeart/2005/8/layout/hList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B7E7E9-F061-491B-AA99-917276196F23}">
      <dsp:nvSpPr>
        <dsp:cNvPr id="0" name=""/>
        <dsp:cNvSpPr/>
      </dsp:nvSpPr>
      <dsp:spPr>
        <a:xfrm rot="16200000">
          <a:off x="-59148" y="60302"/>
          <a:ext cx="3121641" cy="300103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7324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err="1" smtClean="0">
              <a:effectLst/>
            </a:rPr>
            <a:t>VOCfrei</a:t>
          </a:r>
          <a:r>
            <a:rPr lang="de-DE" sz="2500" kern="1200" dirty="0" smtClean="0">
              <a:effectLst/>
            </a:rPr>
            <a:t> – Lösungsmittelfreier Flussmittelauftrag</a:t>
          </a:r>
          <a:endParaRPr lang="de-DE" sz="2500" kern="1200" dirty="0">
            <a:effectLst/>
          </a:endParaRPr>
        </a:p>
      </dsp:txBody>
      <dsp:txXfrm rot="5400000">
        <a:off x="1155" y="624327"/>
        <a:ext cx="3001036" cy="1872985"/>
      </dsp:txXfrm>
    </dsp:sp>
    <dsp:sp modelId="{18525B4B-0B7A-4ED2-82F0-94A95F0A97C6}">
      <dsp:nvSpPr>
        <dsp:cNvPr id="0" name=""/>
        <dsp:cNvSpPr/>
      </dsp:nvSpPr>
      <dsp:spPr>
        <a:xfrm rot="16200000">
          <a:off x="3166966" y="60302"/>
          <a:ext cx="3121641" cy="300103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7324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smtClean="0">
              <a:effectLst/>
            </a:rPr>
            <a:t>Maskenlöten – Wellenlöten in der Selektivanlage</a:t>
          </a:r>
          <a:endParaRPr lang="de-DE" sz="2500" kern="1200" dirty="0">
            <a:effectLst/>
          </a:endParaRPr>
        </a:p>
      </dsp:txBody>
      <dsp:txXfrm rot="5400000">
        <a:off x="3227269" y="624327"/>
        <a:ext cx="3001036" cy="1872985"/>
      </dsp:txXfrm>
    </dsp:sp>
    <dsp:sp modelId="{DB60ABE4-2436-45CE-B366-F9A1ED00FC7A}">
      <dsp:nvSpPr>
        <dsp:cNvPr id="0" name=""/>
        <dsp:cNvSpPr/>
      </dsp:nvSpPr>
      <dsp:spPr>
        <a:xfrm rot="16200000">
          <a:off x="6393081" y="60302"/>
          <a:ext cx="3121641" cy="300103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7324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err="1" smtClean="0">
              <a:effectLst/>
            </a:rPr>
            <a:t>VoReSo</a:t>
          </a:r>
          <a:r>
            <a:rPr lang="de-DE" sz="2500" kern="1200" dirty="0" smtClean="0">
              <a:effectLst/>
            </a:rPr>
            <a:t> – Auswirkungen von </a:t>
          </a:r>
          <a:r>
            <a:rPr lang="de-DE" sz="2500" kern="1200" dirty="0" err="1" smtClean="0">
              <a:effectLst/>
            </a:rPr>
            <a:t>Voids</a:t>
          </a:r>
          <a:r>
            <a:rPr lang="de-DE" sz="2500" kern="1200" dirty="0" smtClean="0">
              <a:effectLst/>
            </a:rPr>
            <a:t> in SMT-Lötstellen</a:t>
          </a:r>
          <a:endParaRPr lang="de-DE" sz="2500" kern="1200" dirty="0">
            <a:effectLst/>
          </a:endParaRPr>
        </a:p>
      </dsp:txBody>
      <dsp:txXfrm rot="5400000">
        <a:off x="6453384" y="624327"/>
        <a:ext cx="3001036" cy="18729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9889C30-3C5F-4E93-82F6-E00F48687BD7}" type="datetimeFigureOut">
              <a:rPr lang="de-DE"/>
              <a:pPr>
                <a:defRPr/>
              </a:pPr>
              <a:t>14.11.2016</a:t>
            </a:fld>
            <a:endParaRPr lang="de-DE"/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2798B27-ADEA-4A9F-8532-C79FC83149D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7334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7813FE-2CB9-412F-A1EE-8DF0ED4A831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4150" y="744538"/>
            <a:ext cx="64293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A51974-7E88-432B-A866-1FAA5E08CE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2809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51974-7E88-432B-A866-1FAA5E08CEA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92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51974-7E88-432B-A866-1FAA5E08CEA9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0380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39800" y="2254250"/>
            <a:ext cx="10650538" cy="15541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79600" y="4111625"/>
            <a:ext cx="8770938" cy="18542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0C9DA-A8EF-4A5B-B9FA-3C924F51552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22967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D54CC-41F7-4D4A-B831-410FA72332D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5386094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667875" y="314325"/>
            <a:ext cx="2862263" cy="61563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081088" y="314325"/>
            <a:ext cx="8434387" cy="61563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4F8FD-5777-4102-8C12-76B8EBCDEBE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6649075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39800" y="2254250"/>
            <a:ext cx="10650538" cy="15541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79600" y="4111625"/>
            <a:ext cx="8770938" cy="18542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0F8F18-941E-457A-A4F0-27A6614A87D8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84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EE4445-A684-4C8C-869B-98F674E3F2A1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92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89013" y="4662488"/>
            <a:ext cx="10652125" cy="14398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89013" y="3074988"/>
            <a:ext cx="10652125" cy="15875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238BD4-B811-4A8A-866B-A4EA3F8A015F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87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439863" y="1682750"/>
            <a:ext cx="5360987" cy="4787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953250" y="1682750"/>
            <a:ext cx="5360988" cy="4787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F03D58-CA1F-4251-8FA1-BA83474E445D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27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7063" y="290513"/>
            <a:ext cx="11276012" cy="1209675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7063" y="1624013"/>
            <a:ext cx="5535612" cy="6762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7063" y="2300288"/>
            <a:ext cx="5535612" cy="41798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365875" y="1624013"/>
            <a:ext cx="5537200" cy="6762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365875" y="2300288"/>
            <a:ext cx="5537200" cy="41798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755282-E8FD-4B90-A392-78E5097B666E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84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36360-209A-4049-BEDE-3BB627A131E6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30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BE499D-B46F-441B-BDE6-C674A6B9B585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50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7063" y="288925"/>
            <a:ext cx="4121150" cy="12287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99025" y="288925"/>
            <a:ext cx="7004050" cy="6191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27063" y="1517650"/>
            <a:ext cx="4121150" cy="49625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A37D90-9692-47BA-8080-91B13A742F90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26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DB13A-7AEC-45BC-B46C-87A69029B04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9858167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5863" y="5078413"/>
            <a:ext cx="7518400" cy="600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455863" y="647700"/>
            <a:ext cx="7518400" cy="43529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455863" y="5678488"/>
            <a:ext cx="7518400" cy="850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45B58F-1FB8-4BFF-8EE1-5C403D169057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81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00D15B-6646-48C6-9E5B-64FEB59FF853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6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667875" y="314325"/>
            <a:ext cx="2862263" cy="61563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081088" y="314325"/>
            <a:ext cx="8434387" cy="61563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38942A-87E7-4E11-B710-1A61F5995CDB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04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89013" y="4662488"/>
            <a:ext cx="10652125" cy="14398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89013" y="3074988"/>
            <a:ext cx="10652125" cy="15875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FD521-148C-4168-8908-5B389C4CC53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101312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439863" y="1682750"/>
            <a:ext cx="5360987" cy="4787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953250" y="1682750"/>
            <a:ext cx="5360988" cy="4787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0E9C2-1FAF-40DD-8435-24F6365F151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705726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7063" y="290513"/>
            <a:ext cx="11276012" cy="1209675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7063" y="1624013"/>
            <a:ext cx="5535612" cy="6762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7063" y="2300288"/>
            <a:ext cx="5535612" cy="41798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365875" y="1624013"/>
            <a:ext cx="5537200" cy="6762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365875" y="2300288"/>
            <a:ext cx="5537200" cy="41798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1CB32-D018-4F05-9309-78DC74BAB26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8787566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46EE1-73DC-4770-B9C3-76036748156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9442977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A76AE-BEA5-454E-A5BB-FE7C0C70FB5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36573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7063" y="288925"/>
            <a:ext cx="4121150" cy="12287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99025" y="288925"/>
            <a:ext cx="7004050" cy="6191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27063" y="1517650"/>
            <a:ext cx="4121150" cy="49625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57722-9C7E-4CEC-945D-257594FF2D5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984706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5863" y="5078413"/>
            <a:ext cx="7518400" cy="600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455863" y="647700"/>
            <a:ext cx="7518400" cy="43529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455863" y="5678488"/>
            <a:ext cx="7518400" cy="850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BF32C-24F7-433D-B1DD-E5B33D798CA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742489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1"/>
            <a:ext cx="12613265" cy="729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81088" y="314325"/>
            <a:ext cx="11449050" cy="60007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D9EDE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dist="63500" dir="3187806" algn="ctr" rotWithShape="0">
              <a:srgbClr val="C0C0C0"/>
            </a:outerShdw>
          </a:effectLst>
        </p:spPr>
        <p:txBody>
          <a:bodyPr vert="horz" wrap="square" lIns="115516" tIns="57758" rIns="115516" bIns="577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9863" y="1682750"/>
            <a:ext cx="10874375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5516" tIns="57758" rIns="115516" bIns="577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5475" y="6607175"/>
            <a:ext cx="29241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516" tIns="57758" rIns="115516" bIns="57758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81488" y="6607175"/>
            <a:ext cx="39671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516" tIns="57758" rIns="115516" bIns="57758" numCol="1" anchor="t" anchorCtr="0" compatLnSpc="1">
            <a:prstTxWarp prst="textNoShape">
              <a:avLst/>
            </a:prstTxWarp>
          </a:bodyPr>
          <a:lstStyle>
            <a:lvl1pPr algn="ctr">
              <a:defRPr sz="18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0488" y="6607175"/>
            <a:ext cx="29241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516" tIns="57758" rIns="115516" bIns="57758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fld id="{28012A93-E28B-4E12-B090-393EB35D010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19" name="Grafik 4" descr="SEHO_Logo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6038" y="6418263"/>
            <a:ext cx="1531938" cy="62547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sp>
        <p:nvSpPr>
          <p:cNvPr id="10" name="Textfeld 9"/>
          <p:cNvSpPr txBox="1"/>
          <p:nvPr/>
        </p:nvSpPr>
        <p:spPr>
          <a:xfrm>
            <a:off x="7270956" y="6350"/>
            <a:ext cx="525600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de-DE" sz="1100" spc="150" dirty="0" err="1">
                <a:solidFill>
                  <a:schemeClr val="bg1"/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Selective</a:t>
            </a:r>
            <a:r>
              <a:rPr lang="de-DE" sz="1100" spc="150" dirty="0">
                <a:solidFill>
                  <a:schemeClr val="bg1"/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  I  </a:t>
            </a:r>
            <a:r>
              <a:rPr lang="de-DE" sz="1100" spc="150" dirty="0" err="1">
                <a:solidFill>
                  <a:schemeClr val="bg1"/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Reflow</a:t>
            </a:r>
            <a:r>
              <a:rPr lang="de-DE" sz="1100" spc="150" dirty="0">
                <a:solidFill>
                  <a:schemeClr val="bg1"/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  I  Wave  I  </a:t>
            </a:r>
            <a:r>
              <a:rPr lang="de-DE" sz="1100" spc="150" dirty="0" smtClean="0">
                <a:solidFill>
                  <a:schemeClr val="bg1"/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Handling  I  AOI  I  </a:t>
            </a:r>
            <a:r>
              <a:rPr lang="de-DE" sz="1100" spc="150" dirty="0" err="1" smtClean="0">
                <a:solidFill>
                  <a:schemeClr val="bg1"/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Know-How</a:t>
            </a:r>
            <a:endParaRPr lang="de-DE" sz="1100" spc="150" dirty="0">
              <a:solidFill>
                <a:schemeClr val="bg1"/>
              </a:solidFill>
              <a:effectLst>
                <a:reflection blurRad="6350" stA="55000" endA="50" endPos="85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11557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11557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defTabSz="11557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defTabSz="11557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defTabSz="11557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defTabSz="1155700" rtl="0" fontAlgn="base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defTabSz="1155700" rtl="0" fontAlgn="base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defTabSz="1155700" rtl="0" fontAlgn="base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defTabSz="1155700" rtl="0" fontAlgn="base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433388" indent="-433388" algn="l" defTabSz="11557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938213" indent="-360363" algn="l" defTabSz="11557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444625" indent="-288925" algn="l" defTabSz="115570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2020888" indent="-288925" algn="l" defTabSz="11557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598738" indent="-288925" algn="l" defTabSz="115570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3055938" indent="-288925" algn="l" defTabSz="1155700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3513138" indent="-288925" algn="l" defTabSz="1155700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970338" indent="-288925" algn="l" defTabSz="1155700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4427538" indent="-288925" algn="l" defTabSz="1155700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81088" y="314325"/>
            <a:ext cx="11449050" cy="60007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D9EDE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dist="63500" dir="3187806" algn="ctr" rotWithShape="0">
              <a:srgbClr val="C0C0C0"/>
            </a:outerShdw>
          </a:effectLst>
        </p:spPr>
        <p:txBody>
          <a:bodyPr vert="horz" wrap="square" lIns="115516" tIns="57758" rIns="115516" bIns="577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9863" y="1682750"/>
            <a:ext cx="10874375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5516" tIns="57758" rIns="115516" bIns="577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5475" y="6607175"/>
            <a:ext cx="29241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516" tIns="57758" rIns="115516" bIns="57758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81488" y="6607175"/>
            <a:ext cx="39671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516" tIns="57758" rIns="115516" bIns="57758" numCol="1" anchor="t" anchorCtr="0" compatLnSpc="1">
            <a:prstTxWarp prst="textNoShape">
              <a:avLst/>
            </a:prstTxWarp>
          </a:bodyPr>
          <a:lstStyle>
            <a:lvl1pPr algn="ctr">
              <a:defRPr sz="1800"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0488" y="6607175"/>
            <a:ext cx="29241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516" tIns="57758" rIns="115516" bIns="57758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fld id="{2C37DD32-CCEE-456E-B98F-A8DC5A7A6A92}" type="slidenum">
              <a:rPr lang="de-DE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  <p:pic>
        <p:nvPicPr>
          <p:cNvPr id="1031" name="Grafik 3" descr="Grafik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3400" cy="725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Grafik 4" descr="SEHO_Logo.jpg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5999" y="6417557"/>
            <a:ext cx="1531110" cy="62611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sp>
        <p:nvSpPr>
          <p:cNvPr id="10" name="Textfeld 9"/>
          <p:cNvSpPr txBox="1"/>
          <p:nvPr userDrawn="1"/>
        </p:nvSpPr>
        <p:spPr>
          <a:xfrm>
            <a:off x="7110484" y="6350"/>
            <a:ext cx="541647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de-DE" sz="1100" spc="150" dirty="0" err="1">
                <a:solidFill>
                  <a:srgbClr val="FFFFFF">
                    <a:lumMod val="50000"/>
                  </a:srgbClr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Selective</a:t>
            </a:r>
            <a:r>
              <a:rPr lang="de-DE" sz="1100" spc="150" dirty="0">
                <a:solidFill>
                  <a:srgbClr val="FFFFFF">
                    <a:lumMod val="50000"/>
                  </a:srgbClr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  I  </a:t>
            </a:r>
            <a:r>
              <a:rPr lang="de-DE" sz="1100" spc="150" dirty="0" err="1">
                <a:solidFill>
                  <a:srgbClr val="FFFFFF">
                    <a:lumMod val="50000"/>
                  </a:srgbClr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Reflow</a:t>
            </a:r>
            <a:r>
              <a:rPr lang="de-DE" sz="1100" spc="150" dirty="0">
                <a:solidFill>
                  <a:srgbClr val="FFFFFF">
                    <a:lumMod val="50000"/>
                  </a:srgbClr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  I  Wave  I  </a:t>
            </a:r>
            <a:r>
              <a:rPr lang="de-DE" sz="1100" spc="150" dirty="0" smtClean="0">
                <a:solidFill>
                  <a:srgbClr val="FFFFFF">
                    <a:lumMod val="50000"/>
                  </a:srgbClr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Handling  I  </a:t>
            </a:r>
            <a:r>
              <a:rPr lang="de-DE" sz="1100" spc="150" dirty="0" err="1" smtClean="0">
                <a:solidFill>
                  <a:srgbClr val="FFFFFF">
                    <a:lumMod val="50000"/>
                  </a:srgbClr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AOI</a:t>
            </a:r>
            <a:r>
              <a:rPr lang="de-DE" sz="1100" spc="150" dirty="0" smtClean="0">
                <a:solidFill>
                  <a:srgbClr val="FFFFFF">
                    <a:lumMod val="50000"/>
                  </a:srgbClr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  I  </a:t>
            </a:r>
            <a:r>
              <a:rPr lang="de-DE" sz="1100" spc="150" dirty="0" err="1" smtClean="0">
                <a:solidFill>
                  <a:srgbClr val="FFFFFF">
                    <a:lumMod val="50000"/>
                  </a:srgbClr>
                </a:solidFill>
                <a:effectLst>
                  <a:reflection blurRad="6350" stA="55000" endA="50" endPos="85000" dir="5400000" sy="-100000" algn="bl" rotWithShape="0"/>
                </a:effectLst>
                <a:latin typeface="Arial" pitchFamily="34" charset="0"/>
                <a:cs typeface="Arial" pitchFamily="34" charset="0"/>
              </a:rPr>
              <a:t>Know-How</a:t>
            </a:r>
            <a:endParaRPr lang="de-DE" sz="1100" spc="150" dirty="0">
              <a:solidFill>
                <a:srgbClr val="FFFFFF">
                  <a:lumMod val="50000"/>
                </a:srgbClr>
              </a:solidFill>
              <a:effectLst>
                <a:reflection blurRad="6350" stA="55000" endA="50" endPos="85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27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1557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11557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defTabSz="11557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defTabSz="11557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defTabSz="11557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defTabSz="1155700" rtl="0" fontAlgn="base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defTabSz="1155700" rtl="0" fontAlgn="base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defTabSz="1155700" rtl="0" fontAlgn="base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defTabSz="1155700" rtl="0" fontAlgn="base">
        <a:spcBef>
          <a:spcPct val="0"/>
        </a:spcBef>
        <a:spcAft>
          <a:spcPct val="0"/>
        </a:spcAft>
        <a:defRPr sz="2400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433388" indent="-433388" algn="l" defTabSz="11557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938213" indent="-360363" algn="l" defTabSz="11557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444625" indent="-288925" algn="l" defTabSz="115570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2020888" indent="-288925" algn="l" defTabSz="11557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598738" indent="-288925" algn="l" defTabSz="115570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3055938" indent="-288925" algn="l" defTabSz="1155700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3513138" indent="-288925" algn="l" defTabSz="1155700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970338" indent="-288925" algn="l" defTabSz="1155700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4427538" indent="-288925" algn="l" defTabSz="1155700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14.jpg"/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12" Type="http://schemas.openxmlformats.org/officeDocument/2006/relationships/image" Target="../media/image38.jpg"/><Relationship Id="rId2" Type="http://schemas.openxmlformats.org/officeDocument/2006/relationships/image" Target="../media/image29.jpeg"/><Relationship Id="rId16" Type="http://schemas.openxmlformats.org/officeDocument/2006/relationships/image" Target="../media/image4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37.jpeg"/><Relationship Id="rId5" Type="http://schemas.openxmlformats.org/officeDocument/2006/relationships/image" Target="../media/image32.jpeg"/><Relationship Id="rId15" Type="http://schemas.openxmlformats.org/officeDocument/2006/relationships/image" Target="../media/image40.jpg"/><Relationship Id="rId10" Type="http://schemas.openxmlformats.org/officeDocument/2006/relationships/image" Target="../media/image36.jpeg"/><Relationship Id="rId4" Type="http://schemas.openxmlformats.org/officeDocument/2006/relationships/image" Target="../media/image31.jpeg"/><Relationship Id="rId9" Type="http://schemas.openxmlformats.org/officeDocument/2006/relationships/image" Target="../media/image35.jpeg"/><Relationship Id="rId1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2.emf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4.xml"/><Relationship Id="rId10" Type="http://schemas.openxmlformats.org/officeDocument/2006/relationships/image" Target="../media/image16.jpeg"/><Relationship Id="rId4" Type="http://schemas.microsoft.com/office/2007/relationships/hdphoto" Target="../media/hdphoto1.wdp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741" y="-1"/>
            <a:ext cx="12603879" cy="7254875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5161937" y="5854890"/>
            <a:ext cx="73755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b="1" spc="1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Partner für die Globale Elektronikfertigung</a:t>
            </a:r>
            <a:endParaRPr lang="de-DE" sz="3000" b="1" spc="1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66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53" descr="3302329-hintergrund-futuristische-technologie-mit-integriertem-menschlichen-kopf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3198" y="0"/>
            <a:ext cx="5600289" cy="725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4" name="Group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465305"/>
              </p:ext>
            </p:extLst>
          </p:nvPr>
        </p:nvGraphicFramePr>
        <p:xfrm>
          <a:off x="4263386" y="2761302"/>
          <a:ext cx="7608887" cy="2867025"/>
        </p:xfrm>
        <a:graphic>
          <a:graphicData uri="http://schemas.openxmlformats.org/drawingml/2006/table">
            <a:tbl>
              <a:tblPr/>
              <a:tblGrid>
                <a:gridCol w="1149350"/>
                <a:gridCol w="1625600"/>
                <a:gridCol w="1592262"/>
                <a:gridCol w="1662113"/>
                <a:gridCol w="1579562"/>
              </a:tblGrid>
              <a:tr h="34448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de-DE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Wellenlöten</a:t>
                      </a:r>
                      <a:endParaRPr kumimoji="0" lang="de-DE" altLang="ko-KR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Reflowlöten</a:t>
                      </a:r>
                      <a:r>
                        <a:rPr kumimoji="0" lang="de-DE" altLang="ko-K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/>
                      </a:r>
                      <a:br>
                        <a:rPr kumimoji="0" lang="de-DE" altLang="ko-K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</a:br>
                      <a:r>
                        <a:rPr kumimoji="0" lang="de-DE" altLang="ko-K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Tempern</a:t>
                      </a:r>
                      <a:endParaRPr kumimoji="0" lang="de-DE" altLang="ko-K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Selektivlöten</a:t>
                      </a:r>
                      <a:endParaRPr kumimoji="0" lang="de-DE" altLang="ko-KR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AOI, Handling und Sonderanlagen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altLang="ko-KR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GoWave</a:t>
                      </a:r>
                      <a:endParaRPr kumimoji="0" lang="de-DE" altLang="ko-KR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GoReflow</a:t>
                      </a: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 1.8</a:t>
                      </a:r>
                      <a:endParaRPr kumimoji="0" lang="de-DE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GoReflow</a:t>
                      </a: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 2.3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GoSelective</a:t>
                      </a: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-LS</a:t>
                      </a:r>
                      <a:endParaRPr kumimoji="0" lang="de-DE" altLang="ko-K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Standardanlagen</a:t>
                      </a:r>
                      <a:b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</a:b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und</a:t>
                      </a:r>
                      <a:b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</a:b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individuelle Systeme, zugeschnitten auf Ihre Fertigungs-anforderungen</a:t>
                      </a:r>
                      <a:endParaRPr kumimoji="0" lang="de-DE" altLang="ko-K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Gulim" pitchFamily="34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381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altLang="ko-KR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PowerWave 3.0</a:t>
                      </a:r>
                      <a:endParaRPr kumimoji="0" lang="de-DE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PowerWave 4.0</a:t>
                      </a:r>
                      <a:br>
                        <a:rPr kumimoji="0" lang="de-DE" altLang="ko-K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</a:br>
                      <a:r>
                        <a:rPr kumimoji="0" lang="de-DE" altLang="ko-K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PowerWave N</a:t>
                      </a:r>
                      <a:r>
                        <a:rPr kumimoji="0" lang="de-DE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2</a:t>
                      </a:r>
                      <a:endParaRPr kumimoji="0" lang="de-DE" altLang="ko-K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Gulim" pitchFamily="34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Gulim" pitchFamily="34" charset="-127"/>
                          <a:cs typeface="Arial" charset="0"/>
                        </a:rPr>
                        <a:t>PowerReflow-2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LeanSelect</a:t>
                      </a: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/>
                      </a:r>
                      <a:b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</a:br>
                      <a:r>
                        <a:rPr kumimoji="0" lang="de-DE" altLang="ko-KR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SelectLine</a:t>
                      </a:r>
                      <a:endParaRPr kumimoji="0" lang="de-DE" altLang="ko-K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Gulim" pitchFamily="34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altLang="ko-KR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38100" cap="flat" cmpd="sng" algn="ctr">
                      <a:solidFill>
                        <a:srgbClr val="01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MaxiWave</a:t>
                      </a: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 2300 C</a:t>
                      </a:r>
                      <a:endParaRPr kumimoji="0" lang="de-DE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MWS</a:t>
                      </a: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 2300</a:t>
                      </a:r>
                      <a:endParaRPr kumimoji="0" lang="de-DE" altLang="ko-K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Gulim" pitchFamily="34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MaxiReflow</a:t>
                      </a: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 3.0</a:t>
                      </a:r>
                      <a:endParaRPr kumimoji="0" lang="de-DE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MaxiReflow</a:t>
                      </a: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 3.6</a:t>
                      </a:r>
                      <a:endParaRPr kumimoji="0" lang="de-DE" altLang="ko-K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Gulim" pitchFamily="34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ko-KR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SelectLine</a:t>
                      </a:r>
                      <a: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/>
                      </a:r>
                      <a:br>
                        <a:rPr kumimoji="0" lang="de-DE" altLang="ko-K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</a:br>
                      <a:r>
                        <a:rPr kumimoji="0" lang="de-DE" altLang="ko-KR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Batang" pitchFamily="18" charset="-127"/>
                          <a:cs typeface="Arial" charset="0"/>
                        </a:rPr>
                        <a:t>PowerSelective</a:t>
                      </a:r>
                      <a:endParaRPr kumimoji="0" lang="de-DE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AutoShape 41"/>
          <p:cNvSpPr>
            <a:spLocks noChangeArrowheads="1"/>
          </p:cNvSpPr>
          <p:nvPr/>
        </p:nvSpPr>
        <p:spPr bwMode="auto">
          <a:xfrm rot="5400000">
            <a:off x="4053196" y="4093215"/>
            <a:ext cx="1544638" cy="6651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de-DE"/>
          </a:p>
        </p:txBody>
      </p:sp>
      <p:pic>
        <p:nvPicPr>
          <p:cNvPr id="28" name="Picture 55" descr="MR_k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40" y="4129846"/>
            <a:ext cx="27828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0" descr="GoR 1_8 gk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538" y="2906712"/>
            <a:ext cx="167957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8" descr="MWS 2300_k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3" y="1514475"/>
            <a:ext cx="3884612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2" descr="MaxiWave_k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"/>
          <a:stretch>
            <a:fillRect/>
          </a:stretch>
        </p:blipFill>
        <p:spPr bwMode="auto">
          <a:xfrm>
            <a:off x="4665663" y="1435100"/>
            <a:ext cx="21463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1" descr="PW 4_0 k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0" y="1471613"/>
            <a:ext cx="2189163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0" descr="PW 3_0 k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5575" y="1400175"/>
            <a:ext cx="154146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62" descr="GoWave gk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1516063"/>
            <a:ext cx="1577975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Gruppieren 34"/>
          <p:cNvGrpSpPr/>
          <p:nvPr/>
        </p:nvGrpSpPr>
        <p:grpSpPr>
          <a:xfrm>
            <a:off x="8090985" y="5881384"/>
            <a:ext cx="2357999" cy="1397408"/>
            <a:chOff x="8256335" y="5881384"/>
            <a:chExt cx="2357999" cy="1397408"/>
          </a:xfrm>
        </p:grpSpPr>
        <p:pic>
          <p:nvPicPr>
            <p:cNvPr id="36" name="Grafik 3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0472" y="6317526"/>
              <a:ext cx="1273862" cy="850141"/>
            </a:xfrm>
            <a:prstGeom prst="rect">
              <a:avLst/>
            </a:prstGeom>
          </p:spPr>
        </p:pic>
        <p:pic>
          <p:nvPicPr>
            <p:cNvPr id="37" name="Grafik 36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6335" y="5881384"/>
              <a:ext cx="1645156" cy="1397408"/>
            </a:xfrm>
            <a:prstGeom prst="rect">
              <a:avLst/>
            </a:prstGeom>
          </p:spPr>
        </p:pic>
      </p:grpSp>
      <p:pic>
        <p:nvPicPr>
          <p:cNvPr id="38" name="Grafik 3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88" y="6060652"/>
            <a:ext cx="1666261" cy="1118372"/>
          </a:xfrm>
          <a:prstGeom prst="rect">
            <a:avLst/>
          </a:prstGeom>
        </p:spPr>
      </p:pic>
      <p:pic>
        <p:nvPicPr>
          <p:cNvPr id="39" name="Grafik 38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428" y="5854659"/>
            <a:ext cx="2174149" cy="1341339"/>
          </a:xfrm>
          <a:prstGeom prst="rect">
            <a:avLst/>
          </a:prstGeom>
        </p:spPr>
      </p:pic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4617339" y="339725"/>
            <a:ext cx="7727179" cy="668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3056" tIns="56528" rIns="113056" bIns="56528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SEHO – Alles aus einer Hand</a:t>
            </a:r>
            <a:endParaRPr lang="de-DE" sz="3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latin typeface="Arial" charset="0"/>
            </a:endParaRP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48" y="5261296"/>
            <a:ext cx="1864045" cy="1358541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676" y="5543116"/>
            <a:ext cx="1880655" cy="1781674"/>
          </a:xfrm>
          <a:prstGeom prst="rect">
            <a:avLst/>
          </a:prstGeom>
        </p:spPr>
      </p:pic>
      <p:pic>
        <p:nvPicPr>
          <p:cNvPr id="42" name="Grafik 4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199" y="6159121"/>
            <a:ext cx="1615440" cy="104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77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28" name="Object 24"/>
          <p:cNvGraphicFramePr>
            <a:graphicFrameLocks noChangeAspect="1"/>
          </p:cNvGraphicFramePr>
          <p:nvPr/>
        </p:nvGraphicFramePr>
        <p:xfrm>
          <a:off x="723900" y="2982913"/>
          <a:ext cx="10304463" cy="2719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3" name="Diagramm" r:id="rId3" imgW="8753543" imgH="4067085" progId="MSGraph.Chart.8">
                  <p:embed followColorScheme="full"/>
                </p:oleObj>
              </mc:Choice>
              <mc:Fallback>
                <p:oleObj name="Diagramm" r:id="rId3" imgW="8753543" imgH="4067085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l="4300" t="22824" b="22864"/>
                      <a:stretch>
                        <a:fillRect/>
                      </a:stretch>
                    </p:blipFill>
                    <p:spPr bwMode="auto">
                      <a:xfrm>
                        <a:off x="723900" y="2982913"/>
                        <a:ext cx="10304463" cy="2719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6329" name="Text Box 25"/>
          <p:cNvSpPr txBox="1">
            <a:spLocks noChangeArrowheads="1"/>
          </p:cNvSpPr>
          <p:nvPr/>
        </p:nvSpPr>
        <p:spPr bwMode="auto">
          <a:xfrm>
            <a:off x="2063750" y="3781425"/>
            <a:ext cx="7699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dirty="0">
                <a:latin typeface="Arial" charset="0"/>
              </a:rPr>
              <a:t>EMS</a:t>
            </a:r>
          </a:p>
        </p:txBody>
      </p:sp>
      <p:sp>
        <p:nvSpPr>
          <p:cNvPr id="226330" name="Text Box 26"/>
          <p:cNvSpPr txBox="1">
            <a:spLocks noChangeArrowheads="1"/>
          </p:cNvSpPr>
          <p:nvPr/>
        </p:nvSpPr>
        <p:spPr bwMode="auto">
          <a:xfrm>
            <a:off x="5789613" y="3665538"/>
            <a:ext cx="14335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>
                <a:latin typeface="Arial" charset="0"/>
              </a:rPr>
              <a:t>Automotive</a:t>
            </a:r>
          </a:p>
        </p:txBody>
      </p:sp>
      <p:sp>
        <p:nvSpPr>
          <p:cNvPr id="226331" name="Text Box 27"/>
          <p:cNvSpPr txBox="1">
            <a:spLocks noChangeArrowheads="1"/>
          </p:cNvSpPr>
          <p:nvPr/>
        </p:nvSpPr>
        <p:spPr bwMode="auto">
          <a:xfrm rot="2742416">
            <a:off x="5682456" y="5880894"/>
            <a:ext cx="11255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>
                <a:latin typeface="Arial" charset="0"/>
              </a:rPr>
              <a:t>Controls</a:t>
            </a:r>
          </a:p>
        </p:txBody>
      </p:sp>
      <p:sp>
        <p:nvSpPr>
          <p:cNvPr id="226332" name="Text Box 28"/>
          <p:cNvSpPr txBox="1">
            <a:spLocks noChangeArrowheads="1"/>
          </p:cNvSpPr>
          <p:nvPr/>
        </p:nvSpPr>
        <p:spPr bwMode="auto">
          <a:xfrm rot="776232">
            <a:off x="1401763" y="2970213"/>
            <a:ext cx="22336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>
                <a:latin typeface="Arial" charset="0"/>
              </a:rPr>
              <a:t>Safety</a:t>
            </a:r>
          </a:p>
        </p:txBody>
      </p:sp>
      <p:sp>
        <p:nvSpPr>
          <p:cNvPr id="226333" name="Text Box 29"/>
          <p:cNvSpPr txBox="1">
            <a:spLocks noChangeArrowheads="1"/>
          </p:cNvSpPr>
          <p:nvPr/>
        </p:nvSpPr>
        <p:spPr bwMode="auto">
          <a:xfrm rot="1355859">
            <a:off x="768350" y="2524125"/>
            <a:ext cx="22336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>
                <a:latin typeface="Arial" charset="0"/>
              </a:rPr>
              <a:t>Telecommunications</a:t>
            </a:r>
          </a:p>
        </p:txBody>
      </p:sp>
      <p:sp>
        <p:nvSpPr>
          <p:cNvPr id="226334" name="Text Box 30"/>
          <p:cNvSpPr txBox="1">
            <a:spLocks noChangeArrowheads="1"/>
          </p:cNvSpPr>
          <p:nvPr/>
        </p:nvSpPr>
        <p:spPr bwMode="auto">
          <a:xfrm rot="1355859">
            <a:off x="1819275" y="2449513"/>
            <a:ext cx="22336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>
                <a:latin typeface="Arial" charset="0"/>
              </a:rPr>
              <a:t>Medical / Computer</a:t>
            </a:r>
          </a:p>
        </p:txBody>
      </p:sp>
      <p:sp>
        <p:nvSpPr>
          <p:cNvPr id="226335" name="Text Box 31"/>
          <p:cNvSpPr txBox="1">
            <a:spLocks noChangeArrowheads="1"/>
          </p:cNvSpPr>
          <p:nvPr/>
        </p:nvSpPr>
        <p:spPr bwMode="auto">
          <a:xfrm rot="2742416">
            <a:off x="3392488" y="6269038"/>
            <a:ext cx="2038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>
                <a:latin typeface="Arial" charset="0"/>
              </a:rPr>
              <a:t>Industry Electronics</a:t>
            </a:r>
          </a:p>
        </p:txBody>
      </p:sp>
      <p:sp>
        <p:nvSpPr>
          <p:cNvPr id="226339" name="Text Box 35"/>
          <p:cNvSpPr txBox="1">
            <a:spLocks noChangeArrowheads="1"/>
          </p:cNvSpPr>
          <p:nvPr/>
        </p:nvSpPr>
        <p:spPr bwMode="auto">
          <a:xfrm>
            <a:off x="10636250" y="1219200"/>
            <a:ext cx="1893888" cy="6029325"/>
          </a:xfrm>
          <a:prstGeom prst="rect">
            <a:avLst/>
          </a:pr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/>
        </p:spPr>
        <p:txBody>
          <a:bodyPr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de-DE" sz="1500" dirty="0">
                <a:latin typeface="Arial" charset="0"/>
              </a:rPr>
              <a:t>•  Autoliv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Bosch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Conti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Delphi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</a:t>
            </a:r>
            <a:r>
              <a:rPr lang="de-DE" sz="1500" dirty="0" err="1">
                <a:latin typeface="Arial" charset="0"/>
              </a:rPr>
              <a:t>Denso</a:t>
            </a:r>
            <a:r>
              <a:rPr lang="de-DE" sz="1500" dirty="0">
                <a:latin typeface="Arial" charset="0"/>
              </a:rPr>
              <a:t/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Diehl AKO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Fujitsu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Hella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Hitachi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</a:t>
            </a:r>
            <a:r>
              <a:rPr lang="de-DE" sz="1500" dirty="0" err="1">
                <a:latin typeface="Arial" charset="0"/>
              </a:rPr>
              <a:t>Jabil</a:t>
            </a:r>
            <a:r>
              <a:rPr lang="de-DE" sz="1500" dirty="0">
                <a:latin typeface="Arial" charset="0"/>
              </a:rPr>
              <a:t/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Johnson Controls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Kostal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Marquardt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</a:t>
            </a:r>
            <a:r>
              <a:rPr lang="de-DE" sz="1500" dirty="0" err="1">
                <a:latin typeface="Arial" charset="0"/>
              </a:rPr>
              <a:t>Omron</a:t>
            </a:r>
            <a:r>
              <a:rPr lang="de-DE" sz="1500" dirty="0">
                <a:latin typeface="Arial" charset="0"/>
              </a:rPr>
              <a:t/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Rafi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</a:t>
            </a:r>
            <a:r>
              <a:rPr lang="de-DE" sz="1500" dirty="0" err="1">
                <a:latin typeface="Arial" charset="0"/>
              </a:rPr>
              <a:t>Sanmina</a:t>
            </a:r>
            <a:r>
              <a:rPr lang="de-DE" sz="1500" dirty="0">
                <a:latin typeface="Arial" charset="0"/>
              </a:rPr>
              <a:t> SCI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Siemens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TRW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Visteon</a:t>
            </a:r>
            <a:br>
              <a:rPr lang="de-DE" sz="1500" dirty="0">
                <a:latin typeface="Arial" charset="0"/>
              </a:rPr>
            </a:br>
            <a:r>
              <a:rPr lang="de-DE" sz="1500" dirty="0">
                <a:latin typeface="Arial" charset="0"/>
              </a:rPr>
              <a:t>•  Zollner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611188" y="687638"/>
            <a:ext cx="117629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Diese und viele andere Unternehmen profitieren bereits von unserer Erfahrung ...</a:t>
            </a:r>
          </a:p>
        </p:txBody>
      </p:sp>
    </p:spTree>
    <p:extLst>
      <p:ext uri="{BB962C8B-B14F-4D97-AF65-F5344CB8AC3E}">
        <p14:creationId xmlns:p14="http://schemas.microsoft.com/office/powerpoint/2010/main" val="151254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Kopf_Montag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47813"/>
            <a:ext cx="3824288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4263" name="Text Box 7"/>
          <p:cNvSpPr txBox="1">
            <a:spLocks noChangeArrowheads="1"/>
          </p:cNvSpPr>
          <p:nvPr/>
        </p:nvSpPr>
        <p:spPr bwMode="auto">
          <a:xfrm>
            <a:off x="3722688" y="5912467"/>
            <a:ext cx="880745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3056" tIns="56528" rIns="113056" bIns="56528">
            <a:spAutoFit/>
          </a:bodyPr>
          <a:lstStyle>
            <a:lvl1pPr defTabSz="1130300"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000" dirty="0">
                <a:latin typeface="Arial" charset="0"/>
              </a:rPr>
              <a:t>•	SEHO ist aktiv in verschiedene Forschungsprojekte mit Universitäten,</a:t>
            </a:r>
            <a:br>
              <a:rPr lang="de-DE" sz="2000" dirty="0">
                <a:latin typeface="Arial" charset="0"/>
              </a:rPr>
            </a:br>
            <a:r>
              <a:rPr lang="de-DE" sz="2000" dirty="0">
                <a:latin typeface="Arial" charset="0"/>
              </a:rPr>
              <a:t>	Industriepartnern und der Regierung eingebunden</a:t>
            </a:r>
            <a:br>
              <a:rPr lang="de-DE" sz="2000" dirty="0">
                <a:latin typeface="Arial" charset="0"/>
              </a:rPr>
            </a:br>
            <a:r>
              <a:rPr lang="de-DE" sz="2000" dirty="0">
                <a:latin typeface="Arial" charset="0"/>
              </a:rPr>
              <a:t>•	ca. 7 % des jährlichen Umsatzes werden in den Bereich F&amp;E investiert</a:t>
            </a:r>
            <a:br>
              <a:rPr lang="de-DE" sz="2000" dirty="0">
                <a:latin typeface="Arial" charset="0"/>
              </a:rPr>
            </a:br>
            <a:r>
              <a:rPr lang="de-DE" sz="2000" dirty="0">
                <a:latin typeface="Arial" charset="0"/>
              </a:rPr>
              <a:t>•	User-Meetings und Technologietage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214438" y="640075"/>
            <a:ext cx="1068705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3056" tIns="56528" rIns="113056" bIns="56528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SEHO – Technologische Kompetenz</a:t>
            </a:r>
          </a:p>
        </p:txBody>
      </p:sp>
      <p:graphicFrame>
        <p:nvGraphicFramePr>
          <p:cNvPr id="17" name="Diagramm 16"/>
          <p:cNvGraphicFramePr/>
          <p:nvPr>
            <p:extLst>
              <p:ext uri="{D42A27DB-BD31-4B8C-83A1-F6EECF244321}">
                <p14:modId xmlns:p14="http://schemas.microsoft.com/office/powerpoint/2010/main" val="3964151976"/>
              </p:ext>
            </p:extLst>
          </p:nvPr>
        </p:nvGraphicFramePr>
        <p:xfrm>
          <a:off x="3053165" y="2783808"/>
          <a:ext cx="9455575" cy="3121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4" name="Textfeld 23"/>
          <p:cNvSpPr txBox="1"/>
          <p:nvPr/>
        </p:nvSpPr>
        <p:spPr>
          <a:xfrm>
            <a:off x="5382419" y="1905160"/>
            <a:ext cx="7139781" cy="523220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2800" dirty="0" smtClean="0">
                <a:solidFill>
                  <a:schemeClr val="bg1"/>
                </a:solidFill>
              </a:rPr>
              <a:t>Forschung schafft Lösungen für die Zukunft</a:t>
            </a:r>
            <a:endParaRPr lang="de-DE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17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Neue Pumpentechnologie beim Wellenlöten</a:t>
            </a:r>
            <a:endParaRPr lang="de-DE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661025" y="1201738"/>
            <a:ext cx="6869113" cy="4270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sz="2200" dirty="0" smtClean="0">
                <a:solidFill>
                  <a:srgbClr val="000000"/>
                </a:solidFill>
              </a:rPr>
              <a:t>EM-2-Tiegel: Innovativer Doppel-Löttiegel</a:t>
            </a:r>
            <a:endParaRPr lang="de-DE" sz="2200" dirty="0">
              <a:solidFill>
                <a:srgbClr val="00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132822" y="2575542"/>
            <a:ext cx="5227092" cy="42095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rIns="0">
            <a:spAutoFit/>
          </a:bodyPr>
          <a:lstStyle>
            <a:lvl1pPr defTabSz="762000" eaLnBrk="0" hangingPunct="0">
              <a:tabLst>
                <a:tab pos="268288" algn="l"/>
                <a:tab pos="3227388" algn="l"/>
              </a:tabLs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tabLst>
                <a:tab pos="268288" algn="l"/>
                <a:tab pos="3227388" algn="l"/>
              </a:tabLs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tabLst>
                <a:tab pos="268288" algn="l"/>
                <a:tab pos="3227388" algn="l"/>
              </a:tabLs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tabLst>
                <a:tab pos="268288" algn="l"/>
                <a:tab pos="3227388" algn="l"/>
              </a:tabLs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tabLst>
                <a:tab pos="268288" algn="l"/>
                <a:tab pos="3227388" algn="l"/>
              </a:tabLs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  <a:tab pos="3227388" algn="l"/>
              </a:tabLs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  <a:tab pos="3227388" algn="l"/>
              </a:tabLs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  <a:tab pos="3227388" algn="l"/>
              </a:tabLs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  <a:tab pos="3227388" algn="l"/>
              </a:tabLs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531813" indent="-531813">
              <a:lnSpc>
                <a:spcPts val="3000"/>
              </a:lnSpc>
              <a:spcBef>
                <a:spcPts val="600"/>
              </a:spcBef>
              <a:buClr>
                <a:srgbClr val="BBE0E3">
                  <a:lumMod val="75000"/>
                </a:srgbClr>
              </a:buClr>
              <a:buSzPct val="130000"/>
              <a:buFont typeface="Wingdings" pitchFamily="2" charset="2"/>
              <a:buChar char="§"/>
              <a:tabLst>
                <a:tab pos="531813" algn="l"/>
                <a:tab pos="3227388" algn="l"/>
              </a:tabLst>
            </a:pPr>
            <a:r>
              <a:rPr lang="en-US" sz="2000" dirty="0" smtClean="0">
                <a:solidFill>
                  <a:srgbClr val="000000"/>
                </a:solidFill>
              </a:rPr>
              <a:t>ideal </a:t>
            </a:r>
            <a:r>
              <a:rPr lang="en-US" sz="2000" dirty="0" err="1" smtClean="0">
                <a:solidFill>
                  <a:srgbClr val="000000"/>
                </a:solidFill>
              </a:rPr>
              <a:t>bei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DAEDEF">
                    <a:lumMod val="50000"/>
                  </a:srgbClr>
                </a:solidFill>
              </a:rPr>
              <a:t>großem</a:t>
            </a:r>
            <a:r>
              <a:rPr lang="en-US" sz="2000" dirty="0" smtClean="0">
                <a:solidFill>
                  <a:srgbClr val="DAEDEF">
                    <a:lumMod val="50000"/>
                  </a:srgbClr>
                </a:solidFill>
              </a:rPr>
              <a:t> </a:t>
            </a:r>
            <a:r>
              <a:rPr lang="en-US" sz="2000" dirty="0" err="1" smtClean="0">
                <a:solidFill>
                  <a:srgbClr val="DAEDEF">
                    <a:lumMod val="50000"/>
                  </a:srgbClr>
                </a:solidFill>
              </a:rPr>
              <a:t>Produktmix</a:t>
            </a:r>
            <a:endParaRPr lang="en-US" sz="2000" dirty="0" smtClean="0">
              <a:solidFill>
                <a:srgbClr val="DAEDEF">
                  <a:lumMod val="50000"/>
                </a:srgbClr>
              </a:solidFill>
            </a:endParaRPr>
          </a:p>
          <a:p>
            <a:pPr marL="531813" indent="-531813">
              <a:lnSpc>
                <a:spcPts val="3000"/>
              </a:lnSpc>
              <a:spcBef>
                <a:spcPts val="600"/>
              </a:spcBef>
              <a:buClr>
                <a:srgbClr val="BBE0E3">
                  <a:lumMod val="75000"/>
                </a:srgbClr>
              </a:buClr>
              <a:buSzPct val="130000"/>
              <a:buFont typeface="Wingdings" pitchFamily="2" charset="2"/>
              <a:buChar char="§"/>
              <a:tabLst>
                <a:tab pos="531813" algn="l"/>
                <a:tab pos="3227388" algn="l"/>
              </a:tabLst>
            </a:pPr>
            <a:r>
              <a:rPr lang="en-US" sz="2000" dirty="0" err="1" smtClean="0">
                <a:solidFill>
                  <a:srgbClr val="000000"/>
                </a:solidFill>
              </a:rPr>
              <a:t>für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Baugruppen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mit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DAEDEF">
                    <a:lumMod val="50000"/>
                  </a:srgbClr>
                </a:solidFill>
              </a:rPr>
              <a:t>hohem</a:t>
            </a:r>
            <a:r>
              <a:rPr lang="en-US" sz="2000" dirty="0" smtClean="0">
                <a:solidFill>
                  <a:srgbClr val="DAEDEF">
                    <a:lumMod val="50000"/>
                  </a:srgbClr>
                </a:solidFill>
              </a:rPr>
              <a:t> </a:t>
            </a:r>
            <a:r>
              <a:rPr lang="en-US" sz="2000" dirty="0" err="1" smtClean="0">
                <a:solidFill>
                  <a:srgbClr val="DAEDEF">
                    <a:lumMod val="50000"/>
                  </a:srgbClr>
                </a:solidFill>
              </a:rPr>
              <a:t>Energiebedarf</a:t>
            </a:r>
            <a:endParaRPr lang="en-US" sz="2000" dirty="0" smtClean="0">
              <a:solidFill>
                <a:srgbClr val="DAEDEF">
                  <a:lumMod val="50000"/>
                </a:srgbClr>
              </a:solidFill>
            </a:endParaRPr>
          </a:p>
          <a:p>
            <a:pPr marL="531813" indent="-531813">
              <a:lnSpc>
                <a:spcPts val="3000"/>
              </a:lnSpc>
              <a:spcBef>
                <a:spcPts val="600"/>
              </a:spcBef>
              <a:buClr>
                <a:srgbClr val="BBE0E3">
                  <a:lumMod val="75000"/>
                </a:srgbClr>
              </a:buClr>
              <a:buSzPct val="130000"/>
              <a:buFont typeface="Wingdings" pitchFamily="2" charset="2"/>
              <a:buChar char="§"/>
              <a:tabLst>
                <a:tab pos="531813" algn="l"/>
                <a:tab pos="3227388" algn="l"/>
              </a:tabLst>
            </a:pPr>
            <a:r>
              <a:rPr lang="en-US" sz="2000" dirty="0" err="1" smtClean="0">
                <a:solidFill>
                  <a:srgbClr val="DAEDEF">
                    <a:lumMod val="50000"/>
                  </a:srgbClr>
                </a:solidFill>
              </a:rPr>
              <a:t>Produktwechsel</a:t>
            </a:r>
            <a:r>
              <a:rPr lang="en-US" sz="2000" dirty="0" smtClean="0">
                <a:solidFill>
                  <a:srgbClr val="000000"/>
                </a:solidFill>
              </a:rPr>
              <a:t> in </a:t>
            </a:r>
            <a:r>
              <a:rPr lang="en-US" sz="2000" dirty="0" err="1" smtClean="0">
                <a:solidFill>
                  <a:srgbClr val="DAEDEF">
                    <a:lumMod val="50000"/>
                  </a:srgbClr>
                </a:solidFill>
              </a:rPr>
              <a:t>Sekunden</a:t>
            </a:r>
            <a:endParaRPr lang="en-US" sz="2000" dirty="0" smtClean="0">
              <a:solidFill>
                <a:srgbClr val="DAEDEF">
                  <a:lumMod val="50000"/>
                </a:srgbClr>
              </a:solidFill>
            </a:endParaRPr>
          </a:p>
          <a:p>
            <a:pPr marL="531813" indent="-531813">
              <a:lnSpc>
                <a:spcPts val="3000"/>
              </a:lnSpc>
              <a:spcBef>
                <a:spcPts val="600"/>
              </a:spcBef>
              <a:buClr>
                <a:srgbClr val="BBE0E3">
                  <a:lumMod val="75000"/>
                </a:srgbClr>
              </a:buClr>
              <a:buSzPct val="130000"/>
              <a:buFont typeface="Wingdings" pitchFamily="2" charset="2"/>
              <a:buChar char="§"/>
              <a:tabLst>
                <a:tab pos="531813" algn="l"/>
                <a:tab pos="3227388" algn="l"/>
              </a:tabLst>
            </a:pPr>
            <a:r>
              <a:rPr lang="en-US" sz="2000" dirty="0" err="1" smtClean="0">
                <a:solidFill>
                  <a:srgbClr val="000000"/>
                </a:solidFill>
              </a:rPr>
              <a:t>deutlich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DAEDEF">
                    <a:lumMod val="50000"/>
                  </a:srgbClr>
                </a:solidFill>
              </a:rPr>
              <a:t>weniger</a:t>
            </a:r>
            <a:r>
              <a:rPr lang="en-US" sz="2000" dirty="0" smtClean="0">
                <a:solidFill>
                  <a:srgbClr val="DAEDEF">
                    <a:lumMod val="50000"/>
                  </a:srgbClr>
                </a:solidFill>
              </a:rPr>
              <a:t> Oxide</a:t>
            </a:r>
            <a:r>
              <a:rPr lang="en-US" sz="2000" dirty="0" smtClean="0">
                <a:solidFill>
                  <a:srgbClr val="000000"/>
                </a:solidFill>
              </a:rPr>
              <a:t>:</a:t>
            </a:r>
            <a:br>
              <a:rPr lang="en-US" sz="2000" dirty="0" smtClean="0">
                <a:solidFill>
                  <a:srgbClr val="000000"/>
                </a:solidFill>
              </a:rPr>
            </a:br>
            <a:r>
              <a:rPr lang="en-US" sz="2000" dirty="0" smtClean="0">
                <a:solidFill>
                  <a:srgbClr val="000000"/>
                </a:solidFill>
              </a:rPr>
              <a:t>- </a:t>
            </a:r>
            <a:r>
              <a:rPr lang="en-US" sz="2000" dirty="0" err="1" smtClean="0">
                <a:solidFill>
                  <a:srgbClr val="000000"/>
                </a:solidFill>
              </a:rPr>
              <a:t>geringerer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Verbrauch</a:t>
            </a:r>
            <a:r>
              <a:rPr lang="en-US" sz="2000" dirty="0" smtClean="0">
                <a:solidFill>
                  <a:srgbClr val="000000"/>
                </a:solidFill>
              </a:rPr>
              <a:t/>
            </a:r>
            <a:br>
              <a:rPr lang="en-US" sz="2000" dirty="0" smtClean="0">
                <a:solidFill>
                  <a:srgbClr val="000000"/>
                </a:solidFill>
              </a:rPr>
            </a:br>
            <a:r>
              <a:rPr lang="en-US" sz="2000" dirty="0" smtClean="0">
                <a:solidFill>
                  <a:srgbClr val="000000"/>
                </a:solidFill>
              </a:rPr>
              <a:t>- </a:t>
            </a:r>
            <a:r>
              <a:rPr lang="en-US" sz="2000" dirty="0" err="1" smtClean="0">
                <a:solidFill>
                  <a:srgbClr val="000000"/>
                </a:solidFill>
              </a:rPr>
              <a:t>reduzierte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Wartung</a:t>
            </a:r>
            <a:endParaRPr lang="en-US" sz="2000" dirty="0" smtClean="0">
              <a:solidFill>
                <a:srgbClr val="000000"/>
              </a:solidFill>
            </a:endParaRPr>
          </a:p>
          <a:p>
            <a:pPr marL="531813" indent="-531813">
              <a:lnSpc>
                <a:spcPts val="3000"/>
              </a:lnSpc>
              <a:spcBef>
                <a:spcPts val="600"/>
              </a:spcBef>
              <a:buClr>
                <a:srgbClr val="BBE0E3">
                  <a:lumMod val="75000"/>
                </a:srgbClr>
              </a:buClr>
              <a:buSzPct val="130000"/>
              <a:buFont typeface="Wingdings" pitchFamily="2" charset="2"/>
              <a:buChar char="§"/>
              <a:tabLst>
                <a:tab pos="531813" algn="l"/>
                <a:tab pos="3227388" algn="l"/>
              </a:tabLst>
            </a:pPr>
            <a:r>
              <a:rPr lang="en-US" sz="2000" dirty="0" err="1" smtClean="0">
                <a:solidFill>
                  <a:srgbClr val="DAEDEF">
                    <a:lumMod val="50000"/>
                  </a:srgbClr>
                </a:solidFill>
              </a:rPr>
              <a:t>elektromagnetischer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Pumpenantrieb</a:t>
            </a:r>
            <a:r>
              <a:rPr lang="en-US" sz="2000" dirty="0" smtClean="0">
                <a:solidFill>
                  <a:srgbClr val="000000"/>
                </a:solidFill>
              </a:rPr>
              <a:t/>
            </a:r>
            <a:br>
              <a:rPr lang="en-US" sz="2000" dirty="0" smtClean="0">
                <a:solidFill>
                  <a:srgbClr val="000000"/>
                </a:solidFill>
              </a:rPr>
            </a:br>
            <a:r>
              <a:rPr lang="en-US" sz="2000" dirty="0" smtClean="0">
                <a:solidFill>
                  <a:srgbClr val="000000"/>
                </a:solidFill>
              </a:rPr>
              <a:t>-  </a:t>
            </a:r>
            <a:r>
              <a:rPr lang="en-US" sz="2000" dirty="0" err="1" smtClean="0">
                <a:solidFill>
                  <a:srgbClr val="000000"/>
                </a:solidFill>
              </a:rPr>
              <a:t>keine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bewegten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Teile</a:t>
            </a:r>
            <a:r>
              <a:rPr lang="en-US" sz="2000" dirty="0" smtClean="0">
                <a:solidFill>
                  <a:srgbClr val="000000"/>
                </a:solidFill>
              </a:rPr>
              <a:t/>
            </a:r>
            <a:br>
              <a:rPr lang="en-US" sz="2000" dirty="0" smtClean="0">
                <a:solidFill>
                  <a:srgbClr val="000000"/>
                </a:solidFill>
              </a:rPr>
            </a:br>
            <a:r>
              <a:rPr lang="en-US" sz="2000" dirty="0" smtClean="0">
                <a:solidFill>
                  <a:srgbClr val="000000"/>
                </a:solidFill>
              </a:rPr>
              <a:t>-  </a:t>
            </a:r>
            <a:r>
              <a:rPr lang="en-US" sz="2000" dirty="0" err="1" smtClean="0">
                <a:solidFill>
                  <a:srgbClr val="000000"/>
                </a:solidFill>
              </a:rPr>
              <a:t>hohe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Dynamik</a:t>
            </a:r>
            <a:r>
              <a:rPr lang="en-US" sz="2000" dirty="0" smtClean="0">
                <a:solidFill>
                  <a:srgbClr val="000000"/>
                </a:solidFill>
              </a:rPr>
              <a:t/>
            </a:r>
            <a:br>
              <a:rPr lang="en-US" sz="2000" dirty="0" smtClean="0">
                <a:solidFill>
                  <a:srgbClr val="000000"/>
                </a:solidFill>
              </a:rPr>
            </a:br>
            <a:r>
              <a:rPr lang="en-US" sz="2000" dirty="0" smtClean="0">
                <a:solidFill>
                  <a:srgbClr val="000000"/>
                </a:solidFill>
              </a:rPr>
              <a:t>-  </a:t>
            </a:r>
            <a:r>
              <a:rPr lang="en-US" sz="2000" dirty="0" err="1" smtClean="0">
                <a:solidFill>
                  <a:srgbClr val="000000"/>
                </a:solidFill>
              </a:rPr>
              <a:t>konstanter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Volumenstrom</a:t>
            </a:r>
            <a:endParaRPr lang="en-US" sz="2000" dirty="0" smtClean="0">
              <a:solidFill>
                <a:srgbClr val="000000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38" y="2447174"/>
            <a:ext cx="6555840" cy="4630062"/>
          </a:xfrm>
          <a:prstGeom prst="rect">
            <a:avLst/>
          </a:prstGeom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326" y="4762205"/>
            <a:ext cx="502241" cy="497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776" y="5617401"/>
            <a:ext cx="564761" cy="497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feld 10"/>
          <p:cNvSpPr txBox="1"/>
          <p:nvPr/>
        </p:nvSpPr>
        <p:spPr>
          <a:xfrm>
            <a:off x="1269243" y="1847143"/>
            <a:ext cx="42308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solidFill>
                  <a:srgbClr val="DAEDEF">
                    <a:lumMod val="50000"/>
                  </a:srgbClr>
                </a:solidFill>
              </a:rPr>
              <a:t>automotive</a:t>
            </a:r>
            <a:r>
              <a:rPr lang="de-DE" sz="2000" dirty="0" smtClean="0">
                <a:solidFill>
                  <a:srgbClr val="DAEDEF">
                    <a:lumMod val="50000"/>
                  </a:srgbClr>
                </a:solidFill>
              </a:rPr>
              <a:t>-gerechte Trennung der Lote ermöglicht chaotische Fertigung</a:t>
            </a:r>
            <a:endParaRPr lang="de-DE" sz="2000" dirty="0">
              <a:solidFill>
                <a:srgbClr val="DAEDE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37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661025" y="1201738"/>
            <a:ext cx="6869113" cy="4270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sz="2200" dirty="0" smtClean="0">
                <a:solidFill>
                  <a:srgbClr val="000000"/>
                </a:solidFill>
              </a:rPr>
              <a:t>EM-2-Tiegel: Innovativer Doppel-Löttiegel</a:t>
            </a:r>
            <a:endParaRPr lang="de-DE" sz="2200" dirty="0">
              <a:solidFill>
                <a:srgbClr val="000000"/>
              </a:solidFill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58" y="2324342"/>
            <a:ext cx="6555840" cy="4630062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7614745" y="5518392"/>
            <a:ext cx="4859256" cy="1323439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000000"/>
                </a:solidFill>
              </a:rPr>
              <a:t>G</a:t>
            </a:r>
            <a:r>
              <a:rPr lang="de-DE" sz="2000" dirty="0" smtClean="0">
                <a:solidFill>
                  <a:srgbClr val="000000"/>
                </a:solidFill>
              </a:rPr>
              <a:t>leichzeitige Verarbeitung von Legierungen mit unterschiedlichen Schmelzpunkten, z.B. bleihaltig und bleifrei.</a:t>
            </a:r>
            <a:endParaRPr lang="de-DE" sz="2000" dirty="0">
              <a:solidFill>
                <a:srgbClr val="000000"/>
              </a:solidFill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629098" y="2353830"/>
            <a:ext cx="458256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1793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>
              <a:tabLst>
                <a:tab pos="1793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>
              <a:tabLst>
                <a:tab pos="1793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>
              <a:tabLst>
                <a:tab pos="1793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>
              <a:tabLst>
                <a:tab pos="1793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000" b="1" dirty="0" smtClean="0">
                <a:solidFill>
                  <a:srgbClr val="000000"/>
                </a:solidFill>
                <a:latin typeface="Arial" charset="0"/>
              </a:rPr>
              <a:t>Thermische Trennung</a:t>
            </a:r>
          </a:p>
          <a:p>
            <a:pPr>
              <a:spcBef>
                <a:spcPct val="50000"/>
              </a:spcBef>
            </a:pPr>
            <a:r>
              <a:rPr lang="de-DE" altLang="de-DE" sz="2000" dirty="0" smtClean="0">
                <a:solidFill>
                  <a:srgbClr val="000000"/>
                </a:solidFill>
                <a:latin typeface="Arial" charset="0"/>
              </a:rPr>
              <a:t>zwei individuell beheizbare Tiegel mit </a:t>
            </a:r>
            <a:r>
              <a:rPr lang="de-DE" altLang="de-DE" sz="2000" dirty="0" err="1" smtClean="0">
                <a:solidFill>
                  <a:srgbClr val="000000"/>
                </a:solidFill>
                <a:latin typeface="Arial" charset="0"/>
              </a:rPr>
              <a:t>automotive</a:t>
            </a:r>
            <a:r>
              <a:rPr lang="de-DE" altLang="de-DE" sz="2000" dirty="0" smtClean="0">
                <a:solidFill>
                  <a:srgbClr val="000000"/>
                </a:solidFill>
                <a:latin typeface="Arial" charset="0"/>
              </a:rPr>
              <a:t>-gerechter Trennung der Lote</a:t>
            </a:r>
            <a:endParaRPr lang="de-DE" altLang="de-DE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7614745" y="4929479"/>
            <a:ext cx="254679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de-DE" sz="2800" b="1" spc="150" dirty="0" smtClean="0">
                <a:ln w="0"/>
                <a:gradFill flip="none">
                  <a:gsLst>
                    <a:gs pos="0">
                      <a:srgbClr val="BBE0E3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BBE0E3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BBE0E3">
                        <a:shade val="65000"/>
                        <a:satMod val="130000"/>
                      </a:srgbClr>
                    </a:gs>
                    <a:gs pos="92000">
                      <a:srgbClr val="BBE0E3">
                        <a:shade val="50000"/>
                        <a:satMod val="120000"/>
                      </a:srgbClr>
                    </a:gs>
                    <a:gs pos="100000">
                      <a:srgbClr val="BBE0E3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Vorteile</a:t>
            </a:r>
            <a:endParaRPr lang="de-DE" sz="2800" b="1" spc="150" dirty="0">
              <a:ln w="0"/>
              <a:gradFill flip="none">
                <a:gsLst>
                  <a:gs pos="0">
                    <a:srgbClr val="BBE0E3">
                      <a:tint val="75000"/>
                      <a:shade val="75000"/>
                      <a:satMod val="170000"/>
                    </a:srgbClr>
                  </a:gs>
                  <a:gs pos="49000">
                    <a:srgbClr val="BBE0E3">
                      <a:tint val="88000"/>
                      <a:shade val="65000"/>
                      <a:satMod val="172000"/>
                    </a:srgbClr>
                  </a:gs>
                  <a:gs pos="50000">
                    <a:srgbClr val="BBE0E3">
                      <a:shade val="65000"/>
                      <a:satMod val="130000"/>
                    </a:srgbClr>
                  </a:gs>
                  <a:gs pos="92000">
                    <a:srgbClr val="BBE0E3">
                      <a:shade val="50000"/>
                      <a:satMod val="120000"/>
                    </a:srgbClr>
                  </a:gs>
                  <a:gs pos="100000">
                    <a:srgbClr val="BBE0E3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16" y="4049049"/>
            <a:ext cx="502241" cy="497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466" y="4904245"/>
            <a:ext cx="564761" cy="497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1081088" y="314325"/>
            <a:ext cx="11449050" cy="600075"/>
          </a:xfrm>
        </p:spPr>
        <p:txBody>
          <a:bodyPr/>
          <a:lstStyle/>
          <a:p>
            <a:r>
              <a:rPr lang="de-DE" dirty="0" smtClean="0"/>
              <a:t>Neue Pumpentechnologie beim Wellenlöten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596062" y="3482237"/>
            <a:ext cx="1331027" cy="4563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250°C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3502055" y="6246837"/>
            <a:ext cx="1331027" cy="4563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265°C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67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661025" y="1201738"/>
            <a:ext cx="6869113" cy="4270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55700" eaLnBrk="0" hangingPunct="0"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sz="2200" dirty="0" smtClean="0">
                <a:solidFill>
                  <a:srgbClr val="000000"/>
                </a:solidFill>
              </a:rPr>
              <a:t>EM-2-Tiegel: Innovativer Doppel-Löttiegel</a:t>
            </a:r>
            <a:endParaRPr lang="de-DE" sz="2200" dirty="0">
              <a:solidFill>
                <a:srgbClr val="000000"/>
              </a:solidFill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58" y="2324342"/>
            <a:ext cx="6555840" cy="4630062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466" y="4904245"/>
            <a:ext cx="564761" cy="497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596062" y="3482237"/>
            <a:ext cx="1331027" cy="4563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265°C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502055" y="6246837"/>
            <a:ext cx="1331027" cy="4563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300°C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1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709" y="4166400"/>
            <a:ext cx="564761" cy="497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7670882" y="4539683"/>
            <a:ext cx="4859256" cy="163121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rgbClr val="000000"/>
                </a:solidFill>
              </a:rPr>
              <a:t>Gleiche Legierung, jedoch unterschiedliche Temperatur.</a:t>
            </a:r>
          </a:p>
          <a:p>
            <a:endParaRPr lang="de-DE" sz="2000" dirty="0">
              <a:solidFill>
                <a:srgbClr val="000000"/>
              </a:solidFill>
            </a:endParaRPr>
          </a:p>
          <a:p>
            <a:r>
              <a:rPr lang="de-DE" sz="2000" dirty="0" smtClean="0">
                <a:solidFill>
                  <a:srgbClr val="000000"/>
                </a:solidFill>
              </a:rPr>
              <a:t>Speziell bei der Bearbeitung von Dickkupfer-Leiterplatten von Vorteil.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7670882" y="3950770"/>
            <a:ext cx="254679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de-DE" sz="2800" b="1" spc="150" dirty="0" smtClean="0">
                <a:ln w="0"/>
                <a:gradFill flip="none">
                  <a:gsLst>
                    <a:gs pos="0">
                      <a:srgbClr val="BBE0E3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BBE0E3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BBE0E3">
                        <a:shade val="65000"/>
                        <a:satMod val="130000"/>
                      </a:srgbClr>
                    </a:gs>
                    <a:gs pos="92000">
                      <a:srgbClr val="BBE0E3">
                        <a:shade val="50000"/>
                        <a:satMod val="120000"/>
                      </a:srgbClr>
                    </a:gs>
                    <a:gs pos="100000">
                      <a:srgbClr val="BBE0E3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Alternativ</a:t>
            </a:r>
            <a:endParaRPr lang="de-DE" sz="2800" b="1" spc="150" dirty="0">
              <a:ln w="0"/>
              <a:gradFill flip="none">
                <a:gsLst>
                  <a:gs pos="0">
                    <a:srgbClr val="BBE0E3">
                      <a:tint val="75000"/>
                      <a:shade val="75000"/>
                      <a:satMod val="170000"/>
                    </a:srgbClr>
                  </a:gs>
                  <a:gs pos="49000">
                    <a:srgbClr val="BBE0E3">
                      <a:tint val="88000"/>
                      <a:shade val="65000"/>
                      <a:satMod val="172000"/>
                    </a:srgbClr>
                  </a:gs>
                  <a:gs pos="50000">
                    <a:srgbClr val="BBE0E3">
                      <a:shade val="65000"/>
                      <a:satMod val="130000"/>
                    </a:srgbClr>
                  </a:gs>
                  <a:gs pos="92000">
                    <a:srgbClr val="BBE0E3">
                      <a:shade val="50000"/>
                      <a:satMod val="120000"/>
                    </a:srgbClr>
                  </a:gs>
                  <a:gs pos="100000">
                    <a:srgbClr val="BBE0E3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1081088" y="314325"/>
            <a:ext cx="11449050" cy="600075"/>
          </a:xfrm>
        </p:spPr>
        <p:txBody>
          <a:bodyPr/>
          <a:lstStyle/>
          <a:p>
            <a:r>
              <a:rPr lang="de-DE" dirty="0" smtClean="0"/>
              <a:t>Neue Pumpentechnologie beim Wellenlöten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286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79" y="3404785"/>
            <a:ext cx="1570478" cy="3883878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738" y="3404785"/>
            <a:ext cx="1570478" cy="388387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241" y="3406847"/>
            <a:ext cx="1570478" cy="388387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95" y="3370997"/>
            <a:ext cx="1570478" cy="388387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071" y="3370997"/>
            <a:ext cx="1570478" cy="3883878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654" y="3370997"/>
            <a:ext cx="1570478" cy="388387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8716" y="3370997"/>
            <a:ext cx="1570478" cy="3883878"/>
          </a:xfrm>
          <a:prstGeom prst="rect">
            <a:avLst/>
          </a:prstGeom>
        </p:spPr>
      </p:pic>
      <p:sp>
        <p:nvSpPr>
          <p:cNvPr id="201755" name="Text Box 27"/>
          <p:cNvSpPr txBox="1">
            <a:spLocks noChangeArrowheads="1"/>
          </p:cNvSpPr>
          <p:nvPr/>
        </p:nvSpPr>
        <p:spPr bwMode="auto">
          <a:xfrm rot="5400000">
            <a:off x="10504191" y="5022790"/>
            <a:ext cx="3700463" cy="39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000" spc="100" dirty="0">
                <a:solidFill>
                  <a:srgbClr val="F8F8F8"/>
                </a:solidFill>
                <a:latin typeface="Arial" charset="0"/>
              </a:rPr>
              <a:t>Training &amp; </a:t>
            </a:r>
            <a:r>
              <a:rPr lang="de-DE" sz="2000" spc="100" dirty="0" err="1">
                <a:solidFill>
                  <a:srgbClr val="F8F8F8"/>
                </a:solidFill>
                <a:latin typeface="Arial" charset="0"/>
              </a:rPr>
              <a:t>Know</a:t>
            </a:r>
            <a:r>
              <a:rPr lang="de-DE" sz="2000" spc="100" dirty="0">
                <a:solidFill>
                  <a:srgbClr val="F8F8F8"/>
                </a:solidFill>
                <a:latin typeface="Arial" charset="0"/>
              </a:rPr>
              <a:t> </a:t>
            </a:r>
            <a:r>
              <a:rPr lang="de-DE" sz="2000" spc="100" dirty="0" err="1">
                <a:solidFill>
                  <a:srgbClr val="F8F8F8"/>
                </a:solidFill>
                <a:latin typeface="Arial" charset="0"/>
              </a:rPr>
              <a:t>How</a:t>
            </a:r>
            <a:endParaRPr lang="de-DE" sz="2000" spc="100" dirty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auto">
          <a:xfrm rot="5400000">
            <a:off x="8718250" y="5022791"/>
            <a:ext cx="3700463" cy="39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000" spc="100" dirty="0" smtClean="0">
                <a:solidFill>
                  <a:srgbClr val="F8F8F8"/>
                </a:solidFill>
                <a:latin typeface="Arial" charset="0"/>
              </a:rPr>
              <a:t>AOI</a:t>
            </a:r>
            <a:endParaRPr lang="de-DE" sz="2000" spc="100" dirty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19" name="Text Box 27"/>
          <p:cNvSpPr txBox="1">
            <a:spLocks noChangeArrowheads="1"/>
          </p:cNvSpPr>
          <p:nvPr/>
        </p:nvSpPr>
        <p:spPr bwMode="auto">
          <a:xfrm rot="5400000">
            <a:off x="6919472" y="5022789"/>
            <a:ext cx="3700463" cy="39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000" spc="100" dirty="0" err="1" smtClean="0">
                <a:solidFill>
                  <a:srgbClr val="F8F8F8"/>
                </a:solidFill>
                <a:latin typeface="Arial" charset="0"/>
              </a:rPr>
              <a:t>Handlinglösungen</a:t>
            </a:r>
            <a:endParaRPr lang="de-DE" sz="2000" spc="100" dirty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23" name="Text Box 27"/>
          <p:cNvSpPr txBox="1">
            <a:spLocks noChangeArrowheads="1"/>
          </p:cNvSpPr>
          <p:nvPr/>
        </p:nvSpPr>
        <p:spPr bwMode="auto">
          <a:xfrm rot="5400000">
            <a:off x="5122376" y="5022788"/>
            <a:ext cx="3700463" cy="39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000" spc="100" dirty="0" smtClean="0">
                <a:solidFill>
                  <a:srgbClr val="F8F8F8"/>
                </a:solidFill>
                <a:latin typeface="Arial" charset="0"/>
              </a:rPr>
              <a:t>Sonderanlagen</a:t>
            </a:r>
            <a:endParaRPr lang="de-DE" sz="2000" spc="100" dirty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auto">
          <a:xfrm rot="5400000">
            <a:off x="3307290" y="5058641"/>
            <a:ext cx="3700463" cy="39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000" spc="100" dirty="0" smtClean="0">
                <a:solidFill>
                  <a:srgbClr val="F8F8F8"/>
                </a:solidFill>
                <a:latin typeface="Arial" charset="0"/>
              </a:rPr>
              <a:t>Wellen-Lötanlagen</a:t>
            </a:r>
            <a:endParaRPr lang="de-DE" sz="2000" spc="100" dirty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 rot="5400000">
            <a:off x="1483782" y="5058641"/>
            <a:ext cx="3700463" cy="39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000" spc="100" dirty="0" smtClean="0">
                <a:solidFill>
                  <a:srgbClr val="F8F8F8"/>
                </a:solidFill>
                <a:latin typeface="Arial" charset="0"/>
              </a:rPr>
              <a:t>Selektiv-Lötanlagen</a:t>
            </a:r>
            <a:endParaRPr lang="de-DE" sz="2000" spc="100" dirty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 rot="5400000">
            <a:off x="-280738" y="5050087"/>
            <a:ext cx="3700463" cy="39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000" spc="100" dirty="0" err="1" smtClean="0">
                <a:solidFill>
                  <a:srgbClr val="F8F8F8"/>
                </a:solidFill>
                <a:latin typeface="Arial" charset="0"/>
              </a:rPr>
              <a:t>Reflow</a:t>
            </a:r>
            <a:r>
              <a:rPr lang="de-DE" sz="2000" spc="100" dirty="0" smtClean="0">
                <a:solidFill>
                  <a:srgbClr val="F8F8F8"/>
                </a:solidFill>
                <a:latin typeface="Arial" charset="0"/>
              </a:rPr>
              <a:t>-Lötanlagen</a:t>
            </a:r>
            <a:endParaRPr lang="de-DE" sz="2000" spc="100" dirty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27" name="Text Box 251"/>
          <p:cNvSpPr txBox="1">
            <a:spLocks noChangeArrowheads="1"/>
          </p:cNvSpPr>
          <p:nvPr/>
        </p:nvSpPr>
        <p:spPr bwMode="auto">
          <a:xfrm>
            <a:off x="292503" y="1621526"/>
            <a:ext cx="12127626" cy="1406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3056" tIns="56528" rIns="113056" bIns="56528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defTabSz="1130300"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13030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1303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1303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1303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1303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1303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1303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1303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Komplettlösungen </a:t>
            </a:r>
            <a:r>
              <a:rPr lang="de-DE" sz="32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für</a:t>
            </a:r>
            <a:r>
              <a:rPr lang="de-DE" sz="42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de-DE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Lötprozesse </a:t>
            </a:r>
            <a:r>
              <a:rPr lang="de-DE" sz="32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und</a:t>
            </a:r>
            <a:r>
              <a:rPr lang="de-DE" sz="42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de-DE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automatische Fertigungslinien</a:t>
            </a:r>
            <a:endParaRPr lang="de-DE" sz="4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042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37" y="2721168"/>
            <a:ext cx="11657001" cy="3615360"/>
          </a:xfrm>
          <a:prstGeom prst="rect">
            <a:avLst/>
          </a:prstGeom>
        </p:spPr>
      </p:pic>
      <p:pic>
        <p:nvPicPr>
          <p:cNvPr id="3" name="Picture 2" descr="plus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535" y="550839"/>
            <a:ext cx="774845" cy="643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3"/>
          <p:cNvSpPr>
            <a:spLocks noChangeArrowheads="1"/>
          </p:cNvSpPr>
          <p:nvPr/>
        </p:nvSpPr>
        <p:spPr bwMode="auto">
          <a:xfrm rot="16024109">
            <a:off x="4678536" y="885510"/>
            <a:ext cx="4984019" cy="7061728"/>
          </a:xfrm>
          <a:custGeom>
            <a:avLst/>
            <a:gdLst>
              <a:gd name="G0" fmla="+- -1481254 0 0"/>
              <a:gd name="G1" fmla="+- 197516 0 0"/>
              <a:gd name="G2" fmla="+- -1481254 0 197516"/>
              <a:gd name="G3" fmla="+- 10800 0 0"/>
              <a:gd name="G4" fmla="+- 0 0 -1481254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9447 0 0"/>
              <a:gd name="G9" fmla="+- 0 0 197516"/>
              <a:gd name="G10" fmla="+- 9447 0 2700"/>
              <a:gd name="G11" fmla="cos G10 -1481254"/>
              <a:gd name="G12" fmla="sin G10 -1481254"/>
              <a:gd name="G13" fmla="cos 13500 -1481254"/>
              <a:gd name="G14" fmla="sin 13500 -1481254"/>
              <a:gd name="G15" fmla="+- G11 10800 0"/>
              <a:gd name="G16" fmla="+- G12 10800 0"/>
              <a:gd name="G17" fmla="+- G13 10800 0"/>
              <a:gd name="G18" fmla="+- G14 10800 0"/>
              <a:gd name="G19" fmla="*/ 9447 1 2"/>
              <a:gd name="G20" fmla="+- G19 5400 0"/>
              <a:gd name="G21" fmla="cos G20 -1481254"/>
              <a:gd name="G22" fmla="sin G20 -1481254"/>
              <a:gd name="G23" fmla="+- G21 10800 0"/>
              <a:gd name="G24" fmla="+- G12 G23 G22"/>
              <a:gd name="G25" fmla="+- G22 G23 G11"/>
              <a:gd name="G26" fmla="cos 10800 -1481254"/>
              <a:gd name="G27" fmla="sin 10800 -1481254"/>
              <a:gd name="G28" fmla="cos 9447 -1481254"/>
              <a:gd name="G29" fmla="sin 9447 -1481254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197516"/>
              <a:gd name="G36" fmla="sin G34 197516"/>
              <a:gd name="G37" fmla="+/ 197516 -1481254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9447 G39"/>
              <a:gd name="G43" fmla="sin 9447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57 w 21600"/>
              <a:gd name="T5" fmla="*/ 12637 h 21600"/>
              <a:gd name="T6" fmla="*/ 20909 w 21600"/>
              <a:gd name="T7" fmla="*/ 11332 h 21600"/>
              <a:gd name="T8" fmla="*/ 1490 w 21600"/>
              <a:gd name="T9" fmla="*/ 12407 h 21600"/>
              <a:gd name="T10" fmla="*/ 23263 w 21600"/>
              <a:gd name="T11" fmla="*/ 5611 h 21600"/>
              <a:gd name="T12" fmla="*/ 21443 w 21600"/>
              <a:gd name="T13" fmla="*/ 10027 h 21600"/>
              <a:gd name="T14" fmla="*/ 17028 w 21600"/>
              <a:gd name="T15" fmla="*/ 820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521" y="7169"/>
                </a:moveTo>
                <a:cubicBezTo>
                  <a:pt x="18055" y="3647"/>
                  <a:pt x="14614" y="1353"/>
                  <a:pt x="10800" y="1353"/>
                </a:cubicBezTo>
                <a:cubicBezTo>
                  <a:pt x="5582" y="1353"/>
                  <a:pt x="1353" y="5582"/>
                  <a:pt x="1353" y="10800"/>
                </a:cubicBezTo>
                <a:cubicBezTo>
                  <a:pt x="1353" y="16017"/>
                  <a:pt x="5582" y="20247"/>
                  <a:pt x="10800" y="20247"/>
                </a:cubicBezTo>
                <a:cubicBezTo>
                  <a:pt x="15824" y="20247"/>
                  <a:pt x="19969" y="16314"/>
                  <a:pt x="20233" y="11296"/>
                </a:cubicBezTo>
                <a:lnTo>
                  <a:pt x="21585" y="11367"/>
                </a:lnTo>
                <a:cubicBezTo>
                  <a:pt x="21283" y="17103"/>
                  <a:pt x="16544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5161" y="-1"/>
                  <a:pt x="19094" y="2623"/>
                  <a:pt x="20770" y="6649"/>
                </a:cubicBezTo>
                <a:lnTo>
                  <a:pt x="23263" y="5611"/>
                </a:lnTo>
                <a:lnTo>
                  <a:pt x="21443" y="10027"/>
                </a:lnTo>
                <a:lnTo>
                  <a:pt x="17028" y="8206"/>
                </a:lnTo>
                <a:lnTo>
                  <a:pt x="19521" y="7169"/>
                </a:lnTo>
                <a:close/>
              </a:path>
            </a:pathLst>
          </a:custGeom>
          <a:ln w="3175">
            <a:headEnd/>
            <a:tailEnd/>
          </a:ln>
          <a:effectLst>
            <a:glow rad="101600">
              <a:schemeClr val="bg1">
                <a:alpha val="6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extfeld 4">
            <a:hlinkClick r:id="rId5" action="ppaction://hlinksldjump"/>
          </p:cNvPr>
          <p:cNvSpPr txBox="1"/>
          <p:nvPr/>
        </p:nvSpPr>
        <p:spPr>
          <a:xfrm>
            <a:off x="9379036" y="2423627"/>
            <a:ext cx="2612478" cy="338554"/>
          </a:xfrm>
          <a:prstGeom prst="rect">
            <a:avLst/>
          </a:prstGeom>
          <a:solidFill>
            <a:srgbClr val="FFFFFF">
              <a:alpha val="8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Systempartner</a:t>
            </a:r>
            <a:endParaRPr lang="en-US" sz="1600" dirty="0"/>
          </a:p>
        </p:txBody>
      </p:sp>
      <p:sp>
        <p:nvSpPr>
          <p:cNvPr id="6" name="Textfeld 5">
            <a:hlinkClick r:id="rId6" action="ppaction://hlinksldjump"/>
          </p:cNvPr>
          <p:cNvSpPr txBox="1"/>
          <p:nvPr/>
        </p:nvSpPr>
        <p:spPr>
          <a:xfrm>
            <a:off x="9799030" y="5713807"/>
            <a:ext cx="2495153" cy="338554"/>
          </a:xfrm>
          <a:prstGeom prst="rect">
            <a:avLst/>
          </a:prstGeom>
          <a:solidFill>
            <a:srgbClr val="FFFFFF">
              <a:alpha val="8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innovative </a:t>
            </a:r>
            <a:r>
              <a:rPr lang="en-US" sz="1600" dirty="0" err="1" smtClean="0"/>
              <a:t>Technologien</a:t>
            </a:r>
            <a:endParaRPr lang="en-US" sz="1600" dirty="0"/>
          </a:p>
        </p:txBody>
      </p:sp>
      <p:sp>
        <p:nvSpPr>
          <p:cNvPr id="7" name="Textfeld 6">
            <a:hlinkClick r:id="" action="ppaction://noaction"/>
          </p:cNvPr>
          <p:cNvSpPr txBox="1"/>
          <p:nvPr/>
        </p:nvSpPr>
        <p:spPr>
          <a:xfrm>
            <a:off x="10488215" y="4528848"/>
            <a:ext cx="1805968" cy="338554"/>
          </a:xfrm>
          <a:prstGeom prst="rect">
            <a:avLst/>
          </a:prstGeom>
          <a:solidFill>
            <a:srgbClr val="FFFFFF">
              <a:alpha val="8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Forschung</a:t>
            </a:r>
            <a:endParaRPr lang="en-US" sz="1600" dirty="0"/>
          </a:p>
        </p:txBody>
      </p:sp>
      <p:sp>
        <p:nvSpPr>
          <p:cNvPr id="8" name="Textfeld 7">
            <a:hlinkClick r:id="rId7" action="ppaction://hlinksldjump"/>
          </p:cNvPr>
          <p:cNvSpPr txBox="1"/>
          <p:nvPr/>
        </p:nvSpPr>
        <p:spPr>
          <a:xfrm>
            <a:off x="10243444" y="3355398"/>
            <a:ext cx="2050739" cy="338554"/>
          </a:xfrm>
          <a:prstGeom prst="rect">
            <a:avLst/>
          </a:prstGeom>
          <a:solidFill>
            <a:srgbClr val="FFFFFF">
              <a:alpha val="8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weltweiter</a:t>
            </a:r>
            <a:r>
              <a:rPr lang="en-US" sz="1600" dirty="0" smtClean="0"/>
              <a:t> Support</a:t>
            </a:r>
            <a:endParaRPr lang="en-US" sz="1600" dirty="0"/>
          </a:p>
        </p:txBody>
      </p:sp>
      <p:sp>
        <p:nvSpPr>
          <p:cNvPr id="9" name="Textfeld 8">
            <a:hlinkClick r:id="" action="ppaction://noaction"/>
          </p:cNvPr>
          <p:cNvSpPr txBox="1"/>
          <p:nvPr/>
        </p:nvSpPr>
        <p:spPr>
          <a:xfrm>
            <a:off x="8195534" y="6627196"/>
            <a:ext cx="2050739" cy="338554"/>
          </a:xfrm>
          <a:prstGeom prst="rect">
            <a:avLst/>
          </a:prstGeom>
          <a:solidFill>
            <a:srgbClr val="FFFFFF">
              <a:alpha val="8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MA-</a:t>
            </a:r>
            <a:r>
              <a:rPr lang="en-US" sz="1600" dirty="0" err="1" smtClean="0"/>
              <a:t>Qualifikation</a:t>
            </a:r>
            <a:endParaRPr lang="en-US" sz="1600" dirty="0"/>
          </a:p>
        </p:txBody>
      </p:sp>
      <p:sp>
        <p:nvSpPr>
          <p:cNvPr id="10" name="Textfeld 9">
            <a:hlinkClick r:id="" action="ppaction://noaction"/>
          </p:cNvPr>
          <p:cNvSpPr txBox="1"/>
          <p:nvPr/>
        </p:nvSpPr>
        <p:spPr>
          <a:xfrm>
            <a:off x="1890545" y="5736578"/>
            <a:ext cx="2433657" cy="338554"/>
          </a:xfrm>
          <a:prstGeom prst="rect">
            <a:avLst/>
          </a:prstGeom>
          <a:solidFill>
            <a:srgbClr val="FFFFFF">
              <a:alpha val="8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Prozessevaluierung</a:t>
            </a:r>
            <a:endParaRPr lang="en-US" sz="1600" dirty="0"/>
          </a:p>
        </p:txBody>
      </p:sp>
      <p:sp>
        <p:nvSpPr>
          <p:cNvPr id="11" name="Textfeld 10">
            <a:hlinkClick r:id="" action="ppaction://noaction"/>
          </p:cNvPr>
          <p:cNvSpPr txBox="1"/>
          <p:nvPr/>
        </p:nvSpPr>
        <p:spPr>
          <a:xfrm>
            <a:off x="1795817" y="4679408"/>
            <a:ext cx="2160453" cy="338554"/>
          </a:xfrm>
          <a:prstGeom prst="rect">
            <a:avLst/>
          </a:prstGeom>
          <a:solidFill>
            <a:srgbClr val="FFFFFF">
              <a:alpha val="8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Expert-Leasing</a:t>
            </a:r>
            <a:endParaRPr lang="en-US" sz="1600" dirty="0"/>
          </a:p>
        </p:txBody>
      </p:sp>
      <p:sp>
        <p:nvSpPr>
          <p:cNvPr id="12" name="Textfeld 11">
            <a:hlinkClick r:id="" action="ppaction://noaction"/>
          </p:cNvPr>
          <p:cNvSpPr txBox="1"/>
          <p:nvPr/>
        </p:nvSpPr>
        <p:spPr>
          <a:xfrm>
            <a:off x="1787297" y="3487287"/>
            <a:ext cx="2272212" cy="338554"/>
          </a:xfrm>
          <a:prstGeom prst="rect">
            <a:avLst/>
          </a:prstGeom>
          <a:solidFill>
            <a:srgbClr val="FFFFFF">
              <a:alpha val="8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Global Process Team</a:t>
            </a:r>
            <a:endParaRPr lang="en-US" sz="1600" dirty="0"/>
          </a:p>
        </p:txBody>
      </p:sp>
      <p:sp>
        <p:nvSpPr>
          <p:cNvPr id="13" name="Textfeld 12">
            <a:hlinkClick r:id="" action="ppaction://noaction"/>
          </p:cNvPr>
          <p:cNvSpPr txBox="1"/>
          <p:nvPr/>
        </p:nvSpPr>
        <p:spPr>
          <a:xfrm>
            <a:off x="2217119" y="2382614"/>
            <a:ext cx="2612478" cy="338554"/>
          </a:xfrm>
          <a:prstGeom prst="rect">
            <a:avLst/>
          </a:prstGeom>
          <a:solidFill>
            <a:srgbClr val="FFFFFF">
              <a:alpha val="8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1600" dirty="0" err="1" smtClean="0"/>
              <a:t>zentraler</a:t>
            </a:r>
            <a:r>
              <a:rPr lang="en-US" sz="1600" dirty="0" smtClean="0"/>
              <a:t> </a:t>
            </a:r>
            <a:r>
              <a:rPr lang="en-US" sz="1600" dirty="0" err="1" smtClean="0"/>
              <a:t>Ansprechpartner</a:t>
            </a:r>
            <a:endParaRPr lang="en-US" sz="1600" dirty="0"/>
          </a:p>
        </p:txBody>
      </p:sp>
      <p:sp>
        <p:nvSpPr>
          <p:cNvPr id="14" name="Textfeld 13">
            <a:hlinkClick r:id="" action="ppaction://noaction"/>
          </p:cNvPr>
          <p:cNvSpPr txBox="1"/>
          <p:nvPr/>
        </p:nvSpPr>
        <p:spPr>
          <a:xfrm>
            <a:off x="3170364" y="6627196"/>
            <a:ext cx="2612478" cy="338554"/>
          </a:xfrm>
          <a:prstGeom prst="rect">
            <a:avLst/>
          </a:prstGeom>
          <a:solidFill>
            <a:srgbClr val="FFFFFF">
              <a:alpha val="8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MFU</a:t>
            </a:r>
            <a:r>
              <a:rPr lang="en-US" sz="1600" dirty="0" smtClean="0"/>
              <a:t> / </a:t>
            </a:r>
            <a:r>
              <a:rPr lang="en-US" sz="1600" dirty="0" err="1" smtClean="0"/>
              <a:t>RohS-Messungen</a:t>
            </a:r>
            <a:endParaRPr lang="en-US" sz="1600" dirty="0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545" y="3205907"/>
            <a:ext cx="2418706" cy="1492218"/>
          </a:xfrm>
          <a:prstGeom prst="rect">
            <a:avLst/>
          </a:prstGeom>
        </p:spPr>
      </p:pic>
      <p:pic>
        <p:nvPicPr>
          <p:cNvPr id="16" name="Picture 61" descr="PoS_gk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6" y="3459440"/>
            <a:ext cx="1831225" cy="163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2" descr="MaxiWave_k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"/>
          <a:stretch>
            <a:fillRect/>
          </a:stretch>
        </p:blipFill>
        <p:spPr bwMode="auto">
          <a:xfrm>
            <a:off x="5559629" y="4867402"/>
            <a:ext cx="2809673" cy="15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2693435" y="725278"/>
            <a:ext cx="9379515" cy="57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3056" tIns="56528" rIns="113056" bIns="56528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3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Qualität 'Made in Germany' – Mehr für Sie…</a:t>
            </a:r>
            <a:endParaRPr lang="de-DE" sz="3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4808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41968" y="2864955"/>
            <a:ext cx="6750050" cy="364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60363" algn="l"/>
                <a:tab pos="7223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>
              <a:tabLst>
                <a:tab pos="360363" algn="l"/>
                <a:tab pos="7223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>
              <a:tabLst>
                <a:tab pos="360363" algn="l"/>
                <a:tab pos="7223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>
              <a:tabLst>
                <a:tab pos="360363" algn="l"/>
                <a:tab pos="7223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>
              <a:tabLst>
                <a:tab pos="360363" algn="l"/>
                <a:tab pos="7223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23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23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23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23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200" dirty="0">
                <a:latin typeface="Arial" charset="0"/>
              </a:rPr>
              <a:t>•	gegründet 1976</a:t>
            </a:r>
          </a:p>
          <a:p>
            <a:pPr>
              <a:spcBef>
                <a:spcPct val="50000"/>
              </a:spcBef>
            </a:pPr>
            <a:r>
              <a:rPr lang="de-DE" sz="2200" dirty="0">
                <a:latin typeface="Arial" charset="0"/>
              </a:rPr>
              <a:t>•	eigentümergeführt</a:t>
            </a:r>
            <a:br>
              <a:rPr lang="de-DE" sz="2200" dirty="0">
                <a:latin typeface="Arial" charset="0"/>
              </a:rPr>
            </a:br>
            <a:r>
              <a:rPr lang="de-DE" sz="2200" dirty="0">
                <a:latin typeface="Arial" charset="0"/>
              </a:rPr>
              <a:t>	= Flexibilität und Kreativität für unsere Kunden</a:t>
            </a:r>
          </a:p>
          <a:p>
            <a:pPr>
              <a:spcBef>
                <a:spcPct val="50000"/>
              </a:spcBef>
            </a:pPr>
            <a:r>
              <a:rPr lang="de-DE" sz="2200" dirty="0">
                <a:latin typeface="Arial" charset="0"/>
              </a:rPr>
              <a:t>•	Hauptsitz und Fertigung in Deutschland</a:t>
            </a:r>
          </a:p>
          <a:p>
            <a:pPr>
              <a:spcBef>
                <a:spcPct val="50000"/>
              </a:spcBef>
            </a:pPr>
            <a:r>
              <a:rPr lang="de-DE" sz="2200" dirty="0">
                <a:latin typeface="Arial" charset="0"/>
              </a:rPr>
              <a:t>•	Tochtergesellschaften und Offices:</a:t>
            </a:r>
            <a:br>
              <a:rPr lang="de-DE" sz="2200" dirty="0">
                <a:latin typeface="Arial" charset="0"/>
              </a:rPr>
            </a:br>
            <a:r>
              <a:rPr lang="de-DE" sz="2200" dirty="0">
                <a:latin typeface="Arial" charset="0"/>
              </a:rPr>
              <a:t>	-	SEHO North </a:t>
            </a:r>
            <a:r>
              <a:rPr lang="de-DE" sz="2200" dirty="0" err="1">
                <a:latin typeface="Arial" charset="0"/>
              </a:rPr>
              <a:t>America</a:t>
            </a:r>
            <a:r>
              <a:rPr lang="de-DE" sz="2200" dirty="0">
                <a:latin typeface="Arial" charset="0"/>
              </a:rPr>
              <a:t>, Inc</a:t>
            </a:r>
            <a:r>
              <a:rPr lang="de-DE" sz="2200" dirty="0" smtClean="0">
                <a:latin typeface="Arial" charset="0"/>
              </a:rPr>
              <a:t>.</a:t>
            </a:r>
            <a:r>
              <a:rPr lang="de-DE" sz="2200" dirty="0">
                <a:latin typeface="Arial" charset="0"/>
              </a:rPr>
              <a:t/>
            </a:r>
            <a:br>
              <a:rPr lang="de-DE" sz="2200" dirty="0">
                <a:latin typeface="Arial" charset="0"/>
              </a:rPr>
            </a:br>
            <a:r>
              <a:rPr lang="de-DE" sz="2200" dirty="0">
                <a:latin typeface="Arial" charset="0"/>
              </a:rPr>
              <a:t>	-	SEHO Office Mexico</a:t>
            </a:r>
            <a:br>
              <a:rPr lang="de-DE" sz="2200" dirty="0">
                <a:latin typeface="Arial" charset="0"/>
              </a:rPr>
            </a:br>
            <a:r>
              <a:rPr lang="de-DE" sz="2200" dirty="0">
                <a:latin typeface="Arial" charset="0"/>
              </a:rPr>
              <a:t>	-	SEHO Office </a:t>
            </a:r>
            <a:r>
              <a:rPr lang="de-DE" sz="2200" dirty="0" smtClean="0">
                <a:latin typeface="Arial" charset="0"/>
              </a:rPr>
              <a:t>China</a:t>
            </a:r>
            <a:br>
              <a:rPr lang="de-DE" sz="2200" dirty="0" smtClean="0">
                <a:latin typeface="Arial" charset="0"/>
              </a:rPr>
            </a:br>
            <a:r>
              <a:rPr lang="de-DE" sz="2200" dirty="0" smtClean="0">
                <a:latin typeface="Arial" charset="0"/>
              </a:rPr>
              <a:t>	-	SEHO Asien Network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608138" y="1158875"/>
            <a:ext cx="1068705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3056" tIns="56528" rIns="113056" bIns="56528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SEHO – Daten &amp; Fakten</a:t>
            </a:r>
          </a:p>
        </p:txBody>
      </p:sp>
      <p:pic>
        <p:nvPicPr>
          <p:cNvPr id="9" name="Gelände_k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46993" y="-641"/>
            <a:ext cx="5702631" cy="320786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472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1204388" y="1108075"/>
            <a:ext cx="1068705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3056" tIns="56528" rIns="113056" bIns="56528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Headquarter </a:t>
            </a:r>
            <a:b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</a:br>
            <a: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SEHO Systems GmbH</a:t>
            </a:r>
            <a:b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</a:br>
            <a: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Deutschland</a:t>
            </a:r>
          </a:p>
        </p:txBody>
      </p:sp>
      <p:pic>
        <p:nvPicPr>
          <p:cNvPr id="24" name="Picture 10" descr="Montage_deutschlandkarte sw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313" y="1590675"/>
            <a:ext cx="3171825" cy="327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190750" y="3304863"/>
            <a:ext cx="761523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130300">
              <a:tabLst>
                <a:tab pos="4508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1130300">
              <a:tabLst>
                <a:tab pos="4508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1130300">
              <a:tabLst>
                <a:tab pos="4508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1130300">
              <a:tabLst>
                <a:tab pos="4508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1130300">
              <a:tabLst>
                <a:tab pos="4508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11303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11303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11303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11303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200" dirty="0">
                <a:latin typeface="Arial" charset="0"/>
              </a:rPr>
              <a:t>•	Qualität "Made in Germany"</a:t>
            </a:r>
            <a:br>
              <a:rPr lang="de-DE" sz="2200" dirty="0">
                <a:latin typeface="Arial" charset="0"/>
              </a:rPr>
            </a:br>
            <a:r>
              <a:rPr lang="de-DE" sz="2200" dirty="0">
                <a:latin typeface="Arial" charset="0"/>
              </a:rPr>
              <a:t>•	</a:t>
            </a:r>
            <a:r>
              <a:rPr lang="de-DE" sz="2200" dirty="0" smtClean="0">
                <a:latin typeface="Arial" charset="0"/>
              </a:rPr>
              <a:t>200 </a:t>
            </a:r>
            <a:r>
              <a:rPr lang="de-DE" sz="2200" dirty="0">
                <a:latin typeface="Arial" charset="0"/>
              </a:rPr>
              <a:t>hervorragend ausgebildete Mitarbeiter </a:t>
            </a:r>
            <a:br>
              <a:rPr lang="de-DE" sz="2200" dirty="0">
                <a:latin typeface="Arial" charset="0"/>
              </a:rPr>
            </a:br>
            <a:r>
              <a:rPr lang="de-DE" sz="2200" dirty="0">
                <a:latin typeface="Arial" charset="0"/>
              </a:rPr>
              <a:t>•	R &amp; D, Fertigung und Service Support Center</a:t>
            </a:r>
          </a:p>
        </p:txBody>
      </p:sp>
      <p:pic>
        <p:nvPicPr>
          <p:cNvPr id="13" name="Picture 19" descr="Fertigung_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929" y="4639232"/>
            <a:ext cx="3065462" cy="22828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2700000">
              <a:rot lat="300000" lon="201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913" y="500010"/>
            <a:ext cx="5248800" cy="2125491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864" y="4639232"/>
            <a:ext cx="3423600" cy="2282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201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6538" y="4639657"/>
            <a:ext cx="3423600" cy="2282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201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33956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Kar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413" y="1241425"/>
            <a:ext cx="4403725" cy="316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557338" y="1273175"/>
            <a:ext cx="1068705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3056" tIns="56528" rIns="113056" bIns="56528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SEHO North </a:t>
            </a:r>
            <a:r>
              <a:rPr lang="de-DE" sz="3000" b="1" spc="150" dirty="0" err="1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America</a:t>
            </a:r>
            <a: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, Inc.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8126413" y="5267325"/>
            <a:ext cx="4403725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1200"/>
              </a:spcBef>
            </a:pPr>
            <a:r>
              <a:rPr lang="de-DE" sz="2200" dirty="0">
                <a:latin typeface="Arial" charset="0"/>
                <a:cs typeface="Arial" charset="0"/>
              </a:rPr>
              <a:t>•	</a:t>
            </a:r>
            <a:r>
              <a:rPr lang="de-DE" sz="2200" dirty="0" smtClean="0">
                <a:latin typeface="Arial" charset="0"/>
                <a:cs typeface="Arial" charset="0"/>
              </a:rPr>
              <a:t>Vertriebs-, Service- und</a:t>
            </a:r>
            <a:br>
              <a:rPr lang="de-DE" sz="2200" dirty="0" smtClean="0">
                <a:latin typeface="Arial" charset="0"/>
                <a:cs typeface="Arial" charset="0"/>
              </a:rPr>
            </a:br>
            <a:r>
              <a:rPr lang="de-DE" sz="2200" dirty="0" smtClean="0">
                <a:latin typeface="Arial" charset="0"/>
                <a:cs typeface="Arial" charset="0"/>
              </a:rPr>
              <a:t>	Training-Center, kompetente</a:t>
            </a:r>
            <a:br>
              <a:rPr lang="de-DE" sz="2200" dirty="0" smtClean="0">
                <a:latin typeface="Arial" charset="0"/>
                <a:cs typeface="Arial" charset="0"/>
              </a:rPr>
            </a:br>
            <a:r>
              <a:rPr lang="de-DE" sz="2200" dirty="0" smtClean="0">
                <a:latin typeface="Arial" charset="0"/>
                <a:cs typeface="Arial" charset="0"/>
              </a:rPr>
              <a:t>	Prozessberatung</a:t>
            </a:r>
          </a:p>
          <a:p>
            <a:pPr>
              <a:spcBef>
                <a:spcPts val="1200"/>
              </a:spcBef>
            </a:pPr>
            <a:r>
              <a:rPr lang="de-DE" sz="2200" dirty="0" smtClean="0">
                <a:latin typeface="Arial" charset="0"/>
                <a:cs typeface="Arial" charset="0"/>
              </a:rPr>
              <a:t>•</a:t>
            </a:r>
            <a:r>
              <a:rPr lang="de-DE" sz="2200" dirty="0">
                <a:latin typeface="Arial" charset="0"/>
                <a:cs typeface="Arial" charset="0"/>
              </a:rPr>
              <a:t>	15 </a:t>
            </a:r>
            <a:r>
              <a:rPr lang="de-DE" sz="2200" dirty="0" smtClean="0">
                <a:latin typeface="Arial" charset="0"/>
                <a:cs typeface="Arial" charset="0"/>
              </a:rPr>
              <a:t>Vertriebspartner in USA</a:t>
            </a:r>
            <a:endParaRPr lang="de-DE" sz="2200" dirty="0">
              <a:latin typeface="Arial" charset="0"/>
              <a:cs typeface="Arial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62" y="3038168"/>
            <a:ext cx="6477513" cy="4186819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68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montage_mexic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214438"/>
            <a:ext cx="5148262" cy="604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Mexico 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1" b="29872"/>
          <a:stretch>
            <a:fillRect/>
          </a:stretch>
        </p:blipFill>
        <p:spPr bwMode="auto">
          <a:xfrm>
            <a:off x="7615238" y="1773238"/>
            <a:ext cx="4914900" cy="305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9645650" y="3606800"/>
            <a:ext cx="261938" cy="261938"/>
          </a:xfrm>
          <a:prstGeom prst="ellipse">
            <a:avLst/>
          </a:prstGeom>
          <a:noFill/>
          <a:ln w="28575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557338" y="1273175"/>
            <a:ext cx="1068705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3056" tIns="56528" rIns="113056" bIns="56528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SEHO in Mexiko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7364413" y="5175250"/>
            <a:ext cx="5165725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200">
                <a:latin typeface="Arial" charset="0"/>
                <a:cs typeface="Arial" charset="0"/>
              </a:rPr>
              <a:t>STE Latinoamerica</a:t>
            </a:r>
          </a:p>
          <a:p>
            <a:pPr>
              <a:spcBef>
                <a:spcPct val="50000"/>
              </a:spcBef>
            </a:pPr>
            <a:r>
              <a:rPr lang="de-DE" sz="2200">
                <a:latin typeface="Arial" charset="0"/>
                <a:cs typeface="Arial" charset="0"/>
              </a:rPr>
              <a:t>Vertrieb, Service, Training und Beratung für SEHO Anlagen</a:t>
            </a:r>
          </a:p>
          <a:p>
            <a:pPr>
              <a:spcBef>
                <a:spcPct val="50000"/>
              </a:spcBef>
            </a:pPr>
            <a:r>
              <a:rPr lang="de-DE" sz="1800">
                <a:latin typeface="Arial" charset="0"/>
                <a:cs typeface="Arial" charset="0"/>
              </a:rPr>
              <a:t>•	erfahrene und in Deutschland ausgebildete</a:t>
            </a:r>
            <a:br>
              <a:rPr lang="de-DE" sz="1800">
                <a:latin typeface="Arial" charset="0"/>
                <a:cs typeface="Arial" charset="0"/>
              </a:rPr>
            </a:br>
            <a:r>
              <a:rPr lang="de-DE" sz="1800">
                <a:latin typeface="Arial" charset="0"/>
                <a:cs typeface="Arial" charset="0"/>
              </a:rPr>
              <a:t>	Vertriebs- und Servicetechniker</a:t>
            </a:r>
          </a:p>
        </p:txBody>
      </p:sp>
    </p:spTree>
    <p:extLst>
      <p:ext uri="{BB962C8B-B14F-4D97-AF65-F5344CB8AC3E}">
        <p14:creationId xmlns:p14="http://schemas.microsoft.com/office/powerpoint/2010/main" val="118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355460" y="236641"/>
            <a:ext cx="1068705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3056" tIns="56528" rIns="113056" bIns="56528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SEHO in </a:t>
            </a:r>
            <a:r>
              <a:rPr lang="de-DE" sz="3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Asien</a:t>
            </a:r>
            <a:endParaRPr lang="de-DE" sz="3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latin typeface="Arial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7885216" y="4887191"/>
            <a:ext cx="464492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63538" algn="l"/>
                <a:tab pos="8969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200" b="1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Asien-Netzwerk</a:t>
            </a:r>
          </a:p>
          <a:p>
            <a:pPr>
              <a:spcBef>
                <a:spcPct val="50000"/>
              </a:spcBef>
            </a:pPr>
            <a:r>
              <a:rPr lang="de-DE" sz="2200" dirty="0" smtClean="0">
                <a:latin typeface="Arial" charset="0"/>
                <a:cs typeface="Arial" charset="0"/>
              </a:rPr>
              <a:t>Eine Kooperation aus zertifizierten SEHO-Experten überall in Asien</a:t>
            </a:r>
            <a:endParaRPr lang="de-DE" sz="2200" dirty="0">
              <a:latin typeface="Arial" charset="0"/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de-DE" sz="1800" dirty="0">
                <a:latin typeface="Arial" charset="0"/>
                <a:cs typeface="Arial" charset="0"/>
              </a:rPr>
              <a:t>•	in Deutschland ausgebildete, sehr </a:t>
            </a:r>
            <a:r>
              <a:rPr lang="de-DE" sz="1800" dirty="0" smtClean="0">
                <a:latin typeface="Arial" charset="0"/>
                <a:cs typeface="Arial" charset="0"/>
              </a:rPr>
              <a:t/>
            </a:r>
            <a:br>
              <a:rPr lang="de-DE" sz="1800" dirty="0" smtClean="0">
                <a:latin typeface="Arial" charset="0"/>
                <a:cs typeface="Arial" charset="0"/>
              </a:rPr>
            </a:br>
            <a:r>
              <a:rPr lang="de-DE" sz="1800" dirty="0" smtClean="0">
                <a:latin typeface="Arial" charset="0"/>
                <a:cs typeface="Arial" charset="0"/>
              </a:rPr>
              <a:t>	erfahrene Techniker</a:t>
            </a:r>
            <a:r>
              <a:rPr lang="de-DE" sz="1800" dirty="0">
                <a:latin typeface="Arial" charset="0"/>
                <a:cs typeface="Arial" charset="0"/>
              </a:rPr>
              <a:t/>
            </a:r>
            <a:br>
              <a:rPr lang="de-DE" sz="1800" dirty="0">
                <a:latin typeface="Arial" charset="0"/>
                <a:cs typeface="Arial" charset="0"/>
              </a:rPr>
            </a:br>
            <a:r>
              <a:rPr lang="de-DE" sz="1800" dirty="0">
                <a:latin typeface="Arial" charset="0"/>
                <a:cs typeface="Arial" charset="0"/>
              </a:rPr>
              <a:t>•	</a:t>
            </a:r>
            <a:r>
              <a:rPr lang="de-DE" sz="1800" dirty="0" smtClean="0">
                <a:latin typeface="Arial" charset="0"/>
                <a:cs typeface="Arial" charset="0"/>
              </a:rPr>
              <a:t>innerhalb kürzester Zeit verfügbar</a:t>
            </a:r>
            <a:endParaRPr lang="de-DE" sz="1800" dirty="0">
              <a:latin typeface="Arial" charset="0"/>
              <a:cs typeface="Arial" charset="0"/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61" y="0"/>
            <a:ext cx="6151023" cy="7254875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8383978" y="914400"/>
            <a:ext cx="365853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buClr>
                <a:schemeClr val="accent1">
                  <a:lumMod val="20000"/>
                  <a:lumOff val="80000"/>
                </a:schemeClr>
              </a:buClr>
              <a:buSzPct val="111000"/>
              <a:buFont typeface="Wingdings" panose="05000000000000000000" pitchFamily="2" charset="2"/>
              <a:buChar char="§"/>
            </a:pPr>
            <a:r>
              <a:rPr lang="de-DE" sz="2000" dirty="0" err="1" smtClean="0"/>
              <a:t>Toratec</a:t>
            </a:r>
            <a:r>
              <a:rPr lang="de-DE" sz="2000" dirty="0" smtClean="0"/>
              <a:t> China</a:t>
            </a:r>
          </a:p>
          <a:p>
            <a:pPr marL="342900" indent="-342900">
              <a:spcBef>
                <a:spcPts val="300"/>
              </a:spcBef>
              <a:buClr>
                <a:schemeClr val="accent1">
                  <a:lumMod val="20000"/>
                  <a:lumOff val="80000"/>
                </a:schemeClr>
              </a:buClr>
              <a:buSzPct val="111000"/>
              <a:buFont typeface="Wingdings" panose="05000000000000000000" pitchFamily="2" charset="2"/>
              <a:buChar char="§"/>
            </a:pPr>
            <a:r>
              <a:rPr lang="de-DE" sz="2000" dirty="0" smtClean="0"/>
              <a:t>Winner Trading Korea</a:t>
            </a:r>
          </a:p>
          <a:p>
            <a:pPr marL="342900" indent="-342900">
              <a:spcBef>
                <a:spcPts val="300"/>
              </a:spcBef>
              <a:buClr>
                <a:schemeClr val="accent1">
                  <a:lumMod val="20000"/>
                  <a:lumOff val="80000"/>
                </a:schemeClr>
              </a:buClr>
              <a:buSzPct val="111000"/>
              <a:buFont typeface="Wingdings" panose="05000000000000000000" pitchFamily="2" charset="2"/>
              <a:buChar char="§"/>
            </a:pPr>
            <a:r>
              <a:rPr lang="de-DE" sz="2000" dirty="0" err="1" smtClean="0"/>
              <a:t>Keitronics</a:t>
            </a:r>
            <a:r>
              <a:rPr lang="de-DE" sz="2000" dirty="0" smtClean="0"/>
              <a:t> Korea</a:t>
            </a:r>
          </a:p>
          <a:p>
            <a:pPr marL="342900" indent="-342900">
              <a:spcBef>
                <a:spcPts val="300"/>
              </a:spcBef>
              <a:buClr>
                <a:schemeClr val="accent1">
                  <a:lumMod val="20000"/>
                  <a:lumOff val="80000"/>
                </a:schemeClr>
              </a:buClr>
              <a:buSzPct val="111000"/>
              <a:buFont typeface="Wingdings" panose="05000000000000000000" pitchFamily="2" charset="2"/>
              <a:buChar char="§"/>
            </a:pPr>
            <a:r>
              <a:rPr lang="de-DE" sz="2000" dirty="0" err="1" smtClean="0"/>
              <a:t>G‘Technologies</a:t>
            </a:r>
            <a:r>
              <a:rPr lang="de-DE" sz="2000" dirty="0" smtClean="0"/>
              <a:t> Philippines</a:t>
            </a:r>
          </a:p>
          <a:p>
            <a:pPr marL="342900" indent="-342900">
              <a:spcBef>
                <a:spcPts val="300"/>
              </a:spcBef>
              <a:buClr>
                <a:schemeClr val="accent1">
                  <a:lumMod val="20000"/>
                  <a:lumOff val="80000"/>
                </a:schemeClr>
              </a:buClr>
              <a:buSzPct val="111000"/>
              <a:buFont typeface="Wingdings" panose="05000000000000000000" pitchFamily="2" charset="2"/>
              <a:buChar char="§"/>
            </a:pPr>
            <a:r>
              <a:rPr lang="de-DE" sz="2000" dirty="0" err="1" smtClean="0"/>
              <a:t>Sharemate</a:t>
            </a:r>
            <a:r>
              <a:rPr lang="de-DE" sz="2000" dirty="0" smtClean="0"/>
              <a:t> Taiwan</a:t>
            </a:r>
          </a:p>
          <a:p>
            <a:pPr marL="342900" indent="-342900">
              <a:spcBef>
                <a:spcPts val="300"/>
              </a:spcBef>
              <a:buClr>
                <a:schemeClr val="accent1">
                  <a:lumMod val="20000"/>
                  <a:lumOff val="80000"/>
                </a:schemeClr>
              </a:buClr>
              <a:buSzPct val="111000"/>
              <a:buFont typeface="Wingdings" panose="05000000000000000000" pitchFamily="2" charset="2"/>
              <a:buChar char="§"/>
            </a:pPr>
            <a:r>
              <a:rPr lang="de-DE" sz="2000" dirty="0" smtClean="0"/>
              <a:t>Le </a:t>
            </a:r>
            <a:r>
              <a:rPr lang="de-DE" sz="2000" dirty="0" err="1" smtClean="0"/>
              <a:t>Champ</a:t>
            </a:r>
            <a:r>
              <a:rPr lang="de-DE" sz="2000" dirty="0" smtClean="0"/>
              <a:t> Malaysia</a:t>
            </a:r>
          </a:p>
          <a:p>
            <a:pPr marL="342900" indent="-342900">
              <a:spcBef>
                <a:spcPts val="300"/>
              </a:spcBef>
              <a:buClr>
                <a:schemeClr val="accent1">
                  <a:lumMod val="20000"/>
                  <a:lumOff val="80000"/>
                </a:schemeClr>
              </a:buClr>
              <a:buSzPct val="111000"/>
              <a:buFont typeface="Wingdings" panose="05000000000000000000" pitchFamily="2" charset="2"/>
              <a:buChar char="§"/>
            </a:pPr>
            <a:r>
              <a:rPr lang="de-DE" sz="2000" dirty="0" smtClean="0"/>
              <a:t>Le </a:t>
            </a:r>
            <a:r>
              <a:rPr lang="de-DE" sz="2000" dirty="0" err="1" smtClean="0"/>
              <a:t>Champ</a:t>
            </a:r>
            <a:r>
              <a:rPr lang="de-DE" sz="2000" dirty="0" smtClean="0"/>
              <a:t> </a:t>
            </a:r>
            <a:r>
              <a:rPr lang="de-DE" sz="2000" dirty="0" err="1" smtClean="0"/>
              <a:t>Singapore</a:t>
            </a:r>
            <a:endParaRPr lang="de-DE" sz="2000" dirty="0" smtClean="0"/>
          </a:p>
          <a:p>
            <a:pPr marL="342900" indent="-342900">
              <a:spcBef>
                <a:spcPts val="300"/>
              </a:spcBef>
              <a:buClr>
                <a:schemeClr val="accent1">
                  <a:lumMod val="20000"/>
                  <a:lumOff val="80000"/>
                </a:schemeClr>
              </a:buClr>
              <a:buSzPct val="111000"/>
              <a:buFont typeface="Wingdings" panose="05000000000000000000" pitchFamily="2" charset="2"/>
              <a:buChar char="§"/>
            </a:pPr>
            <a:r>
              <a:rPr lang="de-DE" sz="2000" dirty="0" smtClean="0"/>
              <a:t>Le </a:t>
            </a:r>
            <a:r>
              <a:rPr lang="de-DE" sz="2000" dirty="0" err="1" smtClean="0"/>
              <a:t>Champ</a:t>
            </a:r>
            <a:r>
              <a:rPr lang="de-DE" sz="2000" dirty="0" smtClean="0"/>
              <a:t> </a:t>
            </a:r>
            <a:r>
              <a:rPr lang="de-DE" sz="2000" dirty="0" err="1" smtClean="0"/>
              <a:t>Indonesia</a:t>
            </a:r>
            <a:endParaRPr lang="de-DE" sz="2000" dirty="0" smtClean="0"/>
          </a:p>
          <a:p>
            <a:pPr marL="342900" indent="-342900">
              <a:spcBef>
                <a:spcPts val="300"/>
              </a:spcBef>
              <a:buClr>
                <a:schemeClr val="accent1">
                  <a:lumMod val="20000"/>
                  <a:lumOff val="80000"/>
                </a:schemeClr>
              </a:buClr>
              <a:buSzPct val="111000"/>
              <a:buFont typeface="Wingdings" panose="05000000000000000000" pitchFamily="2" charset="2"/>
              <a:buChar char="§"/>
            </a:pPr>
            <a:r>
              <a:rPr lang="de-DE" sz="2000" dirty="0" err="1" smtClean="0"/>
              <a:t>Anbe</a:t>
            </a:r>
            <a:r>
              <a:rPr lang="de-DE" sz="2000" dirty="0" smtClean="0"/>
              <a:t> SMT Japan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25067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61" name="Text Box 245"/>
          <p:cNvSpPr txBox="1">
            <a:spLocks noChangeArrowheads="1"/>
          </p:cNvSpPr>
          <p:nvPr/>
        </p:nvSpPr>
        <p:spPr bwMode="auto">
          <a:xfrm>
            <a:off x="2555062" y="6013450"/>
            <a:ext cx="8556515" cy="1222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3056" tIns="56528" rIns="113056" bIns="56528">
            <a:spAutoFit/>
          </a:bodyPr>
          <a:lstStyle>
            <a:lvl1pPr defTabSz="9413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9413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9413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9413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9413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941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941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941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941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de-DE" sz="1600" dirty="0">
                <a:latin typeface="Arial" charset="0"/>
              </a:rPr>
              <a:t>SEHO verfügt über hervorragend geschulte Vertriebs- </a:t>
            </a:r>
            <a:r>
              <a:rPr lang="de-DE" sz="1600" dirty="0" smtClean="0">
                <a:latin typeface="Arial" charset="0"/>
              </a:rPr>
              <a:t>und Servicemitarbeiter </a:t>
            </a:r>
            <a:r>
              <a:rPr lang="de-DE" sz="1600" dirty="0">
                <a:latin typeface="Arial" charset="0"/>
              </a:rPr>
              <a:t>in </a:t>
            </a:r>
            <a:r>
              <a:rPr lang="de-DE" sz="1600" dirty="0" smtClean="0">
                <a:latin typeface="Arial" charset="0"/>
              </a:rPr>
              <a:t>jedem industrialisierten </a:t>
            </a:r>
            <a:r>
              <a:rPr lang="de-DE" sz="1600" dirty="0">
                <a:latin typeface="Arial" charset="0"/>
              </a:rPr>
              <a:t>Land </a:t>
            </a:r>
            <a:r>
              <a:rPr lang="de-DE" sz="1600" dirty="0" smtClean="0">
                <a:latin typeface="Arial" charset="0"/>
              </a:rPr>
              <a:t>weltweit.</a:t>
            </a:r>
          </a:p>
          <a:p>
            <a:pPr algn="ctr">
              <a:spcBef>
                <a:spcPct val="50000"/>
              </a:spcBef>
            </a:pPr>
            <a:r>
              <a:rPr lang="de-DE" sz="1600" dirty="0" smtClean="0">
                <a:latin typeface="Arial" charset="0"/>
              </a:rPr>
              <a:t>Die aktive Zusammenarbeit mit internationalen Partnern aus der Industrie und Wissenschaft sichert den technologischen Vorsprung.</a:t>
            </a:r>
          </a:p>
        </p:txBody>
      </p:sp>
      <p:sp>
        <p:nvSpPr>
          <p:cNvPr id="111869" name="Text Box 253"/>
          <p:cNvSpPr txBox="1">
            <a:spLocks noChangeArrowheads="1"/>
          </p:cNvSpPr>
          <p:nvPr/>
        </p:nvSpPr>
        <p:spPr bwMode="auto">
          <a:xfrm>
            <a:off x="1398588" y="1193800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Australia</a:t>
            </a:r>
          </a:p>
        </p:txBody>
      </p:sp>
      <p:sp>
        <p:nvSpPr>
          <p:cNvPr id="111870" name="Text Box 254"/>
          <p:cNvSpPr txBox="1">
            <a:spLocks noChangeArrowheads="1"/>
          </p:cNvSpPr>
          <p:nvPr/>
        </p:nvSpPr>
        <p:spPr bwMode="auto">
          <a:xfrm>
            <a:off x="1398588" y="1484313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Austria</a:t>
            </a:r>
          </a:p>
        </p:txBody>
      </p:sp>
      <p:sp>
        <p:nvSpPr>
          <p:cNvPr id="111871" name="Text Box 255"/>
          <p:cNvSpPr txBox="1">
            <a:spLocks noChangeArrowheads="1"/>
          </p:cNvSpPr>
          <p:nvPr/>
        </p:nvSpPr>
        <p:spPr bwMode="auto">
          <a:xfrm>
            <a:off x="1398588" y="1814513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Belgium</a:t>
            </a:r>
          </a:p>
        </p:txBody>
      </p:sp>
      <p:sp>
        <p:nvSpPr>
          <p:cNvPr id="111872" name="Text Box 256"/>
          <p:cNvSpPr txBox="1">
            <a:spLocks noChangeArrowheads="1"/>
          </p:cNvSpPr>
          <p:nvPr/>
        </p:nvSpPr>
        <p:spPr bwMode="auto">
          <a:xfrm>
            <a:off x="1398588" y="2144713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Brazil</a:t>
            </a:r>
          </a:p>
        </p:txBody>
      </p:sp>
      <p:sp>
        <p:nvSpPr>
          <p:cNvPr id="111873" name="Text Box 257"/>
          <p:cNvSpPr txBox="1">
            <a:spLocks noChangeArrowheads="1"/>
          </p:cNvSpPr>
          <p:nvPr/>
        </p:nvSpPr>
        <p:spPr bwMode="auto">
          <a:xfrm>
            <a:off x="1398588" y="2476500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Bulgaria</a:t>
            </a:r>
          </a:p>
        </p:txBody>
      </p:sp>
      <p:sp>
        <p:nvSpPr>
          <p:cNvPr id="111874" name="Text Box 258"/>
          <p:cNvSpPr txBox="1">
            <a:spLocks noChangeArrowheads="1"/>
          </p:cNvSpPr>
          <p:nvPr/>
        </p:nvSpPr>
        <p:spPr bwMode="auto">
          <a:xfrm>
            <a:off x="1398588" y="2806700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China</a:t>
            </a:r>
          </a:p>
        </p:txBody>
      </p:sp>
      <p:sp>
        <p:nvSpPr>
          <p:cNvPr id="111875" name="Text Box 259"/>
          <p:cNvSpPr txBox="1">
            <a:spLocks noChangeArrowheads="1"/>
          </p:cNvSpPr>
          <p:nvPr/>
        </p:nvSpPr>
        <p:spPr bwMode="auto">
          <a:xfrm>
            <a:off x="1398588" y="3138488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Croatia</a:t>
            </a:r>
          </a:p>
        </p:txBody>
      </p:sp>
      <p:sp>
        <p:nvSpPr>
          <p:cNvPr id="111876" name="Text Box 260"/>
          <p:cNvSpPr txBox="1">
            <a:spLocks noChangeArrowheads="1"/>
          </p:cNvSpPr>
          <p:nvPr/>
        </p:nvSpPr>
        <p:spPr bwMode="auto">
          <a:xfrm>
            <a:off x="1398588" y="3468688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Czech Rep.</a:t>
            </a:r>
          </a:p>
        </p:txBody>
      </p:sp>
      <p:sp>
        <p:nvSpPr>
          <p:cNvPr id="111877" name="Text Box 261"/>
          <p:cNvSpPr txBox="1">
            <a:spLocks noChangeArrowheads="1"/>
          </p:cNvSpPr>
          <p:nvPr/>
        </p:nvSpPr>
        <p:spPr bwMode="auto">
          <a:xfrm>
            <a:off x="1398588" y="3798888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Denmark</a:t>
            </a:r>
          </a:p>
        </p:txBody>
      </p:sp>
      <p:sp>
        <p:nvSpPr>
          <p:cNvPr id="111878" name="Text Box 262"/>
          <p:cNvSpPr txBox="1">
            <a:spLocks noChangeArrowheads="1"/>
          </p:cNvSpPr>
          <p:nvPr/>
        </p:nvSpPr>
        <p:spPr bwMode="auto">
          <a:xfrm>
            <a:off x="1398588" y="4130675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France</a:t>
            </a:r>
          </a:p>
        </p:txBody>
      </p:sp>
      <p:sp>
        <p:nvSpPr>
          <p:cNvPr id="111879" name="Text Box 263"/>
          <p:cNvSpPr txBox="1">
            <a:spLocks noChangeArrowheads="1"/>
          </p:cNvSpPr>
          <p:nvPr/>
        </p:nvSpPr>
        <p:spPr bwMode="auto">
          <a:xfrm>
            <a:off x="1398588" y="4460875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Hong Kong</a:t>
            </a:r>
          </a:p>
        </p:txBody>
      </p:sp>
      <p:sp>
        <p:nvSpPr>
          <p:cNvPr id="111880" name="Text Box 264"/>
          <p:cNvSpPr txBox="1">
            <a:spLocks noChangeArrowheads="1"/>
          </p:cNvSpPr>
          <p:nvPr/>
        </p:nvSpPr>
        <p:spPr bwMode="auto">
          <a:xfrm>
            <a:off x="1398588" y="4792663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Hungary</a:t>
            </a:r>
          </a:p>
        </p:txBody>
      </p:sp>
      <p:sp>
        <p:nvSpPr>
          <p:cNvPr id="111881" name="Text Box 265"/>
          <p:cNvSpPr txBox="1">
            <a:spLocks noChangeArrowheads="1"/>
          </p:cNvSpPr>
          <p:nvPr/>
        </p:nvSpPr>
        <p:spPr bwMode="auto">
          <a:xfrm>
            <a:off x="1398588" y="5122863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India</a:t>
            </a:r>
          </a:p>
        </p:txBody>
      </p:sp>
      <p:sp>
        <p:nvSpPr>
          <p:cNvPr id="111882" name="Text Box 266"/>
          <p:cNvSpPr txBox="1">
            <a:spLocks noChangeArrowheads="1"/>
          </p:cNvSpPr>
          <p:nvPr/>
        </p:nvSpPr>
        <p:spPr bwMode="auto">
          <a:xfrm>
            <a:off x="1398588" y="5453063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Israel</a:t>
            </a:r>
          </a:p>
        </p:txBody>
      </p:sp>
      <p:sp>
        <p:nvSpPr>
          <p:cNvPr id="111883" name="Text Box 267"/>
          <p:cNvSpPr txBox="1">
            <a:spLocks noChangeArrowheads="1"/>
          </p:cNvSpPr>
          <p:nvPr/>
        </p:nvSpPr>
        <p:spPr bwMode="auto">
          <a:xfrm>
            <a:off x="1398588" y="5784850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Italy</a:t>
            </a:r>
          </a:p>
        </p:txBody>
      </p:sp>
      <p:sp>
        <p:nvSpPr>
          <p:cNvPr id="111884" name="Text Box 268"/>
          <p:cNvSpPr txBox="1">
            <a:spLocks noChangeArrowheads="1"/>
          </p:cNvSpPr>
          <p:nvPr/>
        </p:nvSpPr>
        <p:spPr bwMode="auto">
          <a:xfrm>
            <a:off x="1398588" y="6115050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Korea</a:t>
            </a:r>
          </a:p>
        </p:txBody>
      </p:sp>
      <p:sp>
        <p:nvSpPr>
          <p:cNvPr id="111885" name="Text Box 269"/>
          <p:cNvSpPr txBox="1">
            <a:spLocks noChangeArrowheads="1"/>
          </p:cNvSpPr>
          <p:nvPr/>
        </p:nvSpPr>
        <p:spPr bwMode="auto">
          <a:xfrm>
            <a:off x="1398588" y="6446838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Malaysia</a:t>
            </a:r>
          </a:p>
        </p:txBody>
      </p:sp>
      <p:sp>
        <p:nvSpPr>
          <p:cNvPr id="111886" name="Text Box 270"/>
          <p:cNvSpPr txBox="1">
            <a:spLocks noChangeArrowheads="1"/>
          </p:cNvSpPr>
          <p:nvPr/>
        </p:nvSpPr>
        <p:spPr bwMode="auto">
          <a:xfrm>
            <a:off x="1398588" y="6750050"/>
            <a:ext cx="12731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500">
                <a:latin typeface="Arial" charset="0"/>
              </a:rPr>
              <a:t>Mexico</a:t>
            </a:r>
          </a:p>
        </p:txBody>
      </p:sp>
      <p:sp>
        <p:nvSpPr>
          <p:cNvPr id="111887" name="Text Box 271"/>
          <p:cNvSpPr txBox="1">
            <a:spLocks noChangeArrowheads="1"/>
          </p:cNvSpPr>
          <p:nvPr/>
        </p:nvSpPr>
        <p:spPr bwMode="auto">
          <a:xfrm>
            <a:off x="11049000" y="928688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Netherlands</a:t>
            </a:r>
          </a:p>
        </p:txBody>
      </p:sp>
      <p:sp>
        <p:nvSpPr>
          <p:cNvPr id="111888" name="Text Box 272"/>
          <p:cNvSpPr txBox="1">
            <a:spLocks noChangeArrowheads="1"/>
          </p:cNvSpPr>
          <p:nvPr/>
        </p:nvSpPr>
        <p:spPr bwMode="auto">
          <a:xfrm>
            <a:off x="11049000" y="1246188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New Zealand</a:t>
            </a:r>
          </a:p>
        </p:txBody>
      </p:sp>
      <p:sp>
        <p:nvSpPr>
          <p:cNvPr id="111889" name="Text Box 273"/>
          <p:cNvSpPr txBox="1">
            <a:spLocks noChangeArrowheads="1"/>
          </p:cNvSpPr>
          <p:nvPr/>
        </p:nvSpPr>
        <p:spPr bwMode="auto">
          <a:xfrm>
            <a:off x="11049000" y="1577975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Norway</a:t>
            </a:r>
          </a:p>
        </p:txBody>
      </p:sp>
      <p:sp>
        <p:nvSpPr>
          <p:cNvPr id="111890" name="Text Box 274"/>
          <p:cNvSpPr txBox="1">
            <a:spLocks noChangeArrowheads="1"/>
          </p:cNvSpPr>
          <p:nvPr/>
        </p:nvSpPr>
        <p:spPr bwMode="auto">
          <a:xfrm>
            <a:off x="11049000" y="1908175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Philippines</a:t>
            </a:r>
          </a:p>
        </p:txBody>
      </p:sp>
      <p:sp>
        <p:nvSpPr>
          <p:cNvPr id="111891" name="Text Box 275"/>
          <p:cNvSpPr txBox="1">
            <a:spLocks noChangeArrowheads="1"/>
          </p:cNvSpPr>
          <p:nvPr/>
        </p:nvSpPr>
        <p:spPr bwMode="auto">
          <a:xfrm>
            <a:off x="11049000" y="2239963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Poland</a:t>
            </a:r>
          </a:p>
        </p:txBody>
      </p:sp>
      <p:sp>
        <p:nvSpPr>
          <p:cNvPr id="111892" name="Text Box 276"/>
          <p:cNvSpPr txBox="1">
            <a:spLocks noChangeArrowheads="1"/>
          </p:cNvSpPr>
          <p:nvPr/>
        </p:nvSpPr>
        <p:spPr bwMode="auto">
          <a:xfrm>
            <a:off x="11049000" y="2570163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Romania</a:t>
            </a:r>
          </a:p>
        </p:txBody>
      </p:sp>
      <p:sp>
        <p:nvSpPr>
          <p:cNvPr id="111893" name="Text Box 277"/>
          <p:cNvSpPr txBox="1">
            <a:spLocks noChangeArrowheads="1"/>
          </p:cNvSpPr>
          <p:nvPr/>
        </p:nvSpPr>
        <p:spPr bwMode="auto">
          <a:xfrm>
            <a:off x="11049000" y="2900363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RSA</a:t>
            </a:r>
          </a:p>
        </p:txBody>
      </p:sp>
      <p:sp>
        <p:nvSpPr>
          <p:cNvPr id="111894" name="Text Box 278"/>
          <p:cNvSpPr txBox="1">
            <a:spLocks noChangeArrowheads="1"/>
          </p:cNvSpPr>
          <p:nvPr/>
        </p:nvSpPr>
        <p:spPr bwMode="auto">
          <a:xfrm>
            <a:off x="11049000" y="3232150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Russia</a:t>
            </a:r>
          </a:p>
        </p:txBody>
      </p:sp>
      <p:sp>
        <p:nvSpPr>
          <p:cNvPr id="111895" name="Text Box 279"/>
          <p:cNvSpPr txBox="1">
            <a:spLocks noChangeArrowheads="1"/>
          </p:cNvSpPr>
          <p:nvPr/>
        </p:nvSpPr>
        <p:spPr bwMode="auto">
          <a:xfrm>
            <a:off x="11049000" y="3562350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Serbia</a:t>
            </a:r>
          </a:p>
        </p:txBody>
      </p:sp>
      <p:sp>
        <p:nvSpPr>
          <p:cNvPr id="111896" name="Text Box 280"/>
          <p:cNvSpPr txBox="1">
            <a:spLocks noChangeArrowheads="1"/>
          </p:cNvSpPr>
          <p:nvPr/>
        </p:nvSpPr>
        <p:spPr bwMode="auto">
          <a:xfrm>
            <a:off x="11049000" y="3894138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Singapore</a:t>
            </a:r>
          </a:p>
        </p:txBody>
      </p:sp>
      <p:sp>
        <p:nvSpPr>
          <p:cNvPr id="111897" name="Text Box 281"/>
          <p:cNvSpPr txBox="1">
            <a:spLocks noChangeArrowheads="1"/>
          </p:cNvSpPr>
          <p:nvPr/>
        </p:nvSpPr>
        <p:spPr bwMode="auto">
          <a:xfrm>
            <a:off x="11049000" y="4224338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Slovenia</a:t>
            </a:r>
          </a:p>
        </p:txBody>
      </p:sp>
      <p:sp>
        <p:nvSpPr>
          <p:cNvPr id="111898" name="Text Box 282"/>
          <p:cNvSpPr txBox="1">
            <a:spLocks noChangeArrowheads="1"/>
          </p:cNvSpPr>
          <p:nvPr/>
        </p:nvSpPr>
        <p:spPr bwMode="auto">
          <a:xfrm>
            <a:off x="11049000" y="4554538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Slowak Rep.</a:t>
            </a:r>
          </a:p>
        </p:txBody>
      </p:sp>
      <p:sp>
        <p:nvSpPr>
          <p:cNvPr id="111899" name="Text Box 283"/>
          <p:cNvSpPr txBox="1">
            <a:spLocks noChangeArrowheads="1"/>
          </p:cNvSpPr>
          <p:nvPr/>
        </p:nvSpPr>
        <p:spPr bwMode="auto">
          <a:xfrm>
            <a:off x="11049000" y="4886325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Spain</a:t>
            </a:r>
          </a:p>
        </p:txBody>
      </p:sp>
      <p:sp>
        <p:nvSpPr>
          <p:cNvPr id="111900" name="Text Box 284"/>
          <p:cNvSpPr txBox="1">
            <a:spLocks noChangeArrowheads="1"/>
          </p:cNvSpPr>
          <p:nvPr/>
        </p:nvSpPr>
        <p:spPr bwMode="auto">
          <a:xfrm>
            <a:off x="11049000" y="5216525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Sweden</a:t>
            </a:r>
          </a:p>
        </p:txBody>
      </p:sp>
      <p:sp>
        <p:nvSpPr>
          <p:cNvPr id="111901" name="Text Box 285"/>
          <p:cNvSpPr txBox="1">
            <a:spLocks noChangeArrowheads="1"/>
          </p:cNvSpPr>
          <p:nvPr/>
        </p:nvSpPr>
        <p:spPr bwMode="auto">
          <a:xfrm>
            <a:off x="11049000" y="5548313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Taiwan</a:t>
            </a:r>
          </a:p>
        </p:txBody>
      </p:sp>
      <p:sp>
        <p:nvSpPr>
          <p:cNvPr id="111902" name="Text Box 286"/>
          <p:cNvSpPr txBox="1">
            <a:spLocks noChangeArrowheads="1"/>
          </p:cNvSpPr>
          <p:nvPr/>
        </p:nvSpPr>
        <p:spPr bwMode="auto">
          <a:xfrm>
            <a:off x="11049000" y="6183313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Turkey</a:t>
            </a:r>
          </a:p>
        </p:txBody>
      </p:sp>
      <p:sp>
        <p:nvSpPr>
          <p:cNvPr id="111903" name="Text Box 287"/>
          <p:cNvSpPr txBox="1">
            <a:spLocks noChangeArrowheads="1"/>
          </p:cNvSpPr>
          <p:nvPr/>
        </p:nvSpPr>
        <p:spPr bwMode="auto">
          <a:xfrm>
            <a:off x="11049000" y="6488113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UK</a:t>
            </a:r>
          </a:p>
        </p:txBody>
      </p:sp>
      <p:sp>
        <p:nvSpPr>
          <p:cNvPr id="111904" name="Text Box 288"/>
          <p:cNvSpPr txBox="1">
            <a:spLocks noChangeArrowheads="1"/>
          </p:cNvSpPr>
          <p:nvPr/>
        </p:nvSpPr>
        <p:spPr bwMode="auto">
          <a:xfrm>
            <a:off x="11049000" y="6756400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USA</a:t>
            </a:r>
          </a:p>
        </p:txBody>
      </p:sp>
      <p:sp>
        <p:nvSpPr>
          <p:cNvPr id="111905" name="AutoShape 289"/>
          <p:cNvSpPr>
            <a:spLocks noChangeArrowheads="1"/>
          </p:cNvSpPr>
          <p:nvPr/>
        </p:nvSpPr>
        <p:spPr bwMode="auto">
          <a:xfrm>
            <a:off x="3128278" y="5491163"/>
            <a:ext cx="295275" cy="244475"/>
          </a:xfrm>
          <a:prstGeom prst="star5">
            <a:avLst/>
          </a:prstGeom>
          <a:solidFill>
            <a:srgbClr val="41A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1906" name="Text Box 290"/>
          <p:cNvSpPr txBox="1">
            <a:spLocks noChangeArrowheads="1"/>
          </p:cNvSpPr>
          <p:nvPr/>
        </p:nvSpPr>
        <p:spPr bwMode="auto">
          <a:xfrm>
            <a:off x="3299728" y="5453063"/>
            <a:ext cx="2608950" cy="329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3056" tIns="56528" rIns="113056" bIns="56528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400" dirty="0">
                <a:latin typeface="Arial" charset="0"/>
              </a:rPr>
              <a:t> spare </a:t>
            </a:r>
            <a:r>
              <a:rPr lang="de-DE" sz="1400" dirty="0" err="1">
                <a:latin typeface="Arial" charset="0"/>
              </a:rPr>
              <a:t>parts</a:t>
            </a:r>
            <a:r>
              <a:rPr lang="de-DE" sz="1400" dirty="0">
                <a:latin typeface="Arial" charset="0"/>
              </a:rPr>
              <a:t> </a:t>
            </a:r>
            <a:r>
              <a:rPr lang="de-DE" sz="1400" dirty="0" err="1">
                <a:latin typeface="Arial" charset="0"/>
              </a:rPr>
              <a:t>supply</a:t>
            </a:r>
            <a:r>
              <a:rPr lang="de-DE" sz="1400" dirty="0">
                <a:latin typeface="Arial" charset="0"/>
              </a:rPr>
              <a:t> </a:t>
            </a:r>
            <a:r>
              <a:rPr lang="de-DE" sz="1400" dirty="0" err="1" smtClean="0">
                <a:latin typeface="Arial" charset="0"/>
              </a:rPr>
              <a:t>location</a:t>
            </a:r>
            <a:endParaRPr lang="de-DE" sz="1400" dirty="0">
              <a:latin typeface="Arial" charset="0"/>
            </a:endParaRPr>
          </a:p>
        </p:txBody>
      </p:sp>
      <p:sp>
        <p:nvSpPr>
          <p:cNvPr id="111913" name="AutoShape 297"/>
          <p:cNvSpPr>
            <a:spLocks noChangeArrowheads="1"/>
          </p:cNvSpPr>
          <p:nvPr/>
        </p:nvSpPr>
        <p:spPr bwMode="auto">
          <a:xfrm>
            <a:off x="9105216" y="5491163"/>
            <a:ext cx="296862" cy="244475"/>
          </a:xfrm>
          <a:prstGeom prst="star5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11926" name="Picture 310" descr="weltkar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316" y="1624501"/>
            <a:ext cx="8194675" cy="37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28" name="Text Box 312"/>
          <p:cNvSpPr txBox="1">
            <a:spLocks noChangeArrowheads="1"/>
          </p:cNvSpPr>
          <p:nvPr/>
        </p:nvSpPr>
        <p:spPr bwMode="auto">
          <a:xfrm>
            <a:off x="4015691" y="2594464"/>
            <a:ext cx="2316162" cy="304800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400" b="1">
                <a:solidFill>
                  <a:schemeClr val="tx2"/>
                </a:solidFill>
                <a:latin typeface="Arial" charset="0"/>
              </a:rPr>
              <a:t>SEHO North America</a:t>
            </a:r>
            <a:endParaRPr lang="de-DE" sz="1400" b="1">
              <a:solidFill>
                <a:schemeClr val="tx2"/>
              </a:solidFill>
            </a:endParaRPr>
          </a:p>
        </p:txBody>
      </p:sp>
      <p:sp>
        <p:nvSpPr>
          <p:cNvPr id="111929" name="Text Box 313"/>
          <p:cNvSpPr txBox="1">
            <a:spLocks noChangeArrowheads="1"/>
          </p:cNvSpPr>
          <p:nvPr/>
        </p:nvSpPr>
        <p:spPr bwMode="auto">
          <a:xfrm>
            <a:off x="6538228" y="2313476"/>
            <a:ext cx="1876425" cy="425450"/>
          </a:xfrm>
          <a:prstGeom prst="rect">
            <a:avLst/>
          </a:prstGeom>
          <a:solidFill>
            <a:srgbClr val="F8F8F8">
              <a:alpha val="69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400" b="1">
                <a:solidFill>
                  <a:schemeClr val="tx2"/>
                </a:solidFill>
                <a:latin typeface="Arial" charset="0"/>
              </a:rPr>
              <a:t>SEHO Headquarter Germany</a:t>
            </a:r>
            <a:endParaRPr lang="de-DE" sz="1400" b="1">
              <a:solidFill>
                <a:schemeClr val="tx2"/>
              </a:solidFill>
            </a:endParaRPr>
          </a:p>
        </p:txBody>
      </p:sp>
      <p:sp>
        <p:nvSpPr>
          <p:cNvPr id="111930" name="Text Box 314"/>
          <p:cNvSpPr txBox="1">
            <a:spLocks noChangeArrowheads="1"/>
          </p:cNvSpPr>
          <p:nvPr/>
        </p:nvSpPr>
        <p:spPr bwMode="auto">
          <a:xfrm>
            <a:off x="3687078" y="3116751"/>
            <a:ext cx="2011363" cy="212725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400" b="1">
                <a:solidFill>
                  <a:schemeClr val="tx2"/>
                </a:solidFill>
                <a:latin typeface="Arial" charset="0"/>
              </a:rPr>
              <a:t>SEHO Office Mexico</a:t>
            </a:r>
            <a:endParaRPr lang="de-DE" sz="1400" b="1">
              <a:solidFill>
                <a:schemeClr val="tx2"/>
              </a:solidFill>
            </a:endParaRPr>
          </a:p>
        </p:txBody>
      </p:sp>
      <p:sp>
        <p:nvSpPr>
          <p:cNvPr id="111933" name="AutoShape 317"/>
          <p:cNvSpPr>
            <a:spLocks noChangeArrowheads="1"/>
          </p:cNvSpPr>
          <p:nvPr/>
        </p:nvSpPr>
        <p:spPr bwMode="auto">
          <a:xfrm>
            <a:off x="6144528" y="2362689"/>
            <a:ext cx="361950" cy="374650"/>
          </a:xfrm>
          <a:prstGeom prst="star5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1934" name="AutoShape 318"/>
          <p:cNvSpPr>
            <a:spLocks noChangeArrowheads="1"/>
          </p:cNvSpPr>
          <p:nvPr/>
        </p:nvSpPr>
        <p:spPr bwMode="auto">
          <a:xfrm>
            <a:off x="6215966" y="2327764"/>
            <a:ext cx="385762" cy="350837"/>
          </a:xfrm>
          <a:prstGeom prst="star5">
            <a:avLst/>
          </a:prstGeom>
          <a:solidFill>
            <a:srgbClr val="41A0FF"/>
          </a:solidFill>
          <a:ln w="12700">
            <a:solidFill>
              <a:srgbClr val="F8F8F8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1935" name="AutoShape 319"/>
          <p:cNvSpPr>
            <a:spLocks noChangeArrowheads="1"/>
          </p:cNvSpPr>
          <p:nvPr/>
        </p:nvSpPr>
        <p:spPr bwMode="auto">
          <a:xfrm>
            <a:off x="3758516" y="2459526"/>
            <a:ext cx="361950" cy="374650"/>
          </a:xfrm>
          <a:prstGeom prst="star5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1936" name="AutoShape 320"/>
          <p:cNvSpPr>
            <a:spLocks noChangeArrowheads="1"/>
          </p:cNvSpPr>
          <p:nvPr/>
        </p:nvSpPr>
        <p:spPr bwMode="auto">
          <a:xfrm>
            <a:off x="3685491" y="2524614"/>
            <a:ext cx="385762" cy="350837"/>
          </a:xfrm>
          <a:prstGeom prst="star5">
            <a:avLst/>
          </a:prstGeom>
          <a:solidFill>
            <a:srgbClr val="41A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1937" name="AutoShape 321"/>
          <p:cNvSpPr>
            <a:spLocks noChangeArrowheads="1"/>
          </p:cNvSpPr>
          <p:nvPr/>
        </p:nvSpPr>
        <p:spPr bwMode="auto">
          <a:xfrm>
            <a:off x="6287403" y="2770676"/>
            <a:ext cx="385763" cy="350838"/>
          </a:xfrm>
          <a:prstGeom prst="star5">
            <a:avLst/>
          </a:prstGeom>
          <a:solidFill>
            <a:srgbClr val="41A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1938" name="Text Box 322"/>
          <p:cNvSpPr txBox="1">
            <a:spLocks noChangeArrowheads="1"/>
          </p:cNvSpPr>
          <p:nvPr/>
        </p:nvSpPr>
        <p:spPr bwMode="auto">
          <a:xfrm>
            <a:off x="6146116" y="3085001"/>
            <a:ext cx="738187" cy="212725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400">
                <a:solidFill>
                  <a:schemeClr val="tx2"/>
                </a:solidFill>
                <a:latin typeface="Arial" charset="0"/>
              </a:rPr>
              <a:t>Tunisia</a:t>
            </a:r>
            <a:endParaRPr lang="de-DE" sz="1400">
              <a:solidFill>
                <a:schemeClr val="tx2"/>
              </a:solidFill>
            </a:endParaRPr>
          </a:p>
        </p:txBody>
      </p:sp>
      <p:sp>
        <p:nvSpPr>
          <p:cNvPr id="111939" name="AutoShape 323"/>
          <p:cNvSpPr>
            <a:spLocks noChangeArrowheads="1"/>
          </p:cNvSpPr>
          <p:nvPr/>
        </p:nvSpPr>
        <p:spPr bwMode="auto">
          <a:xfrm>
            <a:off x="6997016" y="2862751"/>
            <a:ext cx="385762" cy="350838"/>
          </a:xfrm>
          <a:prstGeom prst="star5">
            <a:avLst/>
          </a:prstGeom>
          <a:solidFill>
            <a:srgbClr val="41A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1940" name="Text Box 324"/>
          <p:cNvSpPr txBox="1">
            <a:spLocks noChangeArrowheads="1"/>
          </p:cNvSpPr>
          <p:nvPr/>
        </p:nvSpPr>
        <p:spPr bwMode="auto">
          <a:xfrm>
            <a:off x="7263716" y="2905614"/>
            <a:ext cx="738187" cy="212725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400">
                <a:solidFill>
                  <a:schemeClr val="tx2"/>
                </a:solidFill>
                <a:latin typeface="Arial" charset="0"/>
              </a:rPr>
              <a:t>Israel</a:t>
            </a:r>
            <a:endParaRPr lang="de-DE" sz="1400">
              <a:solidFill>
                <a:schemeClr val="tx2"/>
              </a:solidFill>
            </a:endParaRPr>
          </a:p>
        </p:txBody>
      </p:sp>
      <p:sp>
        <p:nvSpPr>
          <p:cNvPr id="111941" name="AutoShape 325"/>
          <p:cNvSpPr>
            <a:spLocks noChangeArrowheads="1"/>
          </p:cNvSpPr>
          <p:nvPr/>
        </p:nvSpPr>
        <p:spPr bwMode="auto">
          <a:xfrm>
            <a:off x="8240028" y="3189776"/>
            <a:ext cx="385763" cy="350838"/>
          </a:xfrm>
          <a:prstGeom prst="star5">
            <a:avLst/>
          </a:prstGeom>
          <a:solidFill>
            <a:srgbClr val="41A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1942" name="Text Box 326"/>
          <p:cNvSpPr txBox="1">
            <a:spLocks noChangeArrowheads="1"/>
          </p:cNvSpPr>
          <p:nvPr/>
        </p:nvSpPr>
        <p:spPr bwMode="auto">
          <a:xfrm>
            <a:off x="8046353" y="3069126"/>
            <a:ext cx="738188" cy="212725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de-DE" sz="1400">
                <a:solidFill>
                  <a:schemeClr val="tx2"/>
                </a:solidFill>
                <a:latin typeface="Arial" charset="0"/>
              </a:rPr>
              <a:t>India</a:t>
            </a:r>
            <a:endParaRPr lang="de-DE" sz="1400">
              <a:solidFill>
                <a:schemeClr val="tx2"/>
              </a:solidFill>
            </a:endParaRPr>
          </a:p>
        </p:txBody>
      </p:sp>
      <p:sp>
        <p:nvSpPr>
          <p:cNvPr id="111943" name="AutoShape 327"/>
          <p:cNvSpPr>
            <a:spLocks noChangeArrowheads="1"/>
          </p:cNvSpPr>
          <p:nvPr/>
        </p:nvSpPr>
        <p:spPr bwMode="auto">
          <a:xfrm>
            <a:off x="8913128" y="3529501"/>
            <a:ext cx="385763" cy="350838"/>
          </a:xfrm>
          <a:prstGeom prst="star5">
            <a:avLst/>
          </a:prstGeom>
          <a:solidFill>
            <a:srgbClr val="41A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1944" name="Text Box 328"/>
          <p:cNvSpPr txBox="1">
            <a:spLocks noChangeArrowheads="1"/>
          </p:cNvSpPr>
          <p:nvPr/>
        </p:nvSpPr>
        <p:spPr bwMode="auto">
          <a:xfrm>
            <a:off x="8619441" y="3802551"/>
            <a:ext cx="947737" cy="212725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de-DE" sz="1400">
                <a:solidFill>
                  <a:schemeClr val="tx2"/>
                </a:solidFill>
                <a:latin typeface="Arial" charset="0"/>
              </a:rPr>
              <a:t>Singapore</a:t>
            </a:r>
            <a:endParaRPr lang="de-DE" sz="1400">
              <a:solidFill>
                <a:schemeClr val="tx2"/>
              </a:solidFill>
            </a:endParaRPr>
          </a:p>
        </p:txBody>
      </p:sp>
      <p:sp>
        <p:nvSpPr>
          <p:cNvPr id="111945" name="AutoShape 329"/>
          <p:cNvSpPr>
            <a:spLocks noChangeArrowheads="1"/>
          </p:cNvSpPr>
          <p:nvPr/>
        </p:nvSpPr>
        <p:spPr bwMode="auto">
          <a:xfrm>
            <a:off x="9216341" y="3051664"/>
            <a:ext cx="385762" cy="350837"/>
          </a:xfrm>
          <a:prstGeom prst="star5">
            <a:avLst/>
          </a:prstGeom>
          <a:solidFill>
            <a:srgbClr val="41A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1946" name="Text Box 330"/>
          <p:cNvSpPr txBox="1">
            <a:spLocks noChangeArrowheads="1"/>
          </p:cNvSpPr>
          <p:nvPr/>
        </p:nvSpPr>
        <p:spPr bwMode="auto">
          <a:xfrm>
            <a:off x="9435416" y="3158026"/>
            <a:ext cx="947737" cy="212725"/>
          </a:xfrm>
          <a:prstGeom prst="rect">
            <a:avLst/>
          </a:prstGeom>
          <a:solidFill>
            <a:srgbClr val="FFFFFF">
              <a:alpha val="56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de-DE" sz="1400">
                <a:solidFill>
                  <a:schemeClr val="tx2"/>
                </a:solidFill>
                <a:latin typeface="Arial" charset="0"/>
              </a:rPr>
              <a:t>HongKong</a:t>
            </a:r>
            <a:endParaRPr lang="de-DE" sz="1400">
              <a:solidFill>
                <a:schemeClr val="tx2"/>
              </a:solidFill>
            </a:endParaRPr>
          </a:p>
        </p:txBody>
      </p:sp>
      <p:sp>
        <p:nvSpPr>
          <p:cNvPr id="111947" name="AutoShape 331"/>
          <p:cNvSpPr>
            <a:spLocks noChangeArrowheads="1"/>
          </p:cNvSpPr>
          <p:nvPr/>
        </p:nvSpPr>
        <p:spPr bwMode="auto">
          <a:xfrm>
            <a:off x="9406841" y="2823064"/>
            <a:ext cx="385762" cy="350837"/>
          </a:xfrm>
          <a:prstGeom prst="star5">
            <a:avLst/>
          </a:prstGeom>
          <a:solidFill>
            <a:srgbClr val="41A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1948" name="Text Box 332"/>
          <p:cNvSpPr txBox="1">
            <a:spLocks noChangeArrowheads="1"/>
          </p:cNvSpPr>
          <p:nvPr/>
        </p:nvSpPr>
        <p:spPr bwMode="auto">
          <a:xfrm>
            <a:off x="9625916" y="2929426"/>
            <a:ext cx="947737" cy="212725"/>
          </a:xfrm>
          <a:prstGeom prst="rect">
            <a:avLst/>
          </a:prstGeom>
          <a:solidFill>
            <a:srgbClr val="FFFFFF">
              <a:alpha val="56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400">
                <a:solidFill>
                  <a:schemeClr val="tx2"/>
                </a:solidFill>
                <a:latin typeface="Arial" charset="0"/>
              </a:rPr>
              <a:t>Shanghai</a:t>
            </a:r>
            <a:endParaRPr lang="de-DE" sz="1400">
              <a:solidFill>
                <a:schemeClr val="tx2"/>
              </a:solidFill>
            </a:endParaRPr>
          </a:p>
        </p:txBody>
      </p:sp>
      <p:sp>
        <p:nvSpPr>
          <p:cNvPr id="111949" name="Text Box 333"/>
          <p:cNvSpPr txBox="1">
            <a:spLocks noChangeArrowheads="1"/>
          </p:cNvSpPr>
          <p:nvPr/>
        </p:nvSpPr>
        <p:spPr bwMode="auto">
          <a:xfrm>
            <a:off x="11049000" y="5865813"/>
            <a:ext cx="1271588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e-DE" sz="1500">
                <a:latin typeface="Arial" charset="0"/>
              </a:rPr>
              <a:t>Tunisia</a:t>
            </a:r>
          </a:p>
        </p:txBody>
      </p:sp>
      <p:sp>
        <p:nvSpPr>
          <p:cNvPr id="111950" name="AutoShape 334"/>
          <p:cNvSpPr>
            <a:spLocks noChangeArrowheads="1"/>
          </p:cNvSpPr>
          <p:nvPr/>
        </p:nvSpPr>
        <p:spPr bwMode="auto">
          <a:xfrm>
            <a:off x="3299728" y="3053251"/>
            <a:ext cx="385763" cy="350838"/>
          </a:xfrm>
          <a:prstGeom prst="star5">
            <a:avLst/>
          </a:prstGeom>
          <a:solidFill>
            <a:srgbClr val="41A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71" name="Text Box 290"/>
          <p:cNvSpPr txBox="1">
            <a:spLocks noChangeArrowheads="1"/>
          </p:cNvSpPr>
          <p:nvPr/>
        </p:nvSpPr>
        <p:spPr bwMode="auto">
          <a:xfrm>
            <a:off x="9346175" y="5459149"/>
            <a:ext cx="1485919" cy="329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3056" tIns="56528" rIns="113056" bIns="56528">
            <a:spAutoFit/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400" dirty="0" err="1" smtClean="0">
                <a:latin typeface="Arial" charset="0"/>
              </a:rPr>
              <a:t>training</a:t>
            </a:r>
            <a:r>
              <a:rPr lang="de-DE" sz="1400" dirty="0" smtClean="0">
                <a:latin typeface="Arial" charset="0"/>
              </a:rPr>
              <a:t> </a:t>
            </a:r>
            <a:r>
              <a:rPr lang="de-DE" sz="1400" dirty="0" err="1">
                <a:latin typeface="Arial" charset="0"/>
              </a:rPr>
              <a:t>center</a:t>
            </a:r>
            <a:endParaRPr lang="de-DE" sz="1400" dirty="0">
              <a:latin typeface="Arial" charset="0"/>
            </a:endParaRPr>
          </a:p>
        </p:txBody>
      </p:sp>
      <p:sp>
        <p:nvSpPr>
          <p:cNvPr id="69" name="Text Box 251"/>
          <p:cNvSpPr txBox="1">
            <a:spLocks noChangeArrowheads="1"/>
          </p:cNvSpPr>
          <p:nvPr/>
        </p:nvSpPr>
        <p:spPr bwMode="auto">
          <a:xfrm>
            <a:off x="1214438" y="292100"/>
            <a:ext cx="1068705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3056" tIns="56528" rIns="113056" bIns="56528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06438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412875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9313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825750" defTabSz="11303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2829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7401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1973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654550" defTabSz="1130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3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</a:rPr>
              <a:t>SEHO – Weltweit für Sie da</a:t>
            </a:r>
          </a:p>
        </p:txBody>
      </p:sp>
    </p:spTree>
    <p:extLst>
      <p:ext uri="{BB962C8B-B14F-4D97-AF65-F5344CB8AC3E}">
        <p14:creationId xmlns:p14="http://schemas.microsoft.com/office/powerpoint/2010/main" val="186281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1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1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1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1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1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1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1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1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1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1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1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1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1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1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1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1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1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1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1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1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1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1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1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1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1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1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1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1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1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1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1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1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1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1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1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1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1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1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1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1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1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1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1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1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1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1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1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1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1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1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1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1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1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1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1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1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1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1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1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1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1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1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1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1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2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1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1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1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1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1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1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1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1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1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1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1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1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1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11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11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4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11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11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1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11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1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1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11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11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11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11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11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11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11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11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11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7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11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11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11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11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11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11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1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1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8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11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11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11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11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11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11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11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11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0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11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11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11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11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11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11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11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11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11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11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11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11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11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11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11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11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2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11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11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11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11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11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11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11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11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11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11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11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11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869" grpId="0"/>
      <p:bldP spid="111870" grpId="0"/>
      <p:bldP spid="111871" grpId="0"/>
      <p:bldP spid="111872" grpId="0"/>
      <p:bldP spid="111873" grpId="0"/>
      <p:bldP spid="111874" grpId="0"/>
      <p:bldP spid="111875" grpId="0"/>
      <p:bldP spid="111876" grpId="0"/>
      <p:bldP spid="111877" grpId="0"/>
      <p:bldP spid="111878" grpId="0"/>
      <p:bldP spid="111879" grpId="0"/>
      <p:bldP spid="111880" grpId="0"/>
      <p:bldP spid="111881" grpId="0"/>
      <p:bldP spid="111882" grpId="0"/>
      <p:bldP spid="111883" grpId="0"/>
      <p:bldP spid="111884" grpId="0"/>
      <p:bldP spid="111885" grpId="0"/>
      <p:bldP spid="111886" grpId="0"/>
      <p:bldP spid="111887" grpId="0"/>
      <p:bldP spid="111888" grpId="0"/>
      <p:bldP spid="111889" grpId="0"/>
      <p:bldP spid="111890" grpId="0"/>
      <p:bldP spid="111891" grpId="0"/>
      <p:bldP spid="111892" grpId="0"/>
      <p:bldP spid="111893" grpId="0"/>
      <p:bldP spid="111894" grpId="0"/>
      <p:bldP spid="111895" grpId="0"/>
      <p:bldP spid="111896" grpId="0"/>
      <p:bldP spid="111897" grpId="0"/>
      <p:bldP spid="111898" grpId="0"/>
      <p:bldP spid="111899" grpId="0"/>
      <p:bldP spid="111900" grpId="0"/>
      <p:bldP spid="111901" grpId="0"/>
      <p:bldP spid="111902" grpId="0"/>
      <p:bldP spid="111903" grpId="0"/>
      <p:bldP spid="111904" grpId="0"/>
      <p:bldP spid="111949" grpId="0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Meti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557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557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Meti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557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557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400</Words>
  <Application>Microsoft Office PowerPoint</Application>
  <PresentationFormat>Benutzerdefiniert</PresentationFormat>
  <Paragraphs>158</Paragraphs>
  <Slides>15</Slides>
  <Notes>2</Notes>
  <HiddenSlides>0</HiddenSlides>
  <MMClips>1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5" baseType="lpstr">
      <vt:lpstr>Batang</vt:lpstr>
      <vt:lpstr>Gulim</vt:lpstr>
      <vt:lpstr>Arial</vt:lpstr>
      <vt:lpstr>Arial Narrow</vt:lpstr>
      <vt:lpstr>Calibri</vt:lpstr>
      <vt:lpstr>Times New Roman</vt:lpstr>
      <vt:lpstr>Wingdings</vt:lpstr>
      <vt:lpstr>Standarddesign</vt:lpstr>
      <vt:lpstr>1_Standarddesign</vt:lpstr>
      <vt:lpstr>Diagramm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Neue Pumpentechnologie beim Wellenlöten</vt:lpstr>
      <vt:lpstr>Neue Pumpentechnologie beim Wellenlöten</vt:lpstr>
      <vt:lpstr>Neue Pumpentechnologie beim Wellenlöten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Heike Schlessmann</dc:creator>
  <cp:lastModifiedBy>Andreas Reinhardt</cp:lastModifiedBy>
  <cp:revision>252</cp:revision>
  <cp:lastPrinted>2015-03-03T08:23:02Z</cp:lastPrinted>
  <dcterms:created xsi:type="dcterms:W3CDTF">2011-04-18T10:51:32Z</dcterms:created>
  <dcterms:modified xsi:type="dcterms:W3CDTF">2016-11-14T15:39:30Z</dcterms:modified>
</cp:coreProperties>
</file>